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185"/>
  </p:notesMasterIdLst>
  <p:handoutMasterIdLst>
    <p:handoutMasterId r:id="rId186"/>
  </p:handoutMasterIdLst>
  <p:sldIdLst>
    <p:sldId id="784" r:id="rId3"/>
    <p:sldId id="785" r:id="rId4"/>
    <p:sldId id="787" r:id="rId5"/>
    <p:sldId id="792" r:id="rId6"/>
    <p:sldId id="790" r:id="rId7"/>
    <p:sldId id="782" r:id="rId8"/>
    <p:sldId id="791" r:id="rId9"/>
    <p:sldId id="789" r:id="rId10"/>
    <p:sldId id="793" r:id="rId11"/>
    <p:sldId id="794" r:id="rId12"/>
    <p:sldId id="654" r:id="rId13"/>
    <p:sldId id="795" r:id="rId14"/>
    <p:sldId id="660" r:id="rId15"/>
    <p:sldId id="796" r:id="rId16"/>
    <p:sldId id="661" r:id="rId17"/>
    <p:sldId id="662" r:id="rId18"/>
    <p:sldId id="797" r:id="rId19"/>
    <p:sldId id="663" r:id="rId20"/>
    <p:sldId id="664" r:id="rId21"/>
    <p:sldId id="665" r:id="rId22"/>
    <p:sldId id="798" r:id="rId23"/>
    <p:sldId id="666" r:id="rId24"/>
    <p:sldId id="667" r:id="rId25"/>
    <p:sldId id="802" r:id="rId26"/>
    <p:sldId id="803" r:id="rId27"/>
    <p:sldId id="804" r:id="rId28"/>
    <p:sldId id="669" r:id="rId29"/>
    <p:sldId id="670" r:id="rId30"/>
    <p:sldId id="805" r:id="rId31"/>
    <p:sldId id="880" r:id="rId32"/>
    <p:sldId id="806" r:id="rId33"/>
    <p:sldId id="671" r:id="rId34"/>
    <p:sldId id="672" r:id="rId35"/>
    <p:sldId id="673" r:id="rId36"/>
    <p:sldId id="674" r:id="rId37"/>
    <p:sldId id="675" r:id="rId38"/>
    <p:sldId id="799" r:id="rId39"/>
    <p:sldId id="676" r:id="rId40"/>
    <p:sldId id="677" r:id="rId41"/>
    <p:sldId id="678" r:id="rId42"/>
    <p:sldId id="807" r:id="rId43"/>
    <p:sldId id="680" r:id="rId44"/>
    <p:sldId id="681" r:id="rId45"/>
    <p:sldId id="682" r:id="rId46"/>
    <p:sldId id="800" r:id="rId47"/>
    <p:sldId id="808" r:id="rId48"/>
    <p:sldId id="881" r:id="rId49"/>
    <p:sldId id="684" r:id="rId50"/>
    <p:sldId id="685" r:id="rId51"/>
    <p:sldId id="882" r:id="rId52"/>
    <p:sldId id="801" r:id="rId53"/>
    <p:sldId id="809" r:id="rId54"/>
    <p:sldId id="810" r:id="rId55"/>
    <p:sldId id="811" r:id="rId56"/>
    <p:sldId id="812" r:id="rId57"/>
    <p:sldId id="813" r:id="rId58"/>
    <p:sldId id="822" r:id="rId59"/>
    <p:sldId id="689" r:id="rId60"/>
    <p:sldId id="828" r:id="rId61"/>
    <p:sldId id="817" r:id="rId62"/>
    <p:sldId id="818" r:id="rId63"/>
    <p:sldId id="823" r:id="rId64"/>
    <p:sldId id="692" r:id="rId65"/>
    <p:sldId id="819" r:id="rId66"/>
    <p:sldId id="694" r:id="rId67"/>
    <p:sldId id="820" r:id="rId68"/>
    <p:sldId id="696" r:id="rId69"/>
    <p:sldId id="824" r:id="rId70"/>
    <p:sldId id="821" r:id="rId71"/>
    <p:sldId id="697" r:id="rId72"/>
    <p:sldId id="698" r:id="rId73"/>
    <p:sldId id="699" r:id="rId74"/>
    <p:sldId id="826" r:id="rId75"/>
    <p:sldId id="830" r:id="rId76"/>
    <p:sldId id="700" r:id="rId77"/>
    <p:sldId id="825" r:id="rId78"/>
    <p:sldId id="829" r:id="rId79"/>
    <p:sldId id="702" r:id="rId80"/>
    <p:sldId id="831" r:id="rId81"/>
    <p:sldId id="703" r:id="rId82"/>
    <p:sldId id="832" r:id="rId83"/>
    <p:sldId id="704" r:id="rId84"/>
    <p:sldId id="705" r:id="rId85"/>
    <p:sldId id="706" r:id="rId86"/>
    <p:sldId id="707" r:id="rId87"/>
    <p:sldId id="833" r:id="rId88"/>
    <p:sldId id="708" r:id="rId89"/>
    <p:sldId id="709" r:id="rId90"/>
    <p:sldId id="814" r:id="rId91"/>
    <p:sldId id="834" r:id="rId92"/>
    <p:sldId id="710" r:id="rId93"/>
    <p:sldId id="711" r:id="rId94"/>
    <p:sldId id="712" r:id="rId95"/>
    <p:sldId id="713" r:id="rId96"/>
    <p:sldId id="714" r:id="rId97"/>
    <p:sldId id="835" r:id="rId98"/>
    <p:sldId id="837" r:id="rId99"/>
    <p:sldId id="717" r:id="rId100"/>
    <p:sldId id="718" r:id="rId101"/>
    <p:sldId id="719" r:id="rId102"/>
    <p:sldId id="838" r:id="rId103"/>
    <p:sldId id="720" r:id="rId104"/>
    <p:sldId id="721" r:id="rId105"/>
    <p:sldId id="841" r:id="rId106"/>
    <p:sldId id="842" r:id="rId107"/>
    <p:sldId id="724" r:id="rId108"/>
    <p:sldId id="725" r:id="rId109"/>
    <p:sldId id="843" r:id="rId110"/>
    <p:sldId id="844" r:id="rId111"/>
    <p:sldId id="839" r:id="rId112"/>
    <p:sldId id="847" r:id="rId113"/>
    <p:sldId id="845" r:id="rId114"/>
    <p:sldId id="728" r:id="rId115"/>
    <p:sldId id="729" r:id="rId116"/>
    <p:sldId id="730" r:id="rId117"/>
    <p:sldId id="848" r:id="rId118"/>
    <p:sldId id="732" r:id="rId119"/>
    <p:sldId id="852" r:id="rId120"/>
    <p:sldId id="849" r:id="rId121"/>
    <p:sldId id="850" r:id="rId122"/>
    <p:sldId id="853" r:id="rId123"/>
    <p:sldId id="735" r:id="rId124"/>
    <p:sldId id="840" r:id="rId125"/>
    <p:sldId id="854" r:id="rId126"/>
    <p:sldId id="736" r:id="rId127"/>
    <p:sldId id="737" r:id="rId128"/>
    <p:sldId id="738" r:id="rId129"/>
    <p:sldId id="739" r:id="rId130"/>
    <p:sldId id="740" r:id="rId131"/>
    <p:sldId id="851" r:id="rId132"/>
    <p:sldId id="741" r:id="rId133"/>
    <p:sldId id="742" r:id="rId134"/>
    <p:sldId id="743" r:id="rId135"/>
    <p:sldId id="744" r:id="rId136"/>
    <p:sldId id="855" r:id="rId137"/>
    <p:sldId id="745" r:id="rId138"/>
    <p:sldId id="746" r:id="rId139"/>
    <p:sldId id="859" r:id="rId140"/>
    <p:sldId id="748" r:id="rId141"/>
    <p:sldId id="858" r:id="rId142"/>
    <p:sldId id="815" r:id="rId143"/>
    <p:sldId id="860" r:id="rId144"/>
    <p:sldId id="884" r:id="rId145"/>
    <p:sldId id="883" r:id="rId146"/>
    <p:sldId id="752" r:id="rId147"/>
    <p:sldId id="753" r:id="rId148"/>
    <p:sldId id="861" r:id="rId149"/>
    <p:sldId id="862" r:id="rId150"/>
    <p:sldId id="756" r:id="rId151"/>
    <p:sldId id="863" r:id="rId152"/>
    <p:sldId id="864" r:id="rId153"/>
    <p:sldId id="865" r:id="rId154"/>
    <p:sldId id="866" r:id="rId155"/>
    <p:sldId id="760" r:id="rId156"/>
    <p:sldId id="868" r:id="rId157"/>
    <p:sldId id="763" r:id="rId158"/>
    <p:sldId id="869" r:id="rId159"/>
    <p:sldId id="870" r:id="rId160"/>
    <p:sldId id="871" r:id="rId161"/>
    <p:sldId id="873" r:id="rId162"/>
    <p:sldId id="767" r:id="rId163"/>
    <p:sldId id="876" r:id="rId164"/>
    <p:sldId id="885" r:id="rId165"/>
    <p:sldId id="769" r:id="rId166"/>
    <p:sldId id="770" r:id="rId167"/>
    <p:sldId id="816" r:id="rId168"/>
    <p:sldId id="771" r:id="rId169"/>
    <p:sldId id="877" r:id="rId170"/>
    <p:sldId id="773" r:id="rId171"/>
    <p:sldId id="774" r:id="rId172"/>
    <p:sldId id="886" r:id="rId173"/>
    <p:sldId id="878" r:id="rId174"/>
    <p:sldId id="856" r:id="rId175"/>
    <p:sldId id="775" r:id="rId176"/>
    <p:sldId id="776" r:id="rId177"/>
    <p:sldId id="887" r:id="rId178"/>
    <p:sldId id="777" r:id="rId179"/>
    <p:sldId id="879" r:id="rId180"/>
    <p:sldId id="875" r:id="rId181"/>
    <p:sldId id="779" r:id="rId182"/>
    <p:sldId id="780" r:id="rId183"/>
    <p:sldId id="781" r:id="rId1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00CC00"/>
    <a:srgbClr val="000000"/>
    <a:srgbClr val="A50021"/>
    <a:srgbClr val="3333FF"/>
    <a:srgbClr val="0066FF"/>
    <a:srgbClr val="33CCFF"/>
    <a:srgbClr val="0000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992" autoAdjust="0"/>
    <p:restoredTop sz="95396" autoAdjust="0"/>
  </p:normalViewPr>
  <p:slideViewPr>
    <p:cSldViewPr>
      <p:cViewPr varScale="1">
        <p:scale>
          <a:sx n="68" d="100"/>
          <a:sy n="68" d="100"/>
        </p:scale>
        <p:origin x="-432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7172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handoutMaster" Target="handoutMasters/handout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0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CFEB65-19A5-43EB-9671-44D89FCC302B}" type="doc">
      <dgm:prSet loTypeId="urn:microsoft.com/office/officeart/2005/8/layout/hList1" loCatId="list" qsTypeId="urn:microsoft.com/office/officeart/2005/8/quickstyle/simple3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C503DCF5-0D53-4C9E-A405-FF53D2624D1A}">
      <dgm:prSet custT="1"/>
      <dgm:spPr/>
      <dgm:t>
        <a:bodyPr/>
        <a:lstStyle/>
        <a:p>
          <a:pPr rtl="0"/>
          <a:r>
            <a:rPr lang="zh-CN" altLang="en-US" sz="2400" b="1" dirty="0" smtClean="0">
              <a:solidFill>
                <a:srgbClr val="0000FF"/>
              </a:solidFill>
              <a:latin typeface="+mj-ea"/>
              <a:ea typeface="+mj-ea"/>
            </a:rPr>
            <a:t>注意</a:t>
          </a:r>
          <a:endParaRPr lang="zh-CN" altLang="en-US" sz="2400" b="1" dirty="0">
            <a:solidFill>
              <a:srgbClr val="0000FF"/>
            </a:solidFill>
            <a:latin typeface="+mj-ea"/>
            <a:ea typeface="+mj-ea"/>
          </a:endParaRPr>
        </a:p>
      </dgm:t>
    </dgm:pt>
    <dgm:pt modelId="{D6139A82-1D07-4EAD-A001-950DAB4AE938}" type="parTrans" cxnId="{1144D2E6-5639-4253-BFE6-B70F0866BBC8}">
      <dgm:prSet/>
      <dgm:spPr/>
      <dgm:t>
        <a:bodyPr/>
        <a:lstStyle/>
        <a:p>
          <a:endParaRPr lang="zh-CN" altLang="en-US" sz="2400" b="1">
            <a:solidFill>
              <a:srgbClr val="0000FF"/>
            </a:solidFill>
            <a:latin typeface="+mj-ea"/>
            <a:ea typeface="+mj-ea"/>
          </a:endParaRPr>
        </a:p>
      </dgm:t>
    </dgm:pt>
    <dgm:pt modelId="{6AD29182-4BD8-4615-9BC8-D6A974CBB09C}" type="sibTrans" cxnId="{1144D2E6-5639-4253-BFE6-B70F0866BBC8}">
      <dgm:prSet/>
      <dgm:spPr/>
      <dgm:t>
        <a:bodyPr/>
        <a:lstStyle/>
        <a:p>
          <a:endParaRPr lang="zh-CN" altLang="en-US" sz="2400" b="1">
            <a:solidFill>
              <a:srgbClr val="0000FF"/>
            </a:solidFill>
            <a:latin typeface="+mj-ea"/>
            <a:ea typeface="+mj-ea"/>
          </a:endParaRPr>
        </a:p>
      </dgm:t>
    </dgm:pt>
    <dgm:pt modelId="{6BBCA4BF-5FB7-476E-AB5B-5188B1C7973F}">
      <dgm:prSet custT="1"/>
      <dgm:spPr/>
      <dgm:t>
        <a:bodyPr/>
        <a:lstStyle/>
        <a:p>
          <a:pPr rtl="0"/>
          <a:r>
            <a:rPr lang="zh-CN" altLang="en-US" sz="2400" b="1" dirty="0" smtClean="0">
              <a:solidFill>
                <a:srgbClr val="000000"/>
              </a:solidFill>
              <a:latin typeface="+mj-ea"/>
              <a:ea typeface="+mj-ea"/>
            </a:rPr>
            <a:t>这里的“</a:t>
          </a:r>
          <a:r>
            <a:rPr lang="zh-CN" altLang="en-US" sz="2400" b="1" dirty="0" smtClean="0">
              <a:solidFill>
                <a:srgbClr val="0000FF"/>
              </a:solidFill>
              <a:latin typeface="+mj-ea"/>
              <a:ea typeface="+mj-ea"/>
            </a:rPr>
            <a:t>线性</a:t>
          </a:r>
          <a:r>
            <a:rPr lang="zh-CN" altLang="en-US" sz="2400" b="1" dirty="0" smtClean="0">
              <a:solidFill>
                <a:srgbClr val="000000"/>
              </a:solidFill>
              <a:latin typeface="+mj-ea"/>
              <a:ea typeface="+mj-ea"/>
            </a:rPr>
            <a:t>”并不意味着已调信号与调制信号之间符合线性变换关系。事实上，任何调制过程都是一种</a:t>
          </a:r>
          <a:r>
            <a:rPr lang="zh-CN" altLang="en-US" sz="2400" b="1" dirty="0" smtClean="0">
              <a:solidFill>
                <a:srgbClr val="0000FF"/>
              </a:solidFill>
              <a:latin typeface="+mj-ea"/>
              <a:ea typeface="+mj-ea"/>
            </a:rPr>
            <a:t>非线性的变换过程</a:t>
          </a:r>
          <a:r>
            <a:rPr lang="zh-CN" altLang="en-US" sz="2400" b="1" dirty="0" smtClean="0">
              <a:solidFill>
                <a:srgbClr val="000000"/>
              </a:solidFill>
              <a:latin typeface="+mj-ea"/>
              <a:ea typeface="+mj-ea"/>
            </a:rPr>
            <a:t>。 </a:t>
          </a:r>
          <a:endParaRPr lang="zh-CN" altLang="en-US" sz="2400" b="1" dirty="0">
            <a:solidFill>
              <a:srgbClr val="000000"/>
            </a:solidFill>
            <a:latin typeface="+mj-ea"/>
            <a:ea typeface="+mj-ea"/>
          </a:endParaRPr>
        </a:p>
      </dgm:t>
    </dgm:pt>
    <dgm:pt modelId="{7B18108C-0E65-4D81-8B05-C476FE7D2359}" type="parTrans" cxnId="{85846C3C-06B5-4D20-9237-97BE0BF6873B}">
      <dgm:prSet/>
      <dgm:spPr/>
      <dgm:t>
        <a:bodyPr/>
        <a:lstStyle/>
        <a:p>
          <a:endParaRPr lang="zh-CN" altLang="en-US" sz="2400" b="1">
            <a:solidFill>
              <a:srgbClr val="0000FF"/>
            </a:solidFill>
            <a:latin typeface="+mj-ea"/>
            <a:ea typeface="+mj-ea"/>
          </a:endParaRPr>
        </a:p>
      </dgm:t>
    </dgm:pt>
    <dgm:pt modelId="{2D709DE8-22E9-46F3-B623-2FC1C402C38F}" type="sibTrans" cxnId="{85846C3C-06B5-4D20-9237-97BE0BF6873B}">
      <dgm:prSet/>
      <dgm:spPr/>
      <dgm:t>
        <a:bodyPr/>
        <a:lstStyle/>
        <a:p>
          <a:endParaRPr lang="zh-CN" altLang="en-US" sz="2400" b="1">
            <a:solidFill>
              <a:srgbClr val="0000FF"/>
            </a:solidFill>
            <a:latin typeface="+mj-ea"/>
            <a:ea typeface="+mj-ea"/>
          </a:endParaRPr>
        </a:p>
      </dgm:t>
    </dgm:pt>
    <dgm:pt modelId="{3C6E991E-AEF5-4D06-B0EE-3DE2F68B9945}" type="pres">
      <dgm:prSet presAssocID="{E3CFEB65-19A5-43EB-9671-44D89FCC302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717280F-2673-485F-8850-B4EE191EC05C}" type="pres">
      <dgm:prSet presAssocID="{C503DCF5-0D53-4C9E-A405-FF53D2624D1A}" presName="composite" presStyleCnt="0"/>
      <dgm:spPr/>
    </dgm:pt>
    <dgm:pt modelId="{5D182C96-86CF-4737-A9EE-186CCB6335ED}" type="pres">
      <dgm:prSet presAssocID="{C503DCF5-0D53-4C9E-A405-FF53D2624D1A}" presName="parTx" presStyleLbl="alignNode1" presStyleIdx="0" presStyleCnt="1" custLinFactNeighborY="1262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BA0BAF-7FD8-4CA6-A63A-E97FED378949}" type="pres">
      <dgm:prSet presAssocID="{C503DCF5-0D53-4C9E-A405-FF53D2624D1A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5846C3C-06B5-4D20-9237-97BE0BF6873B}" srcId="{C503DCF5-0D53-4C9E-A405-FF53D2624D1A}" destId="{6BBCA4BF-5FB7-476E-AB5B-5188B1C7973F}" srcOrd="0" destOrd="0" parTransId="{7B18108C-0E65-4D81-8B05-C476FE7D2359}" sibTransId="{2D709DE8-22E9-46F3-B623-2FC1C402C38F}"/>
    <dgm:cxn modelId="{2F4DD521-424B-4E23-A0EB-D8A3EE14E48B}" type="presOf" srcId="{C503DCF5-0D53-4C9E-A405-FF53D2624D1A}" destId="{5D182C96-86CF-4737-A9EE-186CCB6335ED}" srcOrd="0" destOrd="0" presId="urn:microsoft.com/office/officeart/2005/8/layout/hList1"/>
    <dgm:cxn modelId="{6C789BBC-6E50-416D-9B68-A7BFF7BBD0E5}" type="presOf" srcId="{6BBCA4BF-5FB7-476E-AB5B-5188B1C7973F}" destId="{FDBA0BAF-7FD8-4CA6-A63A-E97FED378949}" srcOrd="0" destOrd="0" presId="urn:microsoft.com/office/officeart/2005/8/layout/hList1"/>
    <dgm:cxn modelId="{34E55775-C303-4C04-93FB-FF0C0B0BCBC4}" type="presOf" srcId="{E3CFEB65-19A5-43EB-9671-44D89FCC302B}" destId="{3C6E991E-AEF5-4D06-B0EE-3DE2F68B9945}" srcOrd="0" destOrd="0" presId="urn:microsoft.com/office/officeart/2005/8/layout/hList1"/>
    <dgm:cxn modelId="{1144D2E6-5639-4253-BFE6-B70F0866BBC8}" srcId="{E3CFEB65-19A5-43EB-9671-44D89FCC302B}" destId="{C503DCF5-0D53-4C9E-A405-FF53D2624D1A}" srcOrd="0" destOrd="0" parTransId="{D6139A82-1D07-4EAD-A001-950DAB4AE938}" sibTransId="{6AD29182-4BD8-4615-9BC8-D6A974CBB09C}"/>
    <dgm:cxn modelId="{98AD4569-88DE-4F53-85A0-538847895A1B}" type="presParOf" srcId="{3C6E991E-AEF5-4D06-B0EE-3DE2F68B9945}" destId="{F717280F-2673-485F-8850-B4EE191EC05C}" srcOrd="0" destOrd="0" presId="urn:microsoft.com/office/officeart/2005/8/layout/hList1"/>
    <dgm:cxn modelId="{01639421-98F3-40BF-BB33-AD246AF75FC3}" type="presParOf" srcId="{F717280F-2673-485F-8850-B4EE191EC05C}" destId="{5D182C96-86CF-4737-A9EE-186CCB6335ED}" srcOrd="0" destOrd="0" presId="urn:microsoft.com/office/officeart/2005/8/layout/hList1"/>
    <dgm:cxn modelId="{EA4D3B5B-E42F-43F8-AC97-3A107E33BB4F}" type="presParOf" srcId="{F717280F-2673-485F-8850-B4EE191EC05C}" destId="{FDBA0BAF-7FD8-4CA6-A63A-E97FED37894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802400-F571-4235-BA86-3365952D7A1D}" type="doc">
      <dgm:prSet loTypeId="urn:microsoft.com/office/officeart/2005/8/layout/hList1" loCatId="list" qsTypeId="urn:microsoft.com/office/officeart/2005/8/quickstyle/simple3" qsCatId="simple" csTypeId="urn:microsoft.com/office/officeart/2005/8/colors/accent3_2" csCatId="accent3"/>
      <dgm:spPr/>
      <dgm:t>
        <a:bodyPr/>
        <a:lstStyle/>
        <a:p>
          <a:endParaRPr lang="zh-CN" altLang="en-US"/>
        </a:p>
      </dgm:t>
    </dgm:pt>
    <dgm:pt modelId="{48EB4C87-32B7-4F35-8175-66281B563D65}">
      <dgm:prSet/>
      <dgm:spPr/>
      <dgm:t>
        <a:bodyPr/>
        <a:lstStyle/>
        <a:p>
          <a:pPr rtl="0"/>
          <a:r>
            <a:rPr lang="zh-CN" b="1" baseline="0" dirty="0" smtClean="0">
              <a:latin typeface="+mj-ea"/>
              <a:ea typeface="+mj-ea"/>
            </a:rPr>
            <a:t>残留边带滤波器特性的两种形式</a:t>
          </a:r>
          <a:endParaRPr lang="zh-CN" b="1" dirty="0">
            <a:latin typeface="+mj-ea"/>
            <a:ea typeface="+mj-ea"/>
          </a:endParaRPr>
        </a:p>
      </dgm:t>
    </dgm:pt>
    <dgm:pt modelId="{0E7556E0-4E0A-4CC3-B4B3-BBD27C3CE6FA}" type="parTrans" cxnId="{3D4F0B24-AC71-44AE-B44A-B90C3DDABA64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4DB4778D-564B-47BC-82B5-E876D4BE1405}" type="sibTrans" cxnId="{3D4F0B24-AC71-44AE-B44A-B90C3DDABA64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7C6EADCE-BC02-4C19-B3C8-E7645E0CB8FB}">
      <dgm:prSet/>
      <dgm:spPr/>
      <dgm:t>
        <a:bodyPr/>
        <a:lstStyle/>
        <a:p>
          <a:pPr rtl="0"/>
          <a:r>
            <a:rPr lang="zh-CN" b="1" baseline="0" dirty="0" smtClean="0">
              <a:solidFill>
                <a:srgbClr val="0000FF"/>
              </a:solidFill>
              <a:latin typeface="+mj-ea"/>
              <a:ea typeface="+mj-ea"/>
            </a:rPr>
            <a:t>残留“部分上边带”</a:t>
          </a:r>
          <a:r>
            <a:rPr lang="zh-CN" b="1" baseline="0" dirty="0" smtClean="0">
              <a:latin typeface="+mj-ea"/>
              <a:ea typeface="+mj-ea"/>
            </a:rPr>
            <a:t>的滤波器特性：图</a:t>
          </a:r>
          <a:r>
            <a:rPr lang="en-US" b="1" baseline="0" dirty="0" smtClean="0">
              <a:latin typeface="+mj-ea"/>
              <a:ea typeface="+mj-ea"/>
            </a:rPr>
            <a:t>(a)</a:t>
          </a:r>
          <a:endParaRPr lang="zh-CN" b="1" dirty="0">
            <a:latin typeface="+mj-ea"/>
            <a:ea typeface="+mj-ea"/>
          </a:endParaRPr>
        </a:p>
      </dgm:t>
    </dgm:pt>
    <dgm:pt modelId="{7BAC371A-C46A-4694-AB97-B6D5A3C469D7}" type="parTrans" cxnId="{051B3B4F-834E-4EF1-9C04-123125E1E8C3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1EBB6266-E61F-4E33-989B-A18EEE86B89E}" type="sibTrans" cxnId="{051B3B4F-834E-4EF1-9C04-123125E1E8C3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B7EC385C-F01C-4C70-9836-88F7A44CB539}">
      <dgm:prSet/>
      <dgm:spPr/>
      <dgm:t>
        <a:bodyPr/>
        <a:lstStyle/>
        <a:p>
          <a:pPr rtl="0"/>
          <a:r>
            <a:rPr lang="zh-CN" b="1" baseline="0" dirty="0" smtClean="0">
              <a:solidFill>
                <a:srgbClr val="0000FF"/>
              </a:solidFill>
              <a:latin typeface="+mj-ea"/>
              <a:ea typeface="+mj-ea"/>
            </a:rPr>
            <a:t>残留“部分下边带</a:t>
          </a:r>
          <a:r>
            <a:rPr lang="zh-CN" b="1" baseline="0" dirty="0" smtClean="0">
              <a:latin typeface="+mj-ea"/>
              <a:ea typeface="+mj-ea"/>
            </a:rPr>
            <a:t>”的滤波器特性 ：图</a:t>
          </a:r>
          <a:r>
            <a:rPr lang="en-US" b="1" baseline="0" dirty="0" smtClean="0">
              <a:latin typeface="+mj-ea"/>
              <a:ea typeface="+mj-ea"/>
            </a:rPr>
            <a:t>(b)</a:t>
          </a:r>
          <a:endParaRPr lang="zh-CN" b="1" dirty="0">
            <a:latin typeface="+mj-ea"/>
            <a:ea typeface="+mj-ea"/>
          </a:endParaRPr>
        </a:p>
      </dgm:t>
    </dgm:pt>
    <dgm:pt modelId="{5FADC7FC-5165-4F94-B657-AB9338462231}" type="parTrans" cxnId="{FBCE1E06-3B60-4427-9FA6-CB97F8D4FE24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B24C7023-4C1A-45E2-9D6F-BCF0179E802D}" type="sibTrans" cxnId="{FBCE1E06-3B60-4427-9FA6-CB97F8D4FE24}">
      <dgm:prSet/>
      <dgm:spPr/>
      <dgm:t>
        <a:bodyPr/>
        <a:lstStyle/>
        <a:p>
          <a:endParaRPr lang="zh-CN" altLang="en-US" b="1">
            <a:latin typeface="+mj-ea"/>
            <a:ea typeface="+mj-ea"/>
          </a:endParaRPr>
        </a:p>
      </dgm:t>
    </dgm:pt>
    <dgm:pt modelId="{1E43256D-608B-46B2-8CDB-39CE3F5AB412}" type="pres">
      <dgm:prSet presAssocID="{C0802400-F571-4235-BA86-3365952D7A1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8DC9B6B-6811-4916-8728-379AE47377E3}" type="pres">
      <dgm:prSet presAssocID="{48EB4C87-32B7-4F35-8175-66281B563D65}" presName="composite" presStyleCnt="0"/>
      <dgm:spPr/>
    </dgm:pt>
    <dgm:pt modelId="{EA20C90B-7183-47DC-8DE1-5081F51D4A2E}" type="pres">
      <dgm:prSet presAssocID="{48EB4C87-32B7-4F35-8175-66281B563D6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965F25-C042-475E-8B94-636F7DE6ABE4}" type="pres">
      <dgm:prSet presAssocID="{48EB4C87-32B7-4F35-8175-66281B563D65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C5537A6-51E8-4710-9BF2-0979B2FA5FBF}" type="presOf" srcId="{C0802400-F571-4235-BA86-3365952D7A1D}" destId="{1E43256D-608B-46B2-8CDB-39CE3F5AB412}" srcOrd="0" destOrd="0" presId="urn:microsoft.com/office/officeart/2005/8/layout/hList1"/>
    <dgm:cxn modelId="{051B3B4F-834E-4EF1-9C04-123125E1E8C3}" srcId="{48EB4C87-32B7-4F35-8175-66281B563D65}" destId="{7C6EADCE-BC02-4C19-B3C8-E7645E0CB8FB}" srcOrd="0" destOrd="0" parTransId="{7BAC371A-C46A-4694-AB97-B6D5A3C469D7}" sibTransId="{1EBB6266-E61F-4E33-989B-A18EEE86B89E}"/>
    <dgm:cxn modelId="{3AD2699B-4530-48DA-82A6-E3CFEB8558A6}" type="presOf" srcId="{7C6EADCE-BC02-4C19-B3C8-E7645E0CB8FB}" destId="{0F965F25-C042-475E-8B94-636F7DE6ABE4}" srcOrd="0" destOrd="0" presId="urn:microsoft.com/office/officeart/2005/8/layout/hList1"/>
    <dgm:cxn modelId="{FBCE1E06-3B60-4427-9FA6-CB97F8D4FE24}" srcId="{48EB4C87-32B7-4F35-8175-66281B563D65}" destId="{B7EC385C-F01C-4C70-9836-88F7A44CB539}" srcOrd="1" destOrd="0" parTransId="{5FADC7FC-5165-4F94-B657-AB9338462231}" sibTransId="{B24C7023-4C1A-45E2-9D6F-BCF0179E802D}"/>
    <dgm:cxn modelId="{3D4F0B24-AC71-44AE-B44A-B90C3DDABA64}" srcId="{C0802400-F571-4235-BA86-3365952D7A1D}" destId="{48EB4C87-32B7-4F35-8175-66281B563D65}" srcOrd="0" destOrd="0" parTransId="{0E7556E0-4E0A-4CC3-B4B3-BBD27C3CE6FA}" sibTransId="{4DB4778D-564B-47BC-82B5-E876D4BE1405}"/>
    <dgm:cxn modelId="{25EA9CAB-20E5-4EF7-8178-5ADAC38CCAAB}" type="presOf" srcId="{48EB4C87-32B7-4F35-8175-66281B563D65}" destId="{EA20C90B-7183-47DC-8DE1-5081F51D4A2E}" srcOrd="0" destOrd="0" presId="urn:microsoft.com/office/officeart/2005/8/layout/hList1"/>
    <dgm:cxn modelId="{4466E6E4-88F3-4BEC-9524-271176011595}" type="presOf" srcId="{B7EC385C-F01C-4C70-9836-88F7A44CB539}" destId="{0F965F25-C042-475E-8B94-636F7DE6ABE4}" srcOrd="0" destOrd="1" presId="urn:microsoft.com/office/officeart/2005/8/layout/hList1"/>
    <dgm:cxn modelId="{0D68939E-E00A-4B32-9EA7-3EDDA43BB27A}" type="presParOf" srcId="{1E43256D-608B-46B2-8CDB-39CE3F5AB412}" destId="{88DC9B6B-6811-4916-8728-379AE47377E3}" srcOrd="0" destOrd="0" presId="urn:microsoft.com/office/officeart/2005/8/layout/hList1"/>
    <dgm:cxn modelId="{C61681FD-9CAC-40D4-998B-32BA001C9300}" type="presParOf" srcId="{88DC9B6B-6811-4916-8728-379AE47377E3}" destId="{EA20C90B-7183-47DC-8DE1-5081F51D4A2E}" srcOrd="0" destOrd="0" presId="urn:microsoft.com/office/officeart/2005/8/layout/hList1"/>
    <dgm:cxn modelId="{6378DAF5-ED80-4876-BB86-F98756426FD2}" type="presParOf" srcId="{88DC9B6B-6811-4916-8728-379AE47377E3}" destId="{0F965F25-C042-475E-8B94-636F7DE6ABE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6CD92D-E857-4A7A-B80A-22235EF7D765}" type="doc">
      <dgm:prSet loTypeId="urn:microsoft.com/office/officeart/2005/8/layout/hList1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996B298F-C1E4-4490-BE61-5195A88F7132}">
      <dgm:prSet custT="1"/>
      <dgm:spPr/>
      <dgm:t>
        <a:bodyPr/>
        <a:lstStyle/>
        <a:p>
          <a:pPr rtl="0"/>
          <a:r>
            <a:rPr lang="zh-CN" sz="2400" b="1" dirty="0" smtClean="0">
              <a:latin typeface="+mj-ea"/>
              <a:ea typeface="+mj-ea"/>
            </a:rPr>
            <a:t>相干解调原理</a:t>
          </a:r>
          <a:endParaRPr lang="en-US" sz="2400" b="1" dirty="0">
            <a:latin typeface="+mj-ea"/>
            <a:ea typeface="+mj-ea"/>
          </a:endParaRPr>
        </a:p>
      </dgm:t>
    </dgm:pt>
    <dgm:pt modelId="{0225D3B7-C45C-4836-968B-7591CC5113EA}" type="parTrans" cxnId="{10BC8631-88CB-40BF-808C-0F7ADEECF443}">
      <dgm:prSet/>
      <dgm:spPr/>
      <dgm:t>
        <a:bodyPr/>
        <a:lstStyle/>
        <a:p>
          <a:endParaRPr lang="zh-CN" altLang="en-US" sz="2400" b="1">
            <a:latin typeface="+mj-ea"/>
            <a:ea typeface="+mj-ea"/>
          </a:endParaRPr>
        </a:p>
      </dgm:t>
    </dgm:pt>
    <dgm:pt modelId="{0EFFAA9F-7982-41BD-8A58-1CF2491814B0}" type="sibTrans" cxnId="{10BC8631-88CB-40BF-808C-0F7ADEECF443}">
      <dgm:prSet/>
      <dgm:spPr/>
      <dgm:t>
        <a:bodyPr/>
        <a:lstStyle/>
        <a:p>
          <a:endParaRPr lang="zh-CN" altLang="en-US" sz="2400" b="1">
            <a:latin typeface="+mj-ea"/>
            <a:ea typeface="+mj-ea"/>
          </a:endParaRPr>
        </a:p>
      </dgm:t>
    </dgm:pt>
    <dgm:pt modelId="{83AABEA7-4D61-47D3-A7E9-ED20F593A413}">
      <dgm:prSet custT="1"/>
      <dgm:spPr/>
      <dgm:t>
        <a:bodyPr/>
        <a:lstStyle/>
        <a:p>
          <a:pPr rtl="0"/>
          <a:r>
            <a:rPr lang="zh-CN" altLang="en-US" sz="2200" b="1" dirty="0" smtClean="0">
              <a:latin typeface="+mj-ea"/>
              <a:ea typeface="+mj-ea"/>
            </a:rPr>
            <a:t>为无失真恢复基带信号，接收端必须提供一个与已调载波</a:t>
          </a:r>
          <a:r>
            <a:rPr lang="zh-CN" altLang="en-US" sz="2200" b="1" dirty="0" smtClean="0">
              <a:solidFill>
                <a:srgbClr val="FF0000"/>
              </a:solidFill>
              <a:latin typeface="+mj-ea"/>
              <a:ea typeface="+mj-ea"/>
            </a:rPr>
            <a:t>严格同步（同频同相）</a:t>
          </a:r>
          <a:r>
            <a:rPr lang="zh-CN" altLang="en-US" sz="2200" b="1" dirty="0" smtClean="0">
              <a:latin typeface="+mj-ea"/>
              <a:ea typeface="+mj-ea"/>
            </a:rPr>
            <a:t>的本地载波（称为</a:t>
          </a:r>
          <a:r>
            <a:rPr lang="zh-CN" altLang="en-US" sz="2200" b="1" dirty="0" smtClean="0">
              <a:solidFill>
                <a:srgbClr val="FF0000"/>
              </a:solidFill>
              <a:latin typeface="+mj-ea"/>
              <a:ea typeface="+mj-ea"/>
            </a:rPr>
            <a:t>相干载波</a:t>
          </a:r>
          <a:r>
            <a:rPr lang="zh-CN" altLang="en-US" sz="2200" b="1" dirty="0" smtClean="0">
              <a:latin typeface="+mj-ea"/>
              <a:ea typeface="+mj-ea"/>
            </a:rPr>
            <a:t>），与接收的已调信号相乘后，经低通滤波器取出低频分量，即可得到原始的基带信号。</a:t>
          </a:r>
          <a:endParaRPr lang="zh-CN" altLang="en-US" sz="2200" b="1" dirty="0">
            <a:latin typeface="+mj-ea"/>
            <a:ea typeface="+mj-ea"/>
          </a:endParaRPr>
        </a:p>
      </dgm:t>
    </dgm:pt>
    <dgm:pt modelId="{6234A378-73A1-4F82-B984-4D8707FFB6B6}" type="parTrans" cxnId="{2958EEEE-01D4-42EE-86C2-A568D1A4D021}">
      <dgm:prSet/>
      <dgm:spPr/>
      <dgm:t>
        <a:bodyPr/>
        <a:lstStyle/>
        <a:p>
          <a:endParaRPr lang="zh-CN" altLang="en-US" sz="2400" b="1">
            <a:latin typeface="+mj-ea"/>
            <a:ea typeface="+mj-ea"/>
          </a:endParaRPr>
        </a:p>
      </dgm:t>
    </dgm:pt>
    <dgm:pt modelId="{3C2BBAF9-2D08-4799-8595-9B22E3AD453F}" type="sibTrans" cxnId="{2958EEEE-01D4-42EE-86C2-A568D1A4D021}">
      <dgm:prSet/>
      <dgm:spPr/>
      <dgm:t>
        <a:bodyPr/>
        <a:lstStyle/>
        <a:p>
          <a:endParaRPr lang="zh-CN" altLang="en-US" sz="2400" b="1">
            <a:latin typeface="+mj-ea"/>
            <a:ea typeface="+mj-ea"/>
          </a:endParaRPr>
        </a:p>
      </dgm:t>
    </dgm:pt>
    <dgm:pt modelId="{9AAB7A5A-AE59-496A-9E3D-5AD6F615924B}" type="pres">
      <dgm:prSet presAssocID="{5D6CD92D-E857-4A7A-B80A-22235EF7D76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10334E1-5F19-404B-94EC-3B957BAB0024}" type="pres">
      <dgm:prSet presAssocID="{996B298F-C1E4-4490-BE61-5195A88F7132}" presName="composite" presStyleCnt="0"/>
      <dgm:spPr/>
    </dgm:pt>
    <dgm:pt modelId="{C82A03B1-B398-4B60-BF78-0E77FF61B42F}" type="pres">
      <dgm:prSet presAssocID="{996B298F-C1E4-4490-BE61-5195A88F7132}" presName="parTx" presStyleLbl="alignNode1" presStyleIdx="0" presStyleCnt="1" custScale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705E6A-5E81-494D-B510-78D006FB1800}" type="pres">
      <dgm:prSet presAssocID="{996B298F-C1E4-4490-BE61-5195A88F7132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2DAACA4-DFCF-476D-AF96-E0111C164B9D}" type="presOf" srcId="{996B298F-C1E4-4490-BE61-5195A88F7132}" destId="{C82A03B1-B398-4B60-BF78-0E77FF61B42F}" srcOrd="0" destOrd="0" presId="urn:microsoft.com/office/officeart/2005/8/layout/hList1"/>
    <dgm:cxn modelId="{2958EEEE-01D4-42EE-86C2-A568D1A4D021}" srcId="{996B298F-C1E4-4490-BE61-5195A88F7132}" destId="{83AABEA7-4D61-47D3-A7E9-ED20F593A413}" srcOrd="0" destOrd="0" parTransId="{6234A378-73A1-4F82-B984-4D8707FFB6B6}" sibTransId="{3C2BBAF9-2D08-4799-8595-9B22E3AD453F}"/>
    <dgm:cxn modelId="{AE14042C-B51B-4A91-861B-11298B0DCB5F}" type="presOf" srcId="{83AABEA7-4D61-47D3-A7E9-ED20F593A413}" destId="{A6705E6A-5E81-494D-B510-78D006FB1800}" srcOrd="0" destOrd="0" presId="urn:microsoft.com/office/officeart/2005/8/layout/hList1"/>
    <dgm:cxn modelId="{59CCDF9B-72B8-46BA-A6E3-353928781AEC}" type="presOf" srcId="{5D6CD92D-E857-4A7A-B80A-22235EF7D765}" destId="{9AAB7A5A-AE59-496A-9E3D-5AD6F615924B}" srcOrd="0" destOrd="0" presId="urn:microsoft.com/office/officeart/2005/8/layout/hList1"/>
    <dgm:cxn modelId="{10BC8631-88CB-40BF-808C-0F7ADEECF443}" srcId="{5D6CD92D-E857-4A7A-B80A-22235EF7D765}" destId="{996B298F-C1E4-4490-BE61-5195A88F7132}" srcOrd="0" destOrd="0" parTransId="{0225D3B7-C45C-4836-968B-7591CC5113EA}" sibTransId="{0EFFAA9F-7982-41BD-8A58-1CF2491814B0}"/>
    <dgm:cxn modelId="{7F270393-DAF9-4E9D-94E8-BB8D088EF686}" type="presParOf" srcId="{9AAB7A5A-AE59-496A-9E3D-5AD6F615924B}" destId="{410334E1-5F19-404B-94EC-3B957BAB0024}" srcOrd="0" destOrd="0" presId="urn:microsoft.com/office/officeart/2005/8/layout/hList1"/>
    <dgm:cxn modelId="{7CD3B1A4-4106-42B8-A70A-EF43A3F54656}" type="presParOf" srcId="{410334E1-5F19-404B-94EC-3B957BAB0024}" destId="{C82A03B1-B398-4B60-BF78-0E77FF61B42F}" srcOrd="0" destOrd="0" presId="urn:microsoft.com/office/officeart/2005/8/layout/hList1"/>
    <dgm:cxn modelId="{46409DA2-FF54-4A99-9889-5991F1B0B0A0}" type="presParOf" srcId="{410334E1-5F19-404B-94EC-3B957BAB0024}" destId="{A6705E6A-5E81-494D-B510-78D006FB180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C4CADB-7831-4568-AE2D-38A92E9C7D3B}" type="doc">
      <dgm:prSet loTypeId="urn:microsoft.com/office/officeart/2005/8/layout/hList1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509CDAE2-6725-49BA-AF18-B7DD7D57337C}">
      <dgm:prSet/>
      <dgm:spPr/>
      <dgm:t>
        <a:bodyPr/>
        <a:lstStyle/>
        <a:p>
          <a:pPr rtl="0"/>
          <a:r>
            <a:rPr lang="en-US" b="1" baseline="0" dirty="0" smtClean="0"/>
            <a:t>SSB</a:t>
          </a:r>
          <a:endParaRPr lang="zh-CN" dirty="0"/>
        </a:p>
      </dgm:t>
    </dgm:pt>
    <dgm:pt modelId="{531ACE06-6165-4A19-B08E-8BED9A77C5DD}" type="parTrans" cxnId="{086CA34F-B702-404E-8FDA-EE811441E813}">
      <dgm:prSet/>
      <dgm:spPr/>
      <dgm:t>
        <a:bodyPr/>
        <a:lstStyle/>
        <a:p>
          <a:endParaRPr lang="zh-CN" altLang="en-US"/>
        </a:p>
      </dgm:t>
    </dgm:pt>
    <dgm:pt modelId="{07B45B86-8CFF-49E8-9522-0BFC074E1A66}" type="sibTrans" cxnId="{086CA34F-B702-404E-8FDA-EE811441E813}">
      <dgm:prSet/>
      <dgm:spPr/>
      <dgm:t>
        <a:bodyPr/>
        <a:lstStyle/>
        <a:p>
          <a:endParaRPr lang="zh-CN" altLang="en-US"/>
        </a:p>
      </dgm:t>
    </dgm:pt>
    <dgm:pt modelId="{FBCCEDF0-723A-4137-A4CC-9F80A753C3E1}">
      <dgm:prSet/>
      <dgm:spPr/>
      <dgm:t>
        <a:bodyPr/>
        <a:lstStyle/>
        <a:p>
          <a:pPr rtl="0"/>
          <a:endParaRPr lang="zh-CN"/>
        </a:p>
      </dgm:t>
    </dgm:pt>
    <dgm:pt modelId="{5CDE9A7A-0343-4DA7-AA4F-F1C149A585B5}" type="parTrans" cxnId="{798EC029-119E-4D43-9074-0C5B1DAB27AC}">
      <dgm:prSet/>
      <dgm:spPr/>
      <dgm:t>
        <a:bodyPr/>
        <a:lstStyle/>
        <a:p>
          <a:endParaRPr lang="zh-CN" altLang="en-US"/>
        </a:p>
      </dgm:t>
    </dgm:pt>
    <dgm:pt modelId="{49E13564-CD7C-4506-B352-E4A7D1561C91}" type="sibTrans" cxnId="{798EC029-119E-4D43-9074-0C5B1DAB27AC}">
      <dgm:prSet/>
      <dgm:spPr/>
      <dgm:t>
        <a:bodyPr/>
        <a:lstStyle/>
        <a:p>
          <a:endParaRPr lang="zh-CN" altLang="en-US"/>
        </a:p>
      </dgm:t>
    </dgm:pt>
    <dgm:pt modelId="{DD57DF36-BC8B-4026-BED8-57C6FC1E8740}">
      <dgm:prSet/>
      <dgm:spPr/>
      <dgm:t>
        <a:bodyPr/>
        <a:lstStyle/>
        <a:p>
          <a:pPr rtl="0"/>
          <a:endParaRPr lang="zh-CN"/>
        </a:p>
      </dgm:t>
    </dgm:pt>
    <dgm:pt modelId="{9B6DFCCE-4A07-40E0-8239-9B265EB1BB87}" type="parTrans" cxnId="{51C4EA0E-A823-4B2F-A9F4-6DB875989CE0}">
      <dgm:prSet/>
      <dgm:spPr/>
      <dgm:t>
        <a:bodyPr/>
        <a:lstStyle/>
        <a:p>
          <a:endParaRPr lang="zh-CN" altLang="en-US"/>
        </a:p>
      </dgm:t>
    </dgm:pt>
    <dgm:pt modelId="{F0C373C3-933F-42CC-9710-4F20F46CAAE0}" type="sibTrans" cxnId="{51C4EA0E-A823-4B2F-A9F4-6DB875989CE0}">
      <dgm:prSet/>
      <dgm:spPr/>
      <dgm:t>
        <a:bodyPr/>
        <a:lstStyle/>
        <a:p>
          <a:endParaRPr lang="zh-CN" altLang="en-US"/>
        </a:p>
      </dgm:t>
    </dgm:pt>
    <dgm:pt modelId="{112E9A62-240A-44AB-9B7D-6E596FDCF8E1}">
      <dgm:prSet/>
      <dgm:spPr/>
      <dgm:t>
        <a:bodyPr/>
        <a:lstStyle/>
        <a:p>
          <a:pPr rtl="0"/>
          <a:endParaRPr lang="zh-CN"/>
        </a:p>
      </dgm:t>
    </dgm:pt>
    <dgm:pt modelId="{604A89FC-9556-4FEA-8841-53DCA79A83D9}" type="parTrans" cxnId="{1CEC82F7-FD0B-4B48-ABB8-A34BFB255EF3}">
      <dgm:prSet/>
      <dgm:spPr/>
      <dgm:t>
        <a:bodyPr/>
        <a:lstStyle/>
        <a:p>
          <a:endParaRPr lang="zh-CN" altLang="en-US"/>
        </a:p>
      </dgm:t>
    </dgm:pt>
    <dgm:pt modelId="{48FD432E-B230-4E84-957D-E8454B25312C}" type="sibTrans" cxnId="{1CEC82F7-FD0B-4B48-ABB8-A34BFB255EF3}">
      <dgm:prSet/>
      <dgm:spPr/>
      <dgm:t>
        <a:bodyPr/>
        <a:lstStyle/>
        <a:p>
          <a:endParaRPr lang="zh-CN" altLang="en-US"/>
        </a:p>
      </dgm:t>
    </dgm:pt>
    <dgm:pt modelId="{C829CF1B-EA48-4605-A4AB-54AE3B068060}">
      <dgm:prSet/>
      <dgm:spPr/>
      <dgm:t>
        <a:bodyPr/>
        <a:lstStyle/>
        <a:p>
          <a:pPr rtl="0"/>
          <a:endParaRPr lang="zh-CN"/>
        </a:p>
      </dgm:t>
    </dgm:pt>
    <dgm:pt modelId="{E9F9CD72-B719-409C-8131-357A8B89A55F}" type="parTrans" cxnId="{CB778DA5-36F8-4A0F-8B19-526A3ECB5B32}">
      <dgm:prSet/>
      <dgm:spPr/>
      <dgm:t>
        <a:bodyPr/>
        <a:lstStyle/>
        <a:p>
          <a:endParaRPr lang="zh-CN" altLang="en-US"/>
        </a:p>
      </dgm:t>
    </dgm:pt>
    <dgm:pt modelId="{066F6387-B7EF-4B7B-83D8-93B7AD45FC6C}" type="sibTrans" cxnId="{CB778DA5-36F8-4A0F-8B19-526A3ECB5B32}">
      <dgm:prSet/>
      <dgm:spPr/>
      <dgm:t>
        <a:bodyPr/>
        <a:lstStyle/>
        <a:p>
          <a:endParaRPr lang="zh-CN" altLang="en-US"/>
        </a:p>
      </dgm:t>
    </dgm:pt>
    <dgm:pt modelId="{87889FE2-B5DE-42F3-9B24-AF391B9DB6DE}">
      <dgm:prSet/>
      <dgm:spPr/>
      <dgm:t>
        <a:bodyPr/>
        <a:lstStyle/>
        <a:p>
          <a:pPr rtl="0"/>
          <a:endParaRPr lang="zh-CN"/>
        </a:p>
      </dgm:t>
    </dgm:pt>
    <dgm:pt modelId="{B232E075-28BF-4733-89FA-306C3494DDA2}" type="parTrans" cxnId="{AF18E826-794C-436A-AB0D-68D225ADD173}">
      <dgm:prSet/>
      <dgm:spPr/>
      <dgm:t>
        <a:bodyPr/>
        <a:lstStyle/>
        <a:p>
          <a:endParaRPr lang="zh-CN" altLang="en-US"/>
        </a:p>
      </dgm:t>
    </dgm:pt>
    <dgm:pt modelId="{AA2A5988-3E8E-4966-B69C-F725C8D83E28}" type="sibTrans" cxnId="{AF18E826-794C-436A-AB0D-68D225ADD173}">
      <dgm:prSet/>
      <dgm:spPr/>
      <dgm:t>
        <a:bodyPr/>
        <a:lstStyle/>
        <a:p>
          <a:endParaRPr lang="zh-CN" altLang="en-US"/>
        </a:p>
      </dgm:t>
    </dgm:pt>
    <dgm:pt modelId="{00558760-DA97-4A32-BA07-C75A37CE9E12}">
      <dgm:prSet/>
      <dgm:spPr/>
      <dgm:t>
        <a:bodyPr/>
        <a:lstStyle/>
        <a:p>
          <a:pPr rtl="0"/>
          <a:endParaRPr lang="zh-CN"/>
        </a:p>
      </dgm:t>
    </dgm:pt>
    <dgm:pt modelId="{F1A238E1-37CA-4CAF-AF9D-0D1E005D2FF9}" type="parTrans" cxnId="{E470BE88-416A-4885-8245-F802D6EB4033}">
      <dgm:prSet/>
      <dgm:spPr/>
      <dgm:t>
        <a:bodyPr/>
        <a:lstStyle/>
        <a:p>
          <a:endParaRPr lang="zh-CN" altLang="en-US"/>
        </a:p>
      </dgm:t>
    </dgm:pt>
    <dgm:pt modelId="{4B5EC694-5C97-418F-AAAC-BF677E54780B}" type="sibTrans" cxnId="{E470BE88-416A-4885-8245-F802D6EB4033}">
      <dgm:prSet/>
      <dgm:spPr/>
      <dgm:t>
        <a:bodyPr/>
        <a:lstStyle/>
        <a:p>
          <a:endParaRPr lang="zh-CN" altLang="en-US"/>
        </a:p>
      </dgm:t>
    </dgm:pt>
    <dgm:pt modelId="{DA41D4F9-9A11-4B13-B4E3-1675EE537A8C}">
      <dgm:prSet/>
      <dgm:spPr/>
      <dgm:t>
        <a:bodyPr/>
        <a:lstStyle/>
        <a:p>
          <a:pPr rtl="0"/>
          <a:endParaRPr lang="zh-CN"/>
        </a:p>
      </dgm:t>
    </dgm:pt>
    <dgm:pt modelId="{0ED30216-3377-4B4A-B277-5B1A25773503}" type="parTrans" cxnId="{F1246655-ED1B-4AF4-BA3C-F0A5DEB14407}">
      <dgm:prSet/>
      <dgm:spPr/>
      <dgm:t>
        <a:bodyPr/>
        <a:lstStyle/>
        <a:p>
          <a:endParaRPr lang="zh-CN" altLang="en-US"/>
        </a:p>
      </dgm:t>
    </dgm:pt>
    <dgm:pt modelId="{036C74AD-12A5-4037-BCE2-8FCC4D91EF7F}" type="sibTrans" cxnId="{F1246655-ED1B-4AF4-BA3C-F0A5DEB14407}">
      <dgm:prSet/>
      <dgm:spPr/>
      <dgm:t>
        <a:bodyPr/>
        <a:lstStyle/>
        <a:p>
          <a:endParaRPr lang="zh-CN" altLang="en-US"/>
        </a:p>
      </dgm:t>
    </dgm:pt>
    <dgm:pt modelId="{07DA979F-F441-4F42-8AED-CE96E1747910}">
      <dgm:prSet/>
      <dgm:spPr/>
      <dgm:t>
        <a:bodyPr/>
        <a:lstStyle/>
        <a:p>
          <a:pPr rtl="0"/>
          <a:endParaRPr lang="zh-CN"/>
        </a:p>
      </dgm:t>
    </dgm:pt>
    <dgm:pt modelId="{4F7A1C83-6C88-4D28-8C51-87DAC8A8F011}" type="parTrans" cxnId="{9B488238-3A18-47FD-8106-975A1D274C5A}">
      <dgm:prSet/>
      <dgm:spPr/>
      <dgm:t>
        <a:bodyPr/>
        <a:lstStyle/>
        <a:p>
          <a:endParaRPr lang="zh-CN" altLang="en-US"/>
        </a:p>
      </dgm:t>
    </dgm:pt>
    <dgm:pt modelId="{93F27E65-DD00-4296-8515-F26DEE70951B}" type="sibTrans" cxnId="{9B488238-3A18-47FD-8106-975A1D274C5A}">
      <dgm:prSet/>
      <dgm:spPr/>
      <dgm:t>
        <a:bodyPr/>
        <a:lstStyle/>
        <a:p>
          <a:endParaRPr lang="zh-CN" altLang="en-US"/>
        </a:p>
      </dgm:t>
    </dgm:pt>
    <dgm:pt modelId="{9CE2B173-8D69-4552-B867-5B74FF5115D5}">
      <dgm:prSet/>
      <dgm:spPr/>
      <dgm:t>
        <a:bodyPr/>
        <a:lstStyle/>
        <a:p>
          <a:pPr rtl="0"/>
          <a:endParaRPr lang="zh-CN"/>
        </a:p>
      </dgm:t>
    </dgm:pt>
    <dgm:pt modelId="{6D49F529-002C-471D-BB56-F396455E1848}" type="parTrans" cxnId="{131CEEF5-7EE0-49F7-9981-2B3B3F5ACC6B}">
      <dgm:prSet/>
      <dgm:spPr/>
      <dgm:t>
        <a:bodyPr/>
        <a:lstStyle/>
        <a:p>
          <a:endParaRPr lang="zh-CN" altLang="en-US"/>
        </a:p>
      </dgm:t>
    </dgm:pt>
    <dgm:pt modelId="{3B9844B1-9D51-4F95-B28B-AA1BA4068FE2}" type="sibTrans" cxnId="{131CEEF5-7EE0-49F7-9981-2B3B3F5ACC6B}">
      <dgm:prSet/>
      <dgm:spPr/>
      <dgm:t>
        <a:bodyPr/>
        <a:lstStyle/>
        <a:p>
          <a:endParaRPr lang="zh-CN" altLang="en-US"/>
        </a:p>
      </dgm:t>
    </dgm:pt>
    <dgm:pt modelId="{5E794AFC-183B-45F3-99CE-8EF25F4F5551}" type="pres">
      <dgm:prSet presAssocID="{D6C4CADB-7831-4568-AE2D-38A92E9C7D3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4EBA366-9112-477E-B8D2-2F24831A8CE2}" type="pres">
      <dgm:prSet presAssocID="{509CDAE2-6725-49BA-AF18-B7DD7D57337C}" presName="composite" presStyleCnt="0"/>
      <dgm:spPr/>
    </dgm:pt>
    <dgm:pt modelId="{8F242B3F-AA85-4DDE-B235-EC6595E2BC42}" type="pres">
      <dgm:prSet presAssocID="{509CDAE2-6725-49BA-AF18-B7DD7D57337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19A8972-9F8B-4592-8C9B-8FD2059A3C49}" type="pres">
      <dgm:prSet presAssocID="{509CDAE2-6725-49BA-AF18-B7DD7D57337C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463C6EC-D85F-4BAA-BC77-6771CE8B815F}" type="presOf" srcId="{FBCCEDF0-723A-4137-A4CC-9F80A753C3E1}" destId="{D19A8972-9F8B-4592-8C9B-8FD2059A3C49}" srcOrd="0" destOrd="8" presId="urn:microsoft.com/office/officeart/2005/8/layout/hList1"/>
    <dgm:cxn modelId="{1A578A09-26DC-4DC8-B8E0-7024DB97D98B}" type="presOf" srcId="{9CE2B173-8D69-4552-B867-5B74FF5115D5}" destId="{D19A8972-9F8B-4592-8C9B-8FD2059A3C49}" srcOrd="0" destOrd="7" presId="urn:microsoft.com/office/officeart/2005/8/layout/hList1"/>
    <dgm:cxn modelId="{9B488238-3A18-47FD-8106-975A1D274C5A}" srcId="{509CDAE2-6725-49BA-AF18-B7DD7D57337C}" destId="{07DA979F-F441-4F42-8AED-CE96E1747910}" srcOrd="6" destOrd="0" parTransId="{4F7A1C83-6C88-4D28-8C51-87DAC8A8F011}" sibTransId="{93F27E65-DD00-4296-8515-F26DEE70951B}"/>
    <dgm:cxn modelId="{27E689E8-58DF-4A6D-BE3A-1246F37A77A9}" type="presOf" srcId="{509CDAE2-6725-49BA-AF18-B7DD7D57337C}" destId="{8F242B3F-AA85-4DDE-B235-EC6595E2BC42}" srcOrd="0" destOrd="0" presId="urn:microsoft.com/office/officeart/2005/8/layout/hList1"/>
    <dgm:cxn modelId="{DB7A22DD-2FFB-48CB-B2D0-E770F6436FE0}" type="presOf" srcId="{07DA979F-F441-4F42-8AED-CE96E1747910}" destId="{D19A8972-9F8B-4592-8C9B-8FD2059A3C49}" srcOrd="0" destOrd="6" presId="urn:microsoft.com/office/officeart/2005/8/layout/hList1"/>
    <dgm:cxn modelId="{61EAAB17-0A75-4B20-95BC-DD9CFED09E6C}" type="presOf" srcId="{00558760-DA97-4A32-BA07-C75A37CE9E12}" destId="{D19A8972-9F8B-4592-8C9B-8FD2059A3C49}" srcOrd="0" destOrd="4" presId="urn:microsoft.com/office/officeart/2005/8/layout/hList1"/>
    <dgm:cxn modelId="{E470BE88-416A-4885-8245-F802D6EB4033}" srcId="{509CDAE2-6725-49BA-AF18-B7DD7D57337C}" destId="{00558760-DA97-4A32-BA07-C75A37CE9E12}" srcOrd="4" destOrd="0" parTransId="{F1A238E1-37CA-4CAF-AF9D-0D1E005D2FF9}" sibTransId="{4B5EC694-5C97-418F-AAAC-BF677E54780B}"/>
    <dgm:cxn modelId="{5A5740AF-017B-4A05-9E4C-02B92E5E5A5C}" type="presOf" srcId="{112E9A62-240A-44AB-9B7D-6E596FDCF8E1}" destId="{D19A8972-9F8B-4592-8C9B-8FD2059A3C49}" srcOrd="0" destOrd="1" presId="urn:microsoft.com/office/officeart/2005/8/layout/hList1"/>
    <dgm:cxn modelId="{1CEC82F7-FD0B-4B48-ABB8-A34BFB255EF3}" srcId="{509CDAE2-6725-49BA-AF18-B7DD7D57337C}" destId="{112E9A62-240A-44AB-9B7D-6E596FDCF8E1}" srcOrd="1" destOrd="0" parTransId="{604A89FC-9556-4FEA-8841-53DCA79A83D9}" sibTransId="{48FD432E-B230-4E84-957D-E8454B25312C}"/>
    <dgm:cxn modelId="{65460B36-E7BB-4187-928A-0D873489B6FA}" type="presOf" srcId="{D6C4CADB-7831-4568-AE2D-38A92E9C7D3B}" destId="{5E794AFC-183B-45F3-99CE-8EF25F4F5551}" srcOrd="0" destOrd="0" presId="urn:microsoft.com/office/officeart/2005/8/layout/hList1"/>
    <dgm:cxn modelId="{E0F2CB5A-E13C-4799-A204-715E6B00ECD3}" type="presOf" srcId="{DA41D4F9-9A11-4B13-B4E3-1675EE537A8C}" destId="{D19A8972-9F8B-4592-8C9B-8FD2059A3C49}" srcOrd="0" destOrd="5" presId="urn:microsoft.com/office/officeart/2005/8/layout/hList1"/>
    <dgm:cxn modelId="{53138511-2C7D-415B-B193-5F47958E945F}" type="presOf" srcId="{87889FE2-B5DE-42F3-9B24-AF391B9DB6DE}" destId="{D19A8972-9F8B-4592-8C9B-8FD2059A3C49}" srcOrd="0" destOrd="3" presId="urn:microsoft.com/office/officeart/2005/8/layout/hList1"/>
    <dgm:cxn modelId="{CB778DA5-36F8-4A0F-8B19-526A3ECB5B32}" srcId="{509CDAE2-6725-49BA-AF18-B7DD7D57337C}" destId="{C829CF1B-EA48-4605-A4AB-54AE3B068060}" srcOrd="2" destOrd="0" parTransId="{E9F9CD72-B719-409C-8131-357A8B89A55F}" sibTransId="{066F6387-B7EF-4B7B-83D8-93B7AD45FC6C}"/>
    <dgm:cxn modelId="{51C4EA0E-A823-4B2F-A9F4-6DB875989CE0}" srcId="{509CDAE2-6725-49BA-AF18-B7DD7D57337C}" destId="{DD57DF36-BC8B-4026-BED8-57C6FC1E8740}" srcOrd="0" destOrd="0" parTransId="{9B6DFCCE-4A07-40E0-8239-9B265EB1BB87}" sibTransId="{F0C373C3-933F-42CC-9710-4F20F46CAAE0}"/>
    <dgm:cxn modelId="{A9F048B0-1882-4CBD-B8DF-8B512A9312E9}" type="presOf" srcId="{DD57DF36-BC8B-4026-BED8-57C6FC1E8740}" destId="{D19A8972-9F8B-4592-8C9B-8FD2059A3C49}" srcOrd="0" destOrd="0" presId="urn:microsoft.com/office/officeart/2005/8/layout/hList1"/>
    <dgm:cxn modelId="{131CEEF5-7EE0-49F7-9981-2B3B3F5ACC6B}" srcId="{509CDAE2-6725-49BA-AF18-B7DD7D57337C}" destId="{9CE2B173-8D69-4552-B867-5B74FF5115D5}" srcOrd="7" destOrd="0" parTransId="{6D49F529-002C-471D-BB56-F396455E1848}" sibTransId="{3B9844B1-9D51-4F95-B28B-AA1BA4068FE2}"/>
    <dgm:cxn modelId="{798EC029-119E-4D43-9074-0C5B1DAB27AC}" srcId="{509CDAE2-6725-49BA-AF18-B7DD7D57337C}" destId="{FBCCEDF0-723A-4137-A4CC-9F80A753C3E1}" srcOrd="8" destOrd="0" parTransId="{5CDE9A7A-0343-4DA7-AA4F-F1C149A585B5}" sibTransId="{49E13564-CD7C-4506-B352-E4A7D1561C91}"/>
    <dgm:cxn modelId="{F1246655-ED1B-4AF4-BA3C-F0A5DEB14407}" srcId="{509CDAE2-6725-49BA-AF18-B7DD7D57337C}" destId="{DA41D4F9-9A11-4B13-B4E3-1675EE537A8C}" srcOrd="5" destOrd="0" parTransId="{0ED30216-3377-4B4A-B277-5B1A25773503}" sibTransId="{036C74AD-12A5-4037-BCE2-8FCC4D91EF7F}"/>
    <dgm:cxn modelId="{AF18E826-794C-436A-AB0D-68D225ADD173}" srcId="{509CDAE2-6725-49BA-AF18-B7DD7D57337C}" destId="{87889FE2-B5DE-42F3-9B24-AF391B9DB6DE}" srcOrd="3" destOrd="0" parTransId="{B232E075-28BF-4733-89FA-306C3494DDA2}" sibTransId="{AA2A5988-3E8E-4966-B69C-F725C8D83E28}"/>
    <dgm:cxn modelId="{086CA34F-B702-404E-8FDA-EE811441E813}" srcId="{D6C4CADB-7831-4568-AE2D-38A92E9C7D3B}" destId="{509CDAE2-6725-49BA-AF18-B7DD7D57337C}" srcOrd="0" destOrd="0" parTransId="{531ACE06-6165-4A19-B08E-8BED9A77C5DD}" sibTransId="{07B45B86-8CFF-49E8-9522-0BFC074E1A66}"/>
    <dgm:cxn modelId="{79905B5E-0250-4A90-A866-483F0CF3DC25}" type="presOf" srcId="{C829CF1B-EA48-4605-A4AB-54AE3B068060}" destId="{D19A8972-9F8B-4592-8C9B-8FD2059A3C49}" srcOrd="0" destOrd="2" presId="urn:microsoft.com/office/officeart/2005/8/layout/hList1"/>
    <dgm:cxn modelId="{FA24278B-F329-42EE-8028-543FFD85786A}" type="presParOf" srcId="{5E794AFC-183B-45F3-99CE-8EF25F4F5551}" destId="{34EBA366-9112-477E-B8D2-2F24831A8CE2}" srcOrd="0" destOrd="0" presId="urn:microsoft.com/office/officeart/2005/8/layout/hList1"/>
    <dgm:cxn modelId="{648B920A-C7EC-45E3-8E83-06FBBE134C87}" type="presParOf" srcId="{34EBA366-9112-477E-B8D2-2F24831A8CE2}" destId="{8F242B3F-AA85-4DDE-B235-EC6595E2BC42}" srcOrd="0" destOrd="0" presId="urn:microsoft.com/office/officeart/2005/8/layout/hList1"/>
    <dgm:cxn modelId="{3D330157-59FA-4439-B575-78CF6FD25AC1}" type="presParOf" srcId="{34EBA366-9112-477E-B8D2-2F24831A8CE2}" destId="{D19A8972-9F8B-4592-8C9B-8FD2059A3C4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807CA8-EA59-427C-B814-620BB4424690}" type="doc">
      <dgm:prSet loTypeId="urn:microsoft.com/office/officeart/2005/8/layout/hList1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1F820CDB-8913-4B99-BFAC-AAE0B0E176B4}">
      <dgm:prSet/>
      <dgm:spPr/>
      <dgm:t>
        <a:bodyPr/>
        <a:lstStyle/>
        <a:p>
          <a:pPr rtl="0"/>
          <a:r>
            <a:rPr lang="en-US" b="1" baseline="0" dirty="0" smtClean="0"/>
            <a:t>DSB</a:t>
          </a:r>
          <a:endParaRPr lang="zh-CN" dirty="0"/>
        </a:p>
      </dgm:t>
    </dgm:pt>
    <dgm:pt modelId="{9E980268-D6B6-4AA2-AB58-0302C4884916}" type="parTrans" cxnId="{67E06D16-5135-450B-8CAD-147305BF9AE7}">
      <dgm:prSet/>
      <dgm:spPr/>
      <dgm:t>
        <a:bodyPr/>
        <a:lstStyle/>
        <a:p>
          <a:endParaRPr lang="zh-CN" altLang="en-US"/>
        </a:p>
      </dgm:t>
    </dgm:pt>
    <dgm:pt modelId="{07ED1105-47DD-4126-B549-565D9EEBC291}" type="sibTrans" cxnId="{67E06D16-5135-450B-8CAD-147305BF9AE7}">
      <dgm:prSet/>
      <dgm:spPr/>
      <dgm:t>
        <a:bodyPr/>
        <a:lstStyle/>
        <a:p>
          <a:endParaRPr lang="zh-CN" altLang="en-US"/>
        </a:p>
      </dgm:t>
    </dgm:pt>
    <dgm:pt modelId="{8C0D80EF-3293-4AEE-AB4D-F608F4C4B84F}">
      <dgm:prSet/>
      <dgm:spPr/>
      <dgm:t>
        <a:bodyPr/>
        <a:lstStyle/>
        <a:p>
          <a:pPr rtl="0"/>
          <a:endParaRPr lang="zh-CN"/>
        </a:p>
      </dgm:t>
    </dgm:pt>
    <dgm:pt modelId="{35AB1D34-0ED6-4E8C-8B5F-14CFF53B3AF9}" type="parTrans" cxnId="{3D2DF7F4-1F7D-4206-A3D3-E2110F1E462F}">
      <dgm:prSet/>
      <dgm:spPr/>
      <dgm:t>
        <a:bodyPr/>
        <a:lstStyle/>
        <a:p>
          <a:endParaRPr lang="zh-CN" altLang="en-US"/>
        </a:p>
      </dgm:t>
    </dgm:pt>
    <dgm:pt modelId="{5039B706-4E87-4988-AD26-00F504CAD333}" type="sibTrans" cxnId="{3D2DF7F4-1F7D-4206-A3D3-E2110F1E462F}">
      <dgm:prSet/>
      <dgm:spPr/>
      <dgm:t>
        <a:bodyPr/>
        <a:lstStyle/>
        <a:p>
          <a:endParaRPr lang="zh-CN" altLang="en-US"/>
        </a:p>
      </dgm:t>
    </dgm:pt>
    <dgm:pt modelId="{4CF5C134-6485-498E-A9F5-1408EB3B23BC}">
      <dgm:prSet/>
      <dgm:spPr/>
      <dgm:t>
        <a:bodyPr/>
        <a:lstStyle/>
        <a:p>
          <a:pPr rtl="0"/>
          <a:endParaRPr lang="zh-CN"/>
        </a:p>
      </dgm:t>
    </dgm:pt>
    <dgm:pt modelId="{70F06119-3012-4B44-A5A5-86154BF4E733}" type="parTrans" cxnId="{B002624C-8EC2-4A63-914A-AA852CE1F051}">
      <dgm:prSet/>
      <dgm:spPr/>
      <dgm:t>
        <a:bodyPr/>
        <a:lstStyle/>
        <a:p>
          <a:endParaRPr lang="zh-CN" altLang="en-US"/>
        </a:p>
      </dgm:t>
    </dgm:pt>
    <dgm:pt modelId="{1CE5CE78-4566-4452-8C85-386AEA42175F}" type="sibTrans" cxnId="{B002624C-8EC2-4A63-914A-AA852CE1F051}">
      <dgm:prSet/>
      <dgm:spPr/>
      <dgm:t>
        <a:bodyPr/>
        <a:lstStyle/>
        <a:p>
          <a:endParaRPr lang="zh-CN" altLang="en-US"/>
        </a:p>
      </dgm:t>
    </dgm:pt>
    <dgm:pt modelId="{2482D9CA-5C9E-421B-96F9-F548DF06F572}">
      <dgm:prSet/>
      <dgm:spPr/>
      <dgm:t>
        <a:bodyPr/>
        <a:lstStyle/>
        <a:p>
          <a:pPr rtl="0"/>
          <a:endParaRPr lang="zh-CN"/>
        </a:p>
      </dgm:t>
    </dgm:pt>
    <dgm:pt modelId="{35E1A386-F5E2-4911-835C-DA0376269AF9}" type="parTrans" cxnId="{B0248609-3919-4451-B5BD-455CBA0EE416}">
      <dgm:prSet/>
      <dgm:spPr/>
      <dgm:t>
        <a:bodyPr/>
        <a:lstStyle/>
        <a:p>
          <a:endParaRPr lang="zh-CN" altLang="en-US"/>
        </a:p>
      </dgm:t>
    </dgm:pt>
    <dgm:pt modelId="{A5A27B07-D59B-43C8-9D44-BACE5E9A2C04}" type="sibTrans" cxnId="{B0248609-3919-4451-B5BD-455CBA0EE416}">
      <dgm:prSet/>
      <dgm:spPr/>
      <dgm:t>
        <a:bodyPr/>
        <a:lstStyle/>
        <a:p>
          <a:endParaRPr lang="zh-CN" altLang="en-US"/>
        </a:p>
      </dgm:t>
    </dgm:pt>
    <dgm:pt modelId="{B773581D-AF6D-4988-B29F-BB8B7FFC5F89}">
      <dgm:prSet/>
      <dgm:spPr/>
      <dgm:t>
        <a:bodyPr/>
        <a:lstStyle/>
        <a:p>
          <a:pPr rtl="0"/>
          <a:endParaRPr lang="zh-CN"/>
        </a:p>
      </dgm:t>
    </dgm:pt>
    <dgm:pt modelId="{31FD2B36-C12C-441C-BBA8-97896A3A1F86}" type="parTrans" cxnId="{9A77286E-4B0B-455D-937F-566786DF76A7}">
      <dgm:prSet/>
      <dgm:spPr/>
      <dgm:t>
        <a:bodyPr/>
        <a:lstStyle/>
        <a:p>
          <a:endParaRPr lang="zh-CN" altLang="en-US"/>
        </a:p>
      </dgm:t>
    </dgm:pt>
    <dgm:pt modelId="{C445F2F1-CC47-480F-AAEF-2159975C6BC2}" type="sibTrans" cxnId="{9A77286E-4B0B-455D-937F-566786DF76A7}">
      <dgm:prSet/>
      <dgm:spPr/>
      <dgm:t>
        <a:bodyPr/>
        <a:lstStyle/>
        <a:p>
          <a:endParaRPr lang="zh-CN" altLang="en-US"/>
        </a:p>
      </dgm:t>
    </dgm:pt>
    <dgm:pt modelId="{E27C5FDE-913C-4B6B-A823-3E9CF70B9A94}">
      <dgm:prSet/>
      <dgm:spPr/>
      <dgm:t>
        <a:bodyPr/>
        <a:lstStyle/>
        <a:p>
          <a:pPr rtl="0"/>
          <a:endParaRPr lang="zh-CN"/>
        </a:p>
      </dgm:t>
    </dgm:pt>
    <dgm:pt modelId="{C99EE249-2DBC-487E-B344-AEB06CC32D89}" type="parTrans" cxnId="{89FA2F67-FFF8-4253-87AD-38BC5CB4601A}">
      <dgm:prSet/>
      <dgm:spPr/>
      <dgm:t>
        <a:bodyPr/>
        <a:lstStyle/>
        <a:p>
          <a:endParaRPr lang="zh-CN" altLang="en-US"/>
        </a:p>
      </dgm:t>
    </dgm:pt>
    <dgm:pt modelId="{30FD0182-AB33-4877-B11F-5151A48270AF}" type="sibTrans" cxnId="{89FA2F67-FFF8-4253-87AD-38BC5CB4601A}">
      <dgm:prSet/>
      <dgm:spPr/>
      <dgm:t>
        <a:bodyPr/>
        <a:lstStyle/>
        <a:p>
          <a:endParaRPr lang="zh-CN" altLang="en-US"/>
        </a:p>
      </dgm:t>
    </dgm:pt>
    <dgm:pt modelId="{F94B646A-02CB-4659-BD18-FE4B5328F889}">
      <dgm:prSet/>
      <dgm:spPr/>
      <dgm:t>
        <a:bodyPr/>
        <a:lstStyle/>
        <a:p>
          <a:pPr rtl="0"/>
          <a:endParaRPr lang="zh-CN"/>
        </a:p>
      </dgm:t>
    </dgm:pt>
    <dgm:pt modelId="{98099A8B-69E5-4260-B4CC-20DE49FFB038}" type="parTrans" cxnId="{85D950D6-4FC2-4A85-89C3-CC38F576BDFE}">
      <dgm:prSet/>
      <dgm:spPr/>
      <dgm:t>
        <a:bodyPr/>
        <a:lstStyle/>
        <a:p>
          <a:endParaRPr lang="zh-CN" altLang="en-US"/>
        </a:p>
      </dgm:t>
    </dgm:pt>
    <dgm:pt modelId="{7D36C908-9825-489D-A33C-989D19412A4C}" type="sibTrans" cxnId="{85D950D6-4FC2-4A85-89C3-CC38F576BDFE}">
      <dgm:prSet/>
      <dgm:spPr/>
      <dgm:t>
        <a:bodyPr/>
        <a:lstStyle/>
        <a:p>
          <a:endParaRPr lang="zh-CN" altLang="en-US"/>
        </a:p>
      </dgm:t>
    </dgm:pt>
    <dgm:pt modelId="{E4DBB778-B76B-4471-80EC-167FD49D4D7C}">
      <dgm:prSet/>
      <dgm:spPr/>
      <dgm:t>
        <a:bodyPr/>
        <a:lstStyle/>
        <a:p>
          <a:pPr rtl="0"/>
          <a:endParaRPr lang="zh-CN"/>
        </a:p>
      </dgm:t>
    </dgm:pt>
    <dgm:pt modelId="{35AFFACE-E0B2-4490-BDE6-38EE8EEB8503}" type="parTrans" cxnId="{3DF80143-9502-4E40-AF4E-2A51A24382CE}">
      <dgm:prSet/>
      <dgm:spPr/>
      <dgm:t>
        <a:bodyPr/>
        <a:lstStyle/>
        <a:p>
          <a:endParaRPr lang="zh-CN" altLang="en-US"/>
        </a:p>
      </dgm:t>
    </dgm:pt>
    <dgm:pt modelId="{D0F2F964-E1EB-450E-89DC-4D3E3DE8E299}" type="sibTrans" cxnId="{3DF80143-9502-4E40-AF4E-2A51A24382CE}">
      <dgm:prSet/>
      <dgm:spPr/>
      <dgm:t>
        <a:bodyPr/>
        <a:lstStyle/>
        <a:p>
          <a:endParaRPr lang="zh-CN" altLang="en-US"/>
        </a:p>
      </dgm:t>
    </dgm:pt>
    <dgm:pt modelId="{69890818-61ED-469A-93C4-51EEB2970EF6}">
      <dgm:prSet/>
      <dgm:spPr/>
      <dgm:t>
        <a:bodyPr/>
        <a:lstStyle/>
        <a:p>
          <a:pPr rtl="0"/>
          <a:endParaRPr lang="zh-CN"/>
        </a:p>
      </dgm:t>
    </dgm:pt>
    <dgm:pt modelId="{6EF7AE04-F520-4E9D-9865-AE8635B231B5}" type="parTrans" cxnId="{80853FF3-B2E8-445C-9819-1A14616C10FA}">
      <dgm:prSet/>
      <dgm:spPr/>
      <dgm:t>
        <a:bodyPr/>
        <a:lstStyle/>
        <a:p>
          <a:endParaRPr lang="zh-CN" altLang="en-US"/>
        </a:p>
      </dgm:t>
    </dgm:pt>
    <dgm:pt modelId="{29D3074B-05DC-4480-B46B-8AAB855F7521}" type="sibTrans" cxnId="{80853FF3-B2E8-445C-9819-1A14616C10FA}">
      <dgm:prSet/>
      <dgm:spPr/>
      <dgm:t>
        <a:bodyPr/>
        <a:lstStyle/>
        <a:p>
          <a:endParaRPr lang="zh-CN" altLang="en-US"/>
        </a:p>
      </dgm:t>
    </dgm:pt>
    <dgm:pt modelId="{2E787572-9128-4892-BB93-7BA6214D6AF4}" type="pres">
      <dgm:prSet presAssocID="{0B807CA8-EA59-427C-B814-620BB442469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4182B67-62ED-4376-AADA-8C6439782EDD}" type="pres">
      <dgm:prSet presAssocID="{1F820CDB-8913-4B99-BFAC-AAE0B0E176B4}" presName="composite" presStyleCnt="0"/>
      <dgm:spPr/>
    </dgm:pt>
    <dgm:pt modelId="{E341F853-AA6B-48B3-A7C0-9855289A9849}" type="pres">
      <dgm:prSet presAssocID="{1F820CDB-8913-4B99-BFAC-AAE0B0E176B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5B90FF-4E37-4418-89E8-334299A7058E}" type="pres">
      <dgm:prSet presAssocID="{1F820CDB-8913-4B99-BFAC-AAE0B0E176B4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D2DF7F4-1F7D-4206-A3D3-E2110F1E462F}" srcId="{1F820CDB-8913-4B99-BFAC-AAE0B0E176B4}" destId="{8C0D80EF-3293-4AEE-AB4D-F608F4C4B84F}" srcOrd="7" destOrd="0" parTransId="{35AB1D34-0ED6-4E8C-8B5F-14CFF53B3AF9}" sibTransId="{5039B706-4E87-4988-AD26-00F504CAD333}"/>
    <dgm:cxn modelId="{67E06D16-5135-450B-8CAD-147305BF9AE7}" srcId="{0B807CA8-EA59-427C-B814-620BB4424690}" destId="{1F820CDB-8913-4B99-BFAC-AAE0B0E176B4}" srcOrd="0" destOrd="0" parTransId="{9E980268-D6B6-4AA2-AB58-0302C4884916}" sibTransId="{07ED1105-47DD-4126-B549-565D9EEBC291}"/>
    <dgm:cxn modelId="{9A77286E-4B0B-455D-937F-566786DF76A7}" srcId="{1F820CDB-8913-4B99-BFAC-AAE0B0E176B4}" destId="{B773581D-AF6D-4988-B29F-BB8B7FFC5F89}" srcOrd="2" destOrd="0" parTransId="{31FD2B36-C12C-441C-BBA8-97896A3A1F86}" sibTransId="{C445F2F1-CC47-480F-AAEF-2159975C6BC2}"/>
    <dgm:cxn modelId="{B011FA29-9207-45E1-AE57-599F4B9C61DF}" type="presOf" srcId="{0B807CA8-EA59-427C-B814-620BB4424690}" destId="{2E787572-9128-4892-BB93-7BA6214D6AF4}" srcOrd="0" destOrd="0" presId="urn:microsoft.com/office/officeart/2005/8/layout/hList1"/>
    <dgm:cxn modelId="{AC2A2D91-1938-4980-A397-008F90404983}" type="presOf" srcId="{E27C5FDE-913C-4B6B-A823-3E9CF70B9A94}" destId="{065B90FF-4E37-4418-89E8-334299A7058E}" srcOrd="0" destOrd="3" presId="urn:microsoft.com/office/officeart/2005/8/layout/hList1"/>
    <dgm:cxn modelId="{3DF80143-9502-4E40-AF4E-2A51A24382CE}" srcId="{1F820CDB-8913-4B99-BFAC-AAE0B0E176B4}" destId="{E4DBB778-B76B-4471-80EC-167FD49D4D7C}" srcOrd="5" destOrd="0" parTransId="{35AFFACE-E0B2-4490-BDE6-38EE8EEB8503}" sibTransId="{D0F2F964-E1EB-450E-89DC-4D3E3DE8E299}"/>
    <dgm:cxn modelId="{020F0C78-987E-4051-9062-868F895C3D96}" type="presOf" srcId="{8C0D80EF-3293-4AEE-AB4D-F608F4C4B84F}" destId="{065B90FF-4E37-4418-89E8-334299A7058E}" srcOrd="0" destOrd="7" presId="urn:microsoft.com/office/officeart/2005/8/layout/hList1"/>
    <dgm:cxn modelId="{27851861-F1A5-4B2E-A3B5-B4453BD8F2B2}" type="presOf" srcId="{F94B646A-02CB-4659-BD18-FE4B5328F889}" destId="{065B90FF-4E37-4418-89E8-334299A7058E}" srcOrd="0" destOrd="4" presId="urn:microsoft.com/office/officeart/2005/8/layout/hList1"/>
    <dgm:cxn modelId="{80853FF3-B2E8-445C-9819-1A14616C10FA}" srcId="{1F820CDB-8913-4B99-BFAC-AAE0B0E176B4}" destId="{69890818-61ED-469A-93C4-51EEB2970EF6}" srcOrd="6" destOrd="0" parTransId="{6EF7AE04-F520-4E9D-9865-AE8635B231B5}" sibTransId="{29D3074B-05DC-4480-B46B-8AAB855F7521}"/>
    <dgm:cxn modelId="{D009DDEE-1FC4-4F77-A129-6D32C7573265}" type="presOf" srcId="{2482D9CA-5C9E-421B-96F9-F548DF06F572}" destId="{065B90FF-4E37-4418-89E8-334299A7058E}" srcOrd="0" destOrd="1" presId="urn:microsoft.com/office/officeart/2005/8/layout/hList1"/>
    <dgm:cxn modelId="{B0248609-3919-4451-B5BD-455CBA0EE416}" srcId="{1F820CDB-8913-4B99-BFAC-AAE0B0E176B4}" destId="{2482D9CA-5C9E-421B-96F9-F548DF06F572}" srcOrd="1" destOrd="0" parTransId="{35E1A386-F5E2-4911-835C-DA0376269AF9}" sibTransId="{A5A27B07-D59B-43C8-9D44-BACE5E9A2C04}"/>
    <dgm:cxn modelId="{B002624C-8EC2-4A63-914A-AA852CE1F051}" srcId="{1F820CDB-8913-4B99-BFAC-AAE0B0E176B4}" destId="{4CF5C134-6485-498E-A9F5-1408EB3B23BC}" srcOrd="0" destOrd="0" parTransId="{70F06119-3012-4B44-A5A5-86154BF4E733}" sibTransId="{1CE5CE78-4566-4452-8C85-386AEA42175F}"/>
    <dgm:cxn modelId="{CC43A0D0-A449-4ADE-A302-6B6A368282F5}" type="presOf" srcId="{4CF5C134-6485-498E-A9F5-1408EB3B23BC}" destId="{065B90FF-4E37-4418-89E8-334299A7058E}" srcOrd="0" destOrd="0" presId="urn:microsoft.com/office/officeart/2005/8/layout/hList1"/>
    <dgm:cxn modelId="{85D950D6-4FC2-4A85-89C3-CC38F576BDFE}" srcId="{1F820CDB-8913-4B99-BFAC-AAE0B0E176B4}" destId="{F94B646A-02CB-4659-BD18-FE4B5328F889}" srcOrd="4" destOrd="0" parTransId="{98099A8B-69E5-4260-B4CC-20DE49FFB038}" sibTransId="{7D36C908-9825-489D-A33C-989D19412A4C}"/>
    <dgm:cxn modelId="{A9EE2246-298C-4D22-B8BC-5F9E44314C20}" type="presOf" srcId="{1F820CDB-8913-4B99-BFAC-AAE0B0E176B4}" destId="{E341F853-AA6B-48B3-A7C0-9855289A9849}" srcOrd="0" destOrd="0" presId="urn:microsoft.com/office/officeart/2005/8/layout/hList1"/>
    <dgm:cxn modelId="{74DAA3F6-387A-4761-9660-1DE2C7850C29}" type="presOf" srcId="{B773581D-AF6D-4988-B29F-BB8B7FFC5F89}" destId="{065B90FF-4E37-4418-89E8-334299A7058E}" srcOrd="0" destOrd="2" presId="urn:microsoft.com/office/officeart/2005/8/layout/hList1"/>
    <dgm:cxn modelId="{BFE35103-27A7-4F23-A1B7-95E250CCD471}" type="presOf" srcId="{69890818-61ED-469A-93C4-51EEB2970EF6}" destId="{065B90FF-4E37-4418-89E8-334299A7058E}" srcOrd="0" destOrd="6" presId="urn:microsoft.com/office/officeart/2005/8/layout/hList1"/>
    <dgm:cxn modelId="{08B4D8F4-7E5D-4DCA-B663-66E25016C316}" type="presOf" srcId="{E4DBB778-B76B-4471-80EC-167FD49D4D7C}" destId="{065B90FF-4E37-4418-89E8-334299A7058E}" srcOrd="0" destOrd="5" presId="urn:microsoft.com/office/officeart/2005/8/layout/hList1"/>
    <dgm:cxn modelId="{89FA2F67-FFF8-4253-87AD-38BC5CB4601A}" srcId="{1F820CDB-8913-4B99-BFAC-AAE0B0E176B4}" destId="{E27C5FDE-913C-4B6B-A823-3E9CF70B9A94}" srcOrd="3" destOrd="0" parTransId="{C99EE249-2DBC-487E-B344-AEB06CC32D89}" sibTransId="{30FD0182-AB33-4877-B11F-5151A48270AF}"/>
    <dgm:cxn modelId="{5F43B71C-3C8E-49D3-81AF-33428F235C52}" type="presParOf" srcId="{2E787572-9128-4892-BB93-7BA6214D6AF4}" destId="{D4182B67-62ED-4376-AADA-8C6439782EDD}" srcOrd="0" destOrd="0" presId="urn:microsoft.com/office/officeart/2005/8/layout/hList1"/>
    <dgm:cxn modelId="{1F583026-A4D1-4EA7-B1AE-7A222F6B93C1}" type="presParOf" srcId="{D4182B67-62ED-4376-AADA-8C6439782EDD}" destId="{E341F853-AA6B-48B3-A7C0-9855289A9849}" srcOrd="0" destOrd="0" presId="urn:microsoft.com/office/officeart/2005/8/layout/hList1"/>
    <dgm:cxn modelId="{B7EDF1DE-275C-45B1-9F16-0A0EF3EFDD64}" type="presParOf" srcId="{D4182B67-62ED-4376-AADA-8C6439782EDD}" destId="{065B90FF-4E37-4418-89E8-334299A7058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D0F7FF-1143-49ED-926C-22441F2C6E5C}" type="doc">
      <dgm:prSet loTypeId="urn:microsoft.com/office/officeart/2005/8/layout/process1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92949B3-CC93-4F11-BA38-F2AA4C2BBD4A}">
      <dgm:prSet/>
      <dgm:spPr/>
      <dgm:t>
        <a:bodyPr/>
        <a:lstStyle/>
        <a:p>
          <a:pPr rtl="0"/>
          <a:r>
            <a:rPr lang="zh-CN" b="1" dirty="0" smtClean="0">
              <a:solidFill>
                <a:schemeClr val="tx1"/>
              </a:solidFill>
              <a:latin typeface="+mj-ea"/>
              <a:ea typeface="+mj-ea"/>
            </a:rPr>
            <a:t>问题：求输出信噪比</a:t>
          </a:r>
          <a:endParaRPr lang="zh-CN" b="1" dirty="0">
            <a:solidFill>
              <a:schemeClr val="tx1"/>
            </a:solidFill>
            <a:latin typeface="+mj-ea"/>
            <a:ea typeface="+mj-ea"/>
          </a:endParaRPr>
        </a:p>
      </dgm:t>
    </dgm:pt>
    <dgm:pt modelId="{644F1735-04C4-4888-AB34-815050E4044D}" type="parTrans" cxnId="{5E20D460-153C-4957-ACF9-AB594E2ABFF2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+mj-ea"/>
            <a:ea typeface="+mj-ea"/>
          </a:endParaRPr>
        </a:p>
      </dgm:t>
    </dgm:pt>
    <dgm:pt modelId="{99E8D31D-E76B-487F-AE57-D61DB35BE541}" type="sibTrans" cxnId="{5E20D460-153C-4957-ACF9-AB594E2ABFF2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+mj-ea"/>
            <a:ea typeface="+mj-ea"/>
          </a:endParaRPr>
        </a:p>
      </dgm:t>
    </dgm:pt>
    <dgm:pt modelId="{BC51E2C2-9C8B-4C58-A17A-AC725270EC79}">
      <dgm:prSet/>
      <dgm:spPr/>
      <dgm:t>
        <a:bodyPr/>
        <a:lstStyle/>
        <a:p>
          <a:pPr rtl="0"/>
          <a:r>
            <a:rPr lang="zh-CN" altLang="en-US" b="1" dirty="0" smtClean="0">
              <a:solidFill>
                <a:schemeClr val="tx1"/>
              </a:solidFill>
              <a:latin typeface="+mj-ea"/>
              <a:ea typeface="+mj-ea"/>
            </a:rPr>
            <a:t>输出</a:t>
          </a:r>
          <a:r>
            <a:rPr lang="zh-CN" b="1" dirty="0" smtClean="0">
              <a:solidFill>
                <a:schemeClr val="tx1"/>
              </a:solidFill>
              <a:latin typeface="+mj-ea"/>
              <a:ea typeface="+mj-ea"/>
            </a:rPr>
            <a:t>信号功率</a:t>
          </a:r>
          <a:r>
            <a:rPr lang="en-US" altLang="zh-CN" b="1" dirty="0" smtClean="0">
              <a:solidFill>
                <a:schemeClr val="tx1"/>
              </a:solidFill>
              <a:latin typeface="+mj-ea"/>
              <a:ea typeface="+mj-ea"/>
            </a:rPr>
            <a:t>+</a:t>
          </a:r>
          <a:r>
            <a:rPr lang="zh-CN" b="1" dirty="0" smtClean="0">
              <a:solidFill>
                <a:schemeClr val="tx1"/>
              </a:solidFill>
              <a:latin typeface="+mj-ea"/>
              <a:ea typeface="+mj-ea"/>
            </a:rPr>
            <a:t>噪声功率</a:t>
          </a:r>
          <a:endParaRPr lang="zh-CN" b="1" dirty="0">
            <a:solidFill>
              <a:schemeClr val="tx1"/>
            </a:solidFill>
            <a:latin typeface="+mj-ea"/>
            <a:ea typeface="+mj-ea"/>
          </a:endParaRPr>
        </a:p>
      </dgm:t>
    </dgm:pt>
    <dgm:pt modelId="{6901423C-D38D-4CD1-B531-DCA9A3A67725}" type="parTrans" cxnId="{618624DE-8022-43F4-B3EA-DE098CD466DB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+mj-ea"/>
            <a:ea typeface="+mj-ea"/>
          </a:endParaRPr>
        </a:p>
      </dgm:t>
    </dgm:pt>
    <dgm:pt modelId="{ECC1CFD0-6DDF-4F3D-A48B-7B19ADB1DC9E}" type="sibTrans" cxnId="{618624DE-8022-43F4-B3EA-DE098CD466DB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+mj-ea"/>
            <a:ea typeface="+mj-ea"/>
          </a:endParaRPr>
        </a:p>
      </dgm:t>
    </dgm:pt>
    <dgm:pt modelId="{4C607806-308D-4F27-A965-63D21571C4C9}">
      <dgm:prSet/>
      <dgm:spPr/>
      <dgm:t>
        <a:bodyPr/>
        <a:lstStyle/>
        <a:p>
          <a:pPr rtl="0"/>
          <a:r>
            <a:rPr lang="zh-CN" b="1" dirty="0" smtClean="0">
              <a:solidFill>
                <a:schemeClr val="tx1"/>
              </a:solidFill>
              <a:latin typeface="+mj-ea"/>
              <a:ea typeface="+mj-ea"/>
            </a:rPr>
            <a:t>混合波形</a:t>
          </a:r>
          <a:r>
            <a:rPr lang="zh-CN" altLang="en-US" b="1" dirty="0" smtClean="0">
              <a:solidFill>
                <a:schemeClr val="tx1"/>
              </a:solidFill>
              <a:latin typeface="+mj-ea"/>
              <a:ea typeface="+mj-ea"/>
            </a:rPr>
            <a:t>的包络分析</a:t>
          </a:r>
          <a:endParaRPr lang="zh-CN" b="1" dirty="0">
            <a:solidFill>
              <a:schemeClr val="tx1"/>
            </a:solidFill>
            <a:latin typeface="+mj-ea"/>
            <a:ea typeface="+mj-ea"/>
          </a:endParaRPr>
        </a:p>
      </dgm:t>
    </dgm:pt>
    <dgm:pt modelId="{91C27E8C-7E22-4545-ACB4-AB21B81ACBCC}" type="parTrans" cxnId="{5851B3F3-E427-451F-AEC1-02C36A70A90E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+mj-ea"/>
            <a:ea typeface="+mj-ea"/>
          </a:endParaRPr>
        </a:p>
      </dgm:t>
    </dgm:pt>
    <dgm:pt modelId="{6FF3153D-5380-462C-B978-49674B526D67}" type="sibTrans" cxnId="{5851B3F3-E427-451F-AEC1-02C36A70A90E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+mj-ea"/>
            <a:ea typeface="+mj-ea"/>
          </a:endParaRPr>
        </a:p>
      </dgm:t>
    </dgm:pt>
    <dgm:pt modelId="{6E6BCED4-FC01-4F58-BC14-451BD8E5A657}" type="pres">
      <dgm:prSet presAssocID="{87D0F7FF-1143-49ED-926C-22441F2C6E5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F255734-F6BE-40B0-B9E6-1D87B13E5517}" type="pres">
      <dgm:prSet presAssocID="{A92949B3-CC93-4F11-BA38-F2AA4C2BBD4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A9BE70-603E-43CC-8C8A-57AF3179CB63}" type="pres">
      <dgm:prSet presAssocID="{99E8D31D-E76B-487F-AE57-D61DB35BE541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1C4A0E18-360A-45DC-8598-99D4942D6CC9}" type="pres">
      <dgm:prSet presAssocID="{99E8D31D-E76B-487F-AE57-D61DB35BE541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F92E7E29-15F3-448A-BDB8-9BB2212EA1A2}" type="pres">
      <dgm:prSet presAssocID="{BC51E2C2-9C8B-4C58-A17A-AC725270EC7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308603-F53C-447F-B2CE-AB4A2E62E648}" type="pres">
      <dgm:prSet presAssocID="{ECC1CFD0-6DDF-4F3D-A48B-7B19ADB1DC9E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304AC9D5-7C87-4C8F-B653-1FACE669DDB6}" type="pres">
      <dgm:prSet presAssocID="{ECC1CFD0-6DDF-4F3D-A48B-7B19ADB1DC9E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8FEEE73C-6F81-4CCE-B02E-2502037DCBA1}" type="pres">
      <dgm:prSet presAssocID="{4C607806-308D-4F27-A965-63D21571C4C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D3DCB88-1971-4B87-AB0D-4FDA11624C45}" type="presOf" srcId="{4C607806-308D-4F27-A965-63D21571C4C9}" destId="{8FEEE73C-6F81-4CCE-B02E-2502037DCBA1}" srcOrd="0" destOrd="0" presId="urn:microsoft.com/office/officeart/2005/8/layout/process1"/>
    <dgm:cxn modelId="{969F45C7-CB41-45EC-9CFA-7211409C467B}" type="presOf" srcId="{A92949B3-CC93-4F11-BA38-F2AA4C2BBD4A}" destId="{CF255734-F6BE-40B0-B9E6-1D87B13E5517}" srcOrd="0" destOrd="0" presId="urn:microsoft.com/office/officeart/2005/8/layout/process1"/>
    <dgm:cxn modelId="{FB850E0F-49CE-4495-A438-9C6C55D4B395}" type="presOf" srcId="{ECC1CFD0-6DDF-4F3D-A48B-7B19ADB1DC9E}" destId="{E7308603-F53C-447F-B2CE-AB4A2E62E648}" srcOrd="0" destOrd="0" presId="urn:microsoft.com/office/officeart/2005/8/layout/process1"/>
    <dgm:cxn modelId="{4E86D63C-7973-4C5D-BB07-56387388DDB9}" type="presOf" srcId="{87D0F7FF-1143-49ED-926C-22441F2C6E5C}" destId="{6E6BCED4-FC01-4F58-BC14-451BD8E5A657}" srcOrd="0" destOrd="0" presId="urn:microsoft.com/office/officeart/2005/8/layout/process1"/>
    <dgm:cxn modelId="{5851B3F3-E427-451F-AEC1-02C36A70A90E}" srcId="{87D0F7FF-1143-49ED-926C-22441F2C6E5C}" destId="{4C607806-308D-4F27-A965-63D21571C4C9}" srcOrd="2" destOrd="0" parTransId="{91C27E8C-7E22-4545-ACB4-AB21B81ACBCC}" sibTransId="{6FF3153D-5380-462C-B978-49674B526D67}"/>
    <dgm:cxn modelId="{0FACB03F-C7FA-47E4-8E6E-C049FA5EEDD1}" type="presOf" srcId="{ECC1CFD0-6DDF-4F3D-A48B-7B19ADB1DC9E}" destId="{304AC9D5-7C87-4C8F-B653-1FACE669DDB6}" srcOrd="1" destOrd="0" presId="urn:microsoft.com/office/officeart/2005/8/layout/process1"/>
    <dgm:cxn modelId="{19500ADE-2525-4DE8-B4FB-5AEE7B6042ED}" type="presOf" srcId="{99E8D31D-E76B-487F-AE57-D61DB35BE541}" destId="{E7A9BE70-603E-43CC-8C8A-57AF3179CB63}" srcOrd="0" destOrd="0" presId="urn:microsoft.com/office/officeart/2005/8/layout/process1"/>
    <dgm:cxn modelId="{D471A461-BFCB-4B29-A43B-357BCCD047AE}" type="presOf" srcId="{99E8D31D-E76B-487F-AE57-D61DB35BE541}" destId="{1C4A0E18-360A-45DC-8598-99D4942D6CC9}" srcOrd="1" destOrd="0" presId="urn:microsoft.com/office/officeart/2005/8/layout/process1"/>
    <dgm:cxn modelId="{088C7194-8D80-4981-88E7-C5DEEFFB21BC}" type="presOf" srcId="{BC51E2C2-9C8B-4C58-A17A-AC725270EC79}" destId="{F92E7E29-15F3-448A-BDB8-9BB2212EA1A2}" srcOrd="0" destOrd="0" presId="urn:microsoft.com/office/officeart/2005/8/layout/process1"/>
    <dgm:cxn modelId="{5E20D460-153C-4957-ACF9-AB594E2ABFF2}" srcId="{87D0F7FF-1143-49ED-926C-22441F2C6E5C}" destId="{A92949B3-CC93-4F11-BA38-F2AA4C2BBD4A}" srcOrd="0" destOrd="0" parTransId="{644F1735-04C4-4888-AB34-815050E4044D}" sibTransId="{99E8D31D-E76B-487F-AE57-D61DB35BE541}"/>
    <dgm:cxn modelId="{618624DE-8022-43F4-B3EA-DE098CD466DB}" srcId="{87D0F7FF-1143-49ED-926C-22441F2C6E5C}" destId="{BC51E2C2-9C8B-4C58-A17A-AC725270EC79}" srcOrd="1" destOrd="0" parTransId="{6901423C-D38D-4CD1-B531-DCA9A3A67725}" sibTransId="{ECC1CFD0-6DDF-4F3D-A48B-7B19ADB1DC9E}"/>
    <dgm:cxn modelId="{99B4E0B3-462F-49E7-9B92-2E111F860417}" type="presParOf" srcId="{6E6BCED4-FC01-4F58-BC14-451BD8E5A657}" destId="{CF255734-F6BE-40B0-B9E6-1D87B13E5517}" srcOrd="0" destOrd="0" presId="urn:microsoft.com/office/officeart/2005/8/layout/process1"/>
    <dgm:cxn modelId="{6503E33A-0125-4843-BB36-FD657F27C812}" type="presParOf" srcId="{6E6BCED4-FC01-4F58-BC14-451BD8E5A657}" destId="{E7A9BE70-603E-43CC-8C8A-57AF3179CB63}" srcOrd="1" destOrd="0" presId="urn:microsoft.com/office/officeart/2005/8/layout/process1"/>
    <dgm:cxn modelId="{A5ECF861-506A-41C6-B534-8D026088B917}" type="presParOf" srcId="{E7A9BE70-603E-43CC-8C8A-57AF3179CB63}" destId="{1C4A0E18-360A-45DC-8598-99D4942D6CC9}" srcOrd="0" destOrd="0" presId="urn:microsoft.com/office/officeart/2005/8/layout/process1"/>
    <dgm:cxn modelId="{EEFCB5BE-F32E-46FA-9C73-AD0C5BE300B8}" type="presParOf" srcId="{6E6BCED4-FC01-4F58-BC14-451BD8E5A657}" destId="{F92E7E29-15F3-448A-BDB8-9BB2212EA1A2}" srcOrd="2" destOrd="0" presId="urn:microsoft.com/office/officeart/2005/8/layout/process1"/>
    <dgm:cxn modelId="{38967732-634D-4982-90AF-DBF23BDE8A03}" type="presParOf" srcId="{6E6BCED4-FC01-4F58-BC14-451BD8E5A657}" destId="{E7308603-F53C-447F-B2CE-AB4A2E62E648}" srcOrd="3" destOrd="0" presId="urn:microsoft.com/office/officeart/2005/8/layout/process1"/>
    <dgm:cxn modelId="{EC584F3C-D33B-4B51-8CD2-2A227EF8F1CB}" type="presParOf" srcId="{E7308603-F53C-447F-B2CE-AB4A2E62E648}" destId="{304AC9D5-7C87-4C8F-B653-1FACE669DDB6}" srcOrd="0" destOrd="0" presId="urn:microsoft.com/office/officeart/2005/8/layout/process1"/>
    <dgm:cxn modelId="{8A9941CE-086B-4D2D-86D0-BB473BB836C0}" type="presParOf" srcId="{6E6BCED4-FC01-4F58-BC14-451BD8E5A657}" destId="{8FEEE73C-6F81-4CCE-B02E-2502037DCBA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82C96-86CF-4737-A9EE-186CCB6335ED}">
      <dsp:nvSpPr>
        <dsp:cNvPr id="0" name=""/>
        <dsp:cNvSpPr/>
      </dsp:nvSpPr>
      <dsp:spPr>
        <a:xfrm>
          <a:off x="0" y="129717"/>
          <a:ext cx="7488832" cy="9504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2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0000FF"/>
              </a:solidFill>
              <a:latin typeface="+mj-ea"/>
              <a:ea typeface="+mj-ea"/>
            </a:rPr>
            <a:t>注意</a:t>
          </a:r>
          <a:endParaRPr lang="zh-CN" altLang="en-US" sz="2400" b="1" kern="1200" dirty="0">
            <a:solidFill>
              <a:srgbClr val="0000FF"/>
            </a:solidFill>
            <a:latin typeface="+mj-ea"/>
            <a:ea typeface="+mj-ea"/>
          </a:endParaRPr>
        </a:p>
      </dsp:txBody>
      <dsp:txXfrm>
        <a:off x="0" y="129717"/>
        <a:ext cx="7488832" cy="950400"/>
      </dsp:txXfrm>
    </dsp:sp>
    <dsp:sp modelId="{FDBA0BAF-7FD8-4CA6-A63A-E97FED378949}">
      <dsp:nvSpPr>
        <dsp:cNvPr id="0" name=""/>
        <dsp:cNvSpPr/>
      </dsp:nvSpPr>
      <dsp:spPr>
        <a:xfrm>
          <a:off x="0" y="960148"/>
          <a:ext cx="7488832" cy="176640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b="1" kern="1200" dirty="0" smtClean="0">
              <a:solidFill>
                <a:srgbClr val="000000"/>
              </a:solidFill>
              <a:latin typeface="+mj-ea"/>
              <a:ea typeface="+mj-ea"/>
            </a:rPr>
            <a:t>这里的“</a:t>
          </a:r>
          <a:r>
            <a:rPr lang="zh-CN" altLang="en-US" sz="2400" b="1" kern="1200" dirty="0" smtClean="0">
              <a:solidFill>
                <a:srgbClr val="0000FF"/>
              </a:solidFill>
              <a:latin typeface="+mj-ea"/>
              <a:ea typeface="+mj-ea"/>
            </a:rPr>
            <a:t>线性</a:t>
          </a:r>
          <a:r>
            <a:rPr lang="zh-CN" altLang="en-US" sz="2400" b="1" kern="1200" dirty="0" smtClean="0">
              <a:solidFill>
                <a:srgbClr val="000000"/>
              </a:solidFill>
              <a:latin typeface="+mj-ea"/>
              <a:ea typeface="+mj-ea"/>
            </a:rPr>
            <a:t>”并不意味着已调信号与调制信号之间符合线性变换关系。事实上，任何调制过程都是一种</a:t>
          </a:r>
          <a:r>
            <a:rPr lang="zh-CN" altLang="en-US" sz="2400" b="1" kern="1200" dirty="0" smtClean="0">
              <a:solidFill>
                <a:srgbClr val="0000FF"/>
              </a:solidFill>
              <a:latin typeface="+mj-ea"/>
              <a:ea typeface="+mj-ea"/>
            </a:rPr>
            <a:t>非线性的变换过程</a:t>
          </a:r>
          <a:r>
            <a:rPr lang="zh-CN" altLang="en-US" sz="2400" b="1" kern="1200" dirty="0" smtClean="0">
              <a:solidFill>
                <a:srgbClr val="000000"/>
              </a:solidFill>
              <a:latin typeface="+mj-ea"/>
              <a:ea typeface="+mj-ea"/>
            </a:rPr>
            <a:t>。 </a:t>
          </a:r>
          <a:endParaRPr lang="zh-CN" altLang="en-US" sz="2400" b="1" kern="1200" dirty="0">
            <a:solidFill>
              <a:srgbClr val="000000"/>
            </a:solidFill>
            <a:latin typeface="+mj-ea"/>
            <a:ea typeface="+mj-ea"/>
          </a:endParaRPr>
        </a:p>
      </dsp:txBody>
      <dsp:txXfrm>
        <a:off x="0" y="960148"/>
        <a:ext cx="7488832" cy="17664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0C90B-7183-47DC-8DE1-5081F51D4A2E}">
      <dsp:nvSpPr>
        <dsp:cNvPr id="0" name=""/>
        <dsp:cNvSpPr/>
      </dsp:nvSpPr>
      <dsp:spPr>
        <a:xfrm>
          <a:off x="0" y="63084"/>
          <a:ext cx="3024336" cy="119443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3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500" b="1" kern="1200" baseline="0" dirty="0" smtClean="0">
              <a:latin typeface="+mj-ea"/>
              <a:ea typeface="+mj-ea"/>
            </a:rPr>
            <a:t>残留边带滤波器特性的两种形式</a:t>
          </a:r>
          <a:endParaRPr lang="zh-CN" sz="2500" b="1" kern="1200" dirty="0">
            <a:latin typeface="+mj-ea"/>
            <a:ea typeface="+mj-ea"/>
          </a:endParaRPr>
        </a:p>
      </dsp:txBody>
      <dsp:txXfrm>
        <a:off x="0" y="63084"/>
        <a:ext cx="3024336" cy="1194430"/>
      </dsp:txXfrm>
    </dsp:sp>
    <dsp:sp modelId="{0F965F25-C042-475E-8B94-636F7DE6ABE4}">
      <dsp:nvSpPr>
        <dsp:cNvPr id="0" name=""/>
        <dsp:cNvSpPr/>
      </dsp:nvSpPr>
      <dsp:spPr>
        <a:xfrm>
          <a:off x="0" y="1257514"/>
          <a:ext cx="3024336" cy="336262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500" b="1" kern="1200" baseline="0" dirty="0" smtClean="0">
              <a:solidFill>
                <a:srgbClr val="0000FF"/>
              </a:solidFill>
              <a:latin typeface="+mj-ea"/>
              <a:ea typeface="+mj-ea"/>
            </a:rPr>
            <a:t>残留“部分上边带”</a:t>
          </a:r>
          <a:r>
            <a:rPr lang="zh-CN" sz="2500" b="1" kern="1200" baseline="0" dirty="0" smtClean="0">
              <a:latin typeface="+mj-ea"/>
              <a:ea typeface="+mj-ea"/>
            </a:rPr>
            <a:t>的滤波器特性：图</a:t>
          </a:r>
          <a:r>
            <a:rPr lang="en-US" sz="2500" b="1" kern="1200" baseline="0" dirty="0" smtClean="0">
              <a:latin typeface="+mj-ea"/>
              <a:ea typeface="+mj-ea"/>
            </a:rPr>
            <a:t>(a)</a:t>
          </a:r>
          <a:endParaRPr lang="zh-CN" sz="2500" b="1" kern="1200" dirty="0">
            <a:latin typeface="+mj-ea"/>
            <a:ea typeface="+mj-ea"/>
          </a:endParaRP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2500" b="1" kern="1200" baseline="0" dirty="0" smtClean="0">
              <a:solidFill>
                <a:srgbClr val="0000FF"/>
              </a:solidFill>
              <a:latin typeface="+mj-ea"/>
              <a:ea typeface="+mj-ea"/>
            </a:rPr>
            <a:t>残留“部分下边带</a:t>
          </a:r>
          <a:r>
            <a:rPr lang="zh-CN" sz="2500" b="1" kern="1200" baseline="0" dirty="0" smtClean="0">
              <a:latin typeface="+mj-ea"/>
              <a:ea typeface="+mj-ea"/>
            </a:rPr>
            <a:t>”的滤波器特性 ：图</a:t>
          </a:r>
          <a:r>
            <a:rPr lang="en-US" sz="2500" b="1" kern="1200" baseline="0" dirty="0" smtClean="0">
              <a:latin typeface="+mj-ea"/>
              <a:ea typeface="+mj-ea"/>
            </a:rPr>
            <a:t>(b)</a:t>
          </a:r>
          <a:endParaRPr lang="zh-CN" sz="2500" b="1" kern="1200" dirty="0">
            <a:latin typeface="+mj-ea"/>
            <a:ea typeface="+mj-ea"/>
          </a:endParaRPr>
        </a:p>
      </dsp:txBody>
      <dsp:txXfrm>
        <a:off x="0" y="1257514"/>
        <a:ext cx="3024336" cy="33626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A03B1-B398-4B60-BF78-0E77FF61B42F}">
      <dsp:nvSpPr>
        <dsp:cNvPr id="0" name=""/>
        <dsp:cNvSpPr/>
      </dsp:nvSpPr>
      <dsp:spPr>
        <a:xfrm>
          <a:off x="0" y="1504"/>
          <a:ext cx="4824536" cy="8928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5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dirty="0" smtClean="0">
              <a:latin typeface="+mj-ea"/>
              <a:ea typeface="+mj-ea"/>
            </a:rPr>
            <a:t>相干解调原理</a:t>
          </a:r>
          <a:endParaRPr lang="en-US" sz="2400" b="1" kern="1200" dirty="0">
            <a:latin typeface="+mj-ea"/>
            <a:ea typeface="+mj-ea"/>
          </a:endParaRPr>
        </a:p>
      </dsp:txBody>
      <dsp:txXfrm>
        <a:off x="0" y="1504"/>
        <a:ext cx="4824536" cy="892800"/>
      </dsp:txXfrm>
    </dsp:sp>
    <dsp:sp modelId="{A6705E6A-5E81-494D-B510-78D006FB1800}">
      <dsp:nvSpPr>
        <dsp:cNvPr id="0" name=""/>
        <dsp:cNvSpPr/>
      </dsp:nvSpPr>
      <dsp:spPr>
        <a:xfrm>
          <a:off x="0" y="894305"/>
          <a:ext cx="4824536" cy="2893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200" b="1" kern="1200" dirty="0" smtClean="0">
              <a:latin typeface="+mj-ea"/>
              <a:ea typeface="+mj-ea"/>
            </a:rPr>
            <a:t>为无失真恢复基带信号，接收端必须提供一个与已调载波</a:t>
          </a:r>
          <a:r>
            <a:rPr lang="zh-CN" altLang="en-US" sz="2200" b="1" kern="1200" dirty="0" smtClean="0">
              <a:solidFill>
                <a:srgbClr val="FF0000"/>
              </a:solidFill>
              <a:latin typeface="+mj-ea"/>
              <a:ea typeface="+mj-ea"/>
            </a:rPr>
            <a:t>严格同步（同频同相）</a:t>
          </a:r>
          <a:r>
            <a:rPr lang="zh-CN" altLang="en-US" sz="2200" b="1" kern="1200" dirty="0" smtClean="0">
              <a:latin typeface="+mj-ea"/>
              <a:ea typeface="+mj-ea"/>
            </a:rPr>
            <a:t>的本地载波（称为</a:t>
          </a:r>
          <a:r>
            <a:rPr lang="zh-CN" altLang="en-US" sz="2200" b="1" kern="1200" dirty="0" smtClean="0">
              <a:solidFill>
                <a:srgbClr val="FF0000"/>
              </a:solidFill>
              <a:latin typeface="+mj-ea"/>
              <a:ea typeface="+mj-ea"/>
            </a:rPr>
            <a:t>相干载波</a:t>
          </a:r>
          <a:r>
            <a:rPr lang="zh-CN" altLang="en-US" sz="2200" b="1" kern="1200" dirty="0" smtClean="0">
              <a:latin typeface="+mj-ea"/>
              <a:ea typeface="+mj-ea"/>
            </a:rPr>
            <a:t>），与接收的已调信号相乘后，经低通滤波器取出低频分量，即可得到原始的基带信号。</a:t>
          </a:r>
          <a:endParaRPr lang="zh-CN" altLang="en-US" sz="2200" b="1" kern="1200" dirty="0">
            <a:latin typeface="+mj-ea"/>
            <a:ea typeface="+mj-ea"/>
          </a:endParaRPr>
        </a:p>
      </dsp:txBody>
      <dsp:txXfrm>
        <a:off x="0" y="894305"/>
        <a:ext cx="4824536" cy="28932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42B3F-AA85-4DDE-B235-EC6595E2BC42}">
      <dsp:nvSpPr>
        <dsp:cNvPr id="0" name=""/>
        <dsp:cNvSpPr/>
      </dsp:nvSpPr>
      <dsp:spPr>
        <a:xfrm>
          <a:off x="0" y="58366"/>
          <a:ext cx="3788990" cy="7776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2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baseline="0" dirty="0" smtClean="0"/>
            <a:t>SSB</a:t>
          </a:r>
          <a:endParaRPr lang="zh-CN" sz="2700" kern="1200" dirty="0"/>
        </a:p>
      </dsp:txBody>
      <dsp:txXfrm>
        <a:off x="0" y="58366"/>
        <a:ext cx="3788990" cy="777600"/>
      </dsp:txXfrm>
    </dsp:sp>
    <dsp:sp modelId="{D19A8972-9F8B-4592-8C9B-8FD2059A3C49}">
      <dsp:nvSpPr>
        <dsp:cNvPr id="0" name=""/>
        <dsp:cNvSpPr/>
      </dsp:nvSpPr>
      <dsp:spPr>
        <a:xfrm>
          <a:off x="0" y="835966"/>
          <a:ext cx="3788990" cy="400220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sz="2700" kern="120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sz="2700" kern="1200"/>
        </a:p>
      </dsp:txBody>
      <dsp:txXfrm>
        <a:off x="0" y="835966"/>
        <a:ext cx="3788990" cy="40022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1F853-AA6B-48B3-A7C0-9855289A9849}">
      <dsp:nvSpPr>
        <dsp:cNvPr id="0" name=""/>
        <dsp:cNvSpPr/>
      </dsp:nvSpPr>
      <dsp:spPr>
        <a:xfrm>
          <a:off x="0" y="80349"/>
          <a:ext cx="4077022" cy="8352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3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baseline="0" dirty="0" smtClean="0"/>
            <a:t>DSB</a:t>
          </a:r>
          <a:endParaRPr lang="zh-CN" sz="2900" kern="1200" dirty="0"/>
        </a:p>
      </dsp:txBody>
      <dsp:txXfrm>
        <a:off x="0" y="80349"/>
        <a:ext cx="4077022" cy="835200"/>
      </dsp:txXfrm>
    </dsp:sp>
    <dsp:sp modelId="{065B90FF-4E37-4418-89E8-334299A7058E}">
      <dsp:nvSpPr>
        <dsp:cNvPr id="0" name=""/>
        <dsp:cNvSpPr/>
      </dsp:nvSpPr>
      <dsp:spPr>
        <a:xfrm>
          <a:off x="0" y="915549"/>
          <a:ext cx="4077022" cy="390064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sz="2900" kern="1200"/>
        </a:p>
      </dsp:txBody>
      <dsp:txXfrm>
        <a:off x="0" y="915549"/>
        <a:ext cx="4077022" cy="39006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55734-F6BE-40B0-B9E6-1D87B13E5517}">
      <dsp:nvSpPr>
        <dsp:cNvPr id="0" name=""/>
        <dsp:cNvSpPr/>
      </dsp:nvSpPr>
      <dsp:spPr>
        <a:xfrm>
          <a:off x="6968" y="405595"/>
          <a:ext cx="2082761" cy="124965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dirty="0" smtClean="0">
              <a:solidFill>
                <a:schemeClr val="tx1"/>
              </a:solidFill>
              <a:latin typeface="+mj-ea"/>
              <a:ea typeface="+mj-ea"/>
            </a:rPr>
            <a:t>问题：求输出信噪比</a:t>
          </a:r>
          <a:endParaRPr lang="zh-CN" sz="2400" b="1" kern="1200" dirty="0">
            <a:solidFill>
              <a:schemeClr val="tx1"/>
            </a:solidFill>
            <a:latin typeface="+mj-ea"/>
            <a:ea typeface="+mj-ea"/>
          </a:endParaRPr>
        </a:p>
      </dsp:txBody>
      <dsp:txXfrm>
        <a:off x="43569" y="442196"/>
        <a:ext cx="2009559" cy="1176454"/>
      </dsp:txXfrm>
    </dsp:sp>
    <dsp:sp modelId="{E7A9BE70-603E-43CC-8C8A-57AF3179CB63}">
      <dsp:nvSpPr>
        <dsp:cNvPr id="0" name=""/>
        <dsp:cNvSpPr/>
      </dsp:nvSpPr>
      <dsp:spPr>
        <a:xfrm>
          <a:off x="2298005" y="772161"/>
          <a:ext cx="441545" cy="5165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b="1" kern="1200">
            <a:solidFill>
              <a:schemeClr val="tx1"/>
            </a:solidFill>
            <a:latin typeface="+mj-ea"/>
            <a:ea typeface="+mj-ea"/>
          </a:endParaRPr>
        </a:p>
      </dsp:txBody>
      <dsp:txXfrm>
        <a:off x="2298005" y="875466"/>
        <a:ext cx="309082" cy="309914"/>
      </dsp:txXfrm>
    </dsp:sp>
    <dsp:sp modelId="{F92E7E29-15F3-448A-BDB8-9BB2212EA1A2}">
      <dsp:nvSpPr>
        <dsp:cNvPr id="0" name=""/>
        <dsp:cNvSpPr/>
      </dsp:nvSpPr>
      <dsp:spPr>
        <a:xfrm>
          <a:off x="2922834" y="405595"/>
          <a:ext cx="2082761" cy="1249656"/>
        </a:xfrm>
        <a:prstGeom prst="roundRect">
          <a:avLst>
            <a:gd name="adj" fmla="val 1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chemeClr val="tx1"/>
              </a:solidFill>
              <a:latin typeface="+mj-ea"/>
              <a:ea typeface="+mj-ea"/>
            </a:rPr>
            <a:t>输出</a:t>
          </a:r>
          <a:r>
            <a:rPr lang="zh-CN" sz="2400" b="1" kern="1200" dirty="0" smtClean="0">
              <a:solidFill>
                <a:schemeClr val="tx1"/>
              </a:solidFill>
              <a:latin typeface="+mj-ea"/>
              <a:ea typeface="+mj-ea"/>
            </a:rPr>
            <a:t>信号功率</a:t>
          </a:r>
          <a:r>
            <a:rPr lang="en-US" altLang="zh-CN" sz="2400" b="1" kern="1200" dirty="0" smtClean="0">
              <a:solidFill>
                <a:schemeClr val="tx1"/>
              </a:solidFill>
              <a:latin typeface="+mj-ea"/>
              <a:ea typeface="+mj-ea"/>
            </a:rPr>
            <a:t>+</a:t>
          </a:r>
          <a:r>
            <a:rPr lang="zh-CN" sz="2400" b="1" kern="1200" dirty="0" smtClean="0">
              <a:solidFill>
                <a:schemeClr val="tx1"/>
              </a:solidFill>
              <a:latin typeface="+mj-ea"/>
              <a:ea typeface="+mj-ea"/>
            </a:rPr>
            <a:t>噪声功率</a:t>
          </a:r>
          <a:endParaRPr lang="zh-CN" sz="2400" b="1" kern="1200" dirty="0">
            <a:solidFill>
              <a:schemeClr val="tx1"/>
            </a:solidFill>
            <a:latin typeface="+mj-ea"/>
            <a:ea typeface="+mj-ea"/>
          </a:endParaRPr>
        </a:p>
      </dsp:txBody>
      <dsp:txXfrm>
        <a:off x="2959435" y="442196"/>
        <a:ext cx="2009559" cy="1176454"/>
      </dsp:txXfrm>
    </dsp:sp>
    <dsp:sp modelId="{E7308603-F53C-447F-B2CE-AB4A2E62E648}">
      <dsp:nvSpPr>
        <dsp:cNvPr id="0" name=""/>
        <dsp:cNvSpPr/>
      </dsp:nvSpPr>
      <dsp:spPr>
        <a:xfrm>
          <a:off x="5213871" y="772161"/>
          <a:ext cx="441545" cy="5165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b="1" kern="1200">
            <a:solidFill>
              <a:schemeClr val="tx1"/>
            </a:solidFill>
            <a:latin typeface="+mj-ea"/>
            <a:ea typeface="+mj-ea"/>
          </a:endParaRPr>
        </a:p>
      </dsp:txBody>
      <dsp:txXfrm>
        <a:off x="5213871" y="875466"/>
        <a:ext cx="309082" cy="309914"/>
      </dsp:txXfrm>
    </dsp:sp>
    <dsp:sp modelId="{8FEEE73C-6F81-4CCE-B02E-2502037DCBA1}">
      <dsp:nvSpPr>
        <dsp:cNvPr id="0" name=""/>
        <dsp:cNvSpPr/>
      </dsp:nvSpPr>
      <dsp:spPr>
        <a:xfrm>
          <a:off x="5838700" y="405595"/>
          <a:ext cx="2082761" cy="1249656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b="1" kern="1200" dirty="0" smtClean="0">
              <a:solidFill>
                <a:schemeClr val="tx1"/>
              </a:solidFill>
              <a:latin typeface="+mj-ea"/>
              <a:ea typeface="+mj-ea"/>
            </a:rPr>
            <a:t>混合波形</a:t>
          </a:r>
          <a:r>
            <a:rPr lang="zh-CN" altLang="en-US" sz="2400" b="1" kern="1200" dirty="0" smtClean="0">
              <a:solidFill>
                <a:schemeClr val="tx1"/>
              </a:solidFill>
              <a:latin typeface="+mj-ea"/>
              <a:ea typeface="+mj-ea"/>
            </a:rPr>
            <a:t>的包络分析</a:t>
          </a:r>
          <a:endParaRPr lang="zh-CN" sz="2400" b="1" kern="1200" dirty="0">
            <a:solidFill>
              <a:schemeClr val="tx1"/>
            </a:solidFill>
            <a:latin typeface="+mj-ea"/>
            <a:ea typeface="+mj-ea"/>
          </a:endParaRPr>
        </a:p>
      </dsp:txBody>
      <dsp:txXfrm>
        <a:off x="5875301" y="442196"/>
        <a:ext cx="2009559" cy="11764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emf"/></Relationships>
</file>

<file path=ppt/drawings/_rels/vmlDrawing10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wmf"/><Relationship Id="rId2" Type="http://schemas.openxmlformats.org/officeDocument/2006/relationships/image" Target="../media/image240.wmf"/><Relationship Id="rId1" Type="http://schemas.openxmlformats.org/officeDocument/2006/relationships/image" Target="../media/image239.wmf"/><Relationship Id="rId6" Type="http://schemas.openxmlformats.org/officeDocument/2006/relationships/image" Target="../media/image243.wmf"/><Relationship Id="rId5" Type="http://schemas.openxmlformats.org/officeDocument/2006/relationships/image" Target="../media/image238.wmf"/><Relationship Id="rId4" Type="http://schemas.openxmlformats.org/officeDocument/2006/relationships/image" Target="../media/image242.w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wmf"/></Relationships>
</file>

<file path=ppt/drawings/_rels/vmlDrawing10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wmf"/><Relationship Id="rId2" Type="http://schemas.openxmlformats.org/officeDocument/2006/relationships/image" Target="../media/image246.wmf"/><Relationship Id="rId1" Type="http://schemas.openxmlformats.org/officeDocument/2006/relationships/image" Target="../media/image245.wmf"/><Relationship Id="rId5" Type="http://schemas.openxmlformats.org/officeDocument/2006/relationships/image" Target="../media/image244.wmf"/><Relationship Id="rId4" Type="http://schemas.openxmlformats.org/officeDocument/2006/relationships/image" Target="../media/image248.w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wmf"/></Relationships>
</file>

<file path=ppt/drawings/_rels/vmlDrawing10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wmf"/><Relationship Id="rId2" Type="http://schemas.openxmlformats.org/officeDocument/2006/relationships/image" Target="../media/image250.wmf"/><Relationship Id="rId1" Type="http://schemas.openxmlformats.org/officeDocument/2006/relationships/image" Target="../media/image249.wmf"/><Relationship Id="rId4" Type="http://schemas.openxmlformats.org/officeDocument/2006/relationships/image" Target="../media/image128.wmf"/></Relationships>
</file>

<file path=ppt/drawings/_rels/vmlDrawing10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wmf"/><Relationship Id="rId2" Type="http://schemas.openxmlformats.org/officeDocument/2006/relationships/image" Target="../media/image253.wmf"/><Relationship Id="rId1" Type="http://schemas.openxmlformats.org/officeDocument/2006/relationships/image" Target="../media/image252.wmf"/><Relationship Id="rId6" Type="http://schemas.openxmlformats.org/officeDocument/2006/relationships/image" Target="../media/image256.wmf"/><Relationship Id="rId5" Type="http://schemas.openxmlformats.org/officeDocument/2006/relationships/image" Target="../media/image244.wmf"/><Relationship Id="rId4" Type="http://schemas.openxmlformats.org/officeDocument/2006/relationships/image" Target="../media/image255.wmf"/></Relationships>
</file>

<file path=ppt/drawings/_rels/vmlDrawing10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wmf"/><Relationship Id="rId2" Type="http://schemas.openxmlformats.org/officeDocument/2006/relationships/image" Target="../media/image258.wmf"/><Relationship Id="rId1" Type="http://schemas.openxmlformats.org/officeDocument/2006/relationships/image" Target="../media/image257.wmf"/></Relationships>
</file>

<file path=ppt/drawings/_rels/vmlDrawing10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wmf"/><Relationship Id="rId2" Type="http://schemas.openxmlformats.org/officeDocument/2006/relationships/image" Target="../media/image260.wmf"/><Relationship Id="rId1" Type="http://schemas.openxmlformats.org/officeDocument/2006/relationships/image" Target="../media/image259.wmf"/></Relationships>
</file>

<file path=ppt/drawings/_rels/vmlDrawing10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wmf"/><Relationship Id="rId1" Type="http://schemas.openxmlformats.org/officeDocument/2006/relationships/image" Target="../media/image262.emf"/></Relationships>
</file>

<file path=ppt/drawings/_rels/vmlDrawing10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wmf"/><Relationship Id="rId2" Type="http://schemas.openxmlformats.org/officeDocument/2006/relationships/image" Target="../media/image263.wmf"/><Relationship Id="rId1" Type="http://schemas.openxmlformats.org/officeDocument/2006/relationships/image" Target="../media/image262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wmf"/></Relationships>
</file>

<file path=ppt/drawings/_rels/vmlDrawing1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wmf"/><Relationship Id="rId2" Type="http://schemas.openxmlformats.org/officeDocument/2006/relationships/image" Target="../media/image265.wmf"/><Relationship Id="rId1" Type="http://schemas.openxmlformats.org/officeDocument/2006/relationships/image" Target="../media/image264.wmf"/><Relationship Id="rId5" Type="http://schemas.openxmlformats.org/officeDocument/2006/relationships/image" Target="../media/image267.wmf"/><Relationship Id="rId4" Type="http://schemas.openxmlformats.org/officeDocument/2006/relationships/image" Target="../media/image266.wmf"/></Relationships>
</file>

<file path=ppt/drawings/_rels/vmlDrawing1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wmf"/><Relationship Id="rId2" Type="http://schemas.openxmlformats.org/officeDocument/2006/relationships/image" Target="../media/image209.wmf"/><Relationship Id="rId1" Type="http://schemas.openxmlformats.org/officeDocument/2006/relationships/image" Target="../media/image268.wmf"/><Relationship Id="rId6" Type="http://schemas.openxmlformats.org/officeDocument/2006/relationships/image" Target="../media/image248.wmf"/><Relationship Id="rId5" Type="http://schemas.openxmlformats.org/officeDocument/2006/relationships/image" Target="../media/image267.wmf"/><Relationship Id="rId4" Type="http://schemas.openxmlformats.org/officeDocument/2006/relationships/image" Target="../media/image270.wmf"/></Relationships>
</file>

<file path=ppt/drawings/_rels/vmlDrawing1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wmf"/><Relationship Id="rId2" Type="http://schemas.openxmlformats.org/officeDocument/2006/relationships/image" Target="../media/image272.wmf"/><Relationship Id="rId1" Type="http://schemas.openxmlformats.org/officeDocument/2006/relationships/image" Target="../media/image271.wmf"/><Relationship Id="rId4" Type="http://schemas.openxmlformats.org/officeDocument/2006/relationships/image" Target="../media/image274.wmf"/></Relationships>
</file>

<file path=ppt/drawings/_rels/vmlDrawing1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wmf"/><Relationship Id="rId2" Type="http://schemas.openxmlformats.org/officeDocument/2006/relationships/image" Target="../media/image274.wmf"/><Relationship Id="rId1" Type="http://schemas.openxmlformats.org/officeDocument/2006/relationships/image" Target="../media/image275.wmf"/><Relationship Id="rId4" Type="http://schemas.openxmlformats.org/officeDocument/2006/relationships/image" Target="../media/image209.wmf"/></Relationships>
</file>

<file path=ppt/drawings/_rels/vmlDrawing1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wmf"/><Relationship Id="rId2" Type="http://schemas.openxmlformats.org/officeDocument/2006/relationships/image" Target="../media/image277.wmf"/><Relationship Id="rId1" Type="http://schemas.openxmlformats.org/officeDocument/2006/relationships/image" Target="../media/image276.wmf"/><Relationship Id="rId5" Type="http://schemas.openxmlformats.org/officeDocument/2006/relationships/image" Target="../media/image275.wmf"/><Relationship Id="rId4" Type="http://schemas.openxmlformats.org/officeDocument/2006/relationships/image" Target="../media/image279.w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1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2.emf"/></Relationships>
</file>

<file path=ppt/drawings/_rels/vmlDrawing1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emf"/><Relationship Id="rId1" Type="http://schemas.openxmlformats.org/officeDocument/2006/relationships/image" Target="../media/image284.wmf"/></Relationships>
</file>

<file path=ppt/drawings/_rels/vmlDrawing1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wmf"/><Relationship Id="rId1" Type="http://schemas.openxmlformats.org/officeDocument/2006/relationships/image" Target="../media/image282.emf"/></Relationships>
</file>

<file path=ppt/drawings/_rels/vmlDrawing1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wmf"/><Relationship Id="rId2" Type="http://schemas.openxmlformats.org/officeDocument/2006/relationships/image" Target="../media/image289.wmf"/><Relationship Id="rId1" Type="http://schemas.openxmlformats.org/officeDocument/2006/relationships/image" Target="../media/image288.wmf"/><Relationship Id="rId6" Type="http://schemas.openxmlformats.org/officeDocument/2006/relationships/image" Target="../media/image293.wmf"/><Relationship Id="rId5" Type="http://schemas.openxmlformats.org/officeDocument/2006/relationships/image" Target="../media/image292.wmf"/><Relationship Id="rId4" Type="http://schemas.openxmlformats.org/officeDocument/2006/relationships/image" Target="../media/image29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5.emf"/></Relationships>
</file>

<file path=ppt/drawings/_rels/vmlDrawing1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wmf"/><Relationship Id="rId1" Type="http://schemas.openxmlformats.org/officeDocument/2006/relationships/image" Target="../media/image296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7" Type="http://schemas.openxmlformats.org/officeDocument/2006/relationships/image" Target="../media/image42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emf"/><Relationship Id="rId1" Type="http://schemas.openxmlformats.org/officeDocument/2006/relationships/image" Target="../media/image47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45.wmf"/><Relationship Id="rId1" Type="http://schemas.openxmlformats.org/officeDocument/2006/relationships/image" Target="../media/image51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emf"/><Relationship Id="rId4" Type="http://schemas.openxmlformats.org/officeDocument/2006/relationships/image" Target="../media/image6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9.wmf"/><Relationship Id="rId1" Type="http://schemas.openxmlformats.org/officeDocument/2006/relationships/image" Target="../media/image59.w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9.wmf"/><Relationship Id="rId1" Type="http://schemas.openxmlformats.org/officeDocument/2006/relationships/image" Target="../media/image70.emf"/><Relationship Id="rId6" Type="http://schemas.openxmlformats.org/officeDocument/2006/relationships/image" Target="../media/image68.wmf"/><Relationship Id="rId5" Type="http://schemas.openxmlformats.org/officeDocument/2006/relationships/image" Target="../media/image66.wmf"/><Relationship Id="rId4" Type="http://schemas.openxmlformats.org/officeDocument/2006/relationships/image" Target="../media/image6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69.wmf"/><Relationship Id="rId4" Type="http://schemas.openxmlformats.org/officeDocument/2006/relationships/image" Target="../media/image73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69.w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77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4" Type="http://schemas.openxmlformats.org/officeDocument/2006/relationships/image" Target="../media/image86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4" Type="http://schemas.openxmlformats.org/officeDocument/2006/relationships/image" Target="../media/image94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4" Type="http://schemas.openxmlformats.org/officeDocument/2006/relationships/image" Target="../media/image104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4" Type="http://schemas.openxmlformats.org/officeDocument/2006/relationships/image" Target="../media/image113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image" Target="../media/image106.wmf"/><Relationship Id="rId7" Type="http://schemas.openxmlformats.org/officeDocument/2006/relationships/image" Target="../media/image115.wmf"/><Relationship Id="rId2" Type="http://schemas.openxmlformats.org/officeDocument/2006/relationships/image" Target="../media/image109.wmf"/><Relationship Id="rId1" Type="http://schemas.openxmlformats.org/officeDocument/2006/relationships/image" Target="../media/image112.wmf"/><Relationship Id="rId6" Type="http://schemas.openxmlformats.org/officeDocument/2006/relationships/image" Target="../media/image100.wmf"/><Relationship Id="rId5" Type="http://schemas.openxmlformats.org/officeDocument/2006/relationships/image" Target="../media/image101.wmf"/><Relationship Id="rId4" Type="http://schemas.openxmlformats.org/officeDocument/2006/relationships/image" Target="../media/image94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Relationship Id="rId5" Type="http://schemas.openxmlformats.org/officeDocument/2006/relationships/image" Target="../media/image121.wmf"/><Relationship Id="rId4" Type="http://schemas.openxmlformats.org/officeDocument/2006/relationships/image" Target="../media/image120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23.wmf"/><Relationship Id="rId1" Type="http://schemas.openxmlformats.org/officeDocument/2006/relationships/image" Target="../media/image125.wmf"/><Relationship Id="rId6" Type="http://schemas.openxmlformats.org/officeDocument/2006/relationships/image" Target="../media/image129.wmf"/><Relationship Id="rId5" Type="http://schemas.openxmlformats.org/officeDocument/2006/relationships/image" Target="../media/image128.wmf"/><Relationship Id="rId4" Type="http://schemas.openxmlformats.org/officeDocument/2006/relationships/image" Target="../media/image127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Relationship Id="rId5" Type="http://schemas.openxmlformats.org/officeDocument/2006/relationships/image" Target="../media/image134.wmf"/><Relationship Id="rId4" Type="http://schemas.openxmlformats.org/officeDocument/2006/relationships/image" Target="../media/image133.w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wmf"/><Relationship Id="rId1" Type="http://schemas.openxmlformats.org/officeDocument/2006/relationships/image" Target="../media/image135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23.wmf"/><Relationship Id="rId1" Type="http://schemas.openxmlformats.org/officeDocument/2006/relationships/image" Target="../media/image137.wmf"/><Relationship Id="rId5" Type="http://schemas.openxmlformats.org/officeDocument/2006/relationships/image" Target="../media/image140.wmf"/><Relationship Id="rId4" Type="http://schemas.openxmlformats.org/officeDocument/2006/relationships/image" Target="../media/image139.wmf"/></Relationships>
</file>

<file path=ppt/drawings/_rels/vmlDrawing5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3" Type="http://schemas.openxmlformats.org/officeDocument/2006/relationships/image" Target="../media/image143.wmf"/><Relationship Id="rId7" Type="http://schemas.openxmlformats.org/officeDocument/2006/relationships/image" Target="../media/image147.wmf"/><Relationship Id="rId2" Type="http://schemas.openxmlformats.org/officeDocument/2006/relationships/image" Target="../media/image142.wmf"/><Relationship Id="rId1" Type="http://schemas.openxmlformats.org/officeDocument/2006/relationships/image" Target="../media/image141.wmf"/><Relationship Id="rId6" Type="http://schemas.openxmlformats.org/officeDocument/2006/relationships/image" Target="../media/image146.wmf"/><Relationship Id="rId5" Type="http://schemas.openxmlformats.org/officeDocument/2006/relationships/image" Target="../media/image145.wmf"/><Relationship Id="rId4" Type="http://schemas.openxmlformats.org/officeDocument/2006/relationships/image" Target="../media/image144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image" Target="../media/image152.wmf"/><Relationship Id="rId1" Type="http://schemas.openxmlformats.org/officeDocument/2006/relationships/image" Target="../media/image15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Relationship Id="rId4" Type="http://schemas.openxmlformats.org/officeDocument/2006/relationships/image" Target="../media/image150.w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wmf"/><Relationship Id="rId1" Type="http://schemas.openxmlformats.org/officeDocument/2006/relationships/image" Target="../media/image152.w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2" Type="http://schemas.openxmlformats.org/officeDocument/2006/relationships/image" Target="../media/image152.wmf"/><Relationship Id="rId1" Type="http://schemas.openxmlformats.org/officeDocument/2006/relationships/image" Target="../media/image156.wmf"/><Relationship Id="rId4" Type="http://schemas.openxmlformats.org/officeDocument/2006/relationships/image" Target="../media/image158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7" Type="http://schemas.openxmlformats.org/officeDocument/2006/relationships/image" Target="../media/image163.wmf"/><Relationship Id="rId2" Type="http://schemas.openxmlformats.org/officeDocument/2006/relationships/image" Target="../media/image159.wmf"/><Relationship Id="rId1" Type="http://schemas.openxmlformats.org/officeDocument/2006/relationships/image" Target="../media/image156.wmf"/><Relationship Id="rId6" Type="http://schemas.openxmlformats.org/officeDocument/2006/relationships/image" Target="../media/image162.wmf"/><Relationship Id="rId5" Type="http://schemas.openxmlformats.org/officeDocument/2006/relationships/image" Target="../media/image161.wmf"/><Relationship Id="rId4" Type="http://schemas.openxmlformats.org/officeDocument/2006/relationships/image" Target="../media/image160.w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52.wmf"/><Relationship Id="rId1" Type="http://schemas.openxmlformats.org/officeDocument/2006/relationships/image" Target="../media/image164.emf"/></Relationships>
</file>

<file path=ppt/drawings/_rels/vmlDrawing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wmf"/><Relationship Id="rId1" Type="http://schemas.openxmlformats.org/officeDocument/2006/relationships/image" Target="../media/image152.w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emf"/><Relationship Id="rId1" Type="http://schemas.openxmlformats.org/officeDocument/2006/relationships/image" Target="../media/image165.emf"/><Relationship Id="rId4" Type="http://schemas.openxmlformats.org/officeDocument/2006/relationships/image" Target="../media/image168.emf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wmf"/><Relationship Id="rId1" Type="http://schemas.openxmlformats.org/officeDocument/2006/relationships/image" Target="../media/image169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171.wmf"/><Relationship Id="rId1" Type="http://schemas.openxmlformats.org/officeDocument/2006/relationships/image" Target="../media/image170.wmf"/><Relationship Id="rId5" Type="http://schemas.openxmlformats.org/officeDocument/2006/relationships/image" Target="../media/image174.wmf"/><Relationship Id="rId4" Type="http://schemas.openxmlformats.org/officeDocument/2006/relationships/image" Target="../media/image173.wmf"/></Relationships>
</file>

<file path=ppt/drawings/_rels/vmlDrawing6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3" Type="http://schemas.openxmlformats.org/officeDocument/2006/relationships/image" Target="../media/image177.wmf"/><Relationship Id="rId7" Type="http://schemas.openxmlformats.org/officeDocument/2006/relationships/image" Target="../media/image180.wmf"/><Relationship Id="rId2" Type="http://schemas.openxmlformats.org/officeDocument/2006/relationships/image" Target="../media/image176.wmf"/><Relationship Id="rId1" Type="http://schemas.openxmlformats.org/officeDocument/2006/relationships/image" Target="../media/image175.wmf"/><Relationship Id="rId6" Type="http://schemas.openxmlformats.org/officeDocument/2006/relationships/image" Target="../media/image174.wmf"/><Relationship Id="rId5" Type="http://schemas.openxmlformats.org/officeDocument/2006/relationships/image" Target="../media/image179.wmf"/><Relationship Id="rId4" Type="http://schemas.openxmlformats.org/officeDocument/2006/relationships/image" Target="../media/image17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wmf"/><Relationship Id="rId2" Type="http://schemas.openxmlformats.org/officeDocument/2006/relationships/image" Target="../media/image178.wmf"/><Relationship Id="rId1" Type="http://schemas.openxmlformats.org/officeDocument/2006/relationships/image" Target="../media/image182.w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wmf"/><Relationship Id="rId7" Type="http://schemas.openxmlformats.org/officeDocument/2006/relationships/image" Target="../media/image188.wmf"/><Relationship Id="rId2" Type="http://schemas.openxmlformats.org/officeDocument/2006/relationships/image" Target="../media/image183.wmf"/><Relationship Id="rId1" Type="http://schemas.openxmlformats.org/officeDocument/2006/relationships/image" Target="../media/image26.wmf"/><Relationship Id="rId6" Type="http://schemas.openxmlformats.org/officeDocument/2006/relationships/image" Target="../media/image187.wmf"/><Relationship Id="rId5" Type="http://schemas.openxmlformats.org/officeDocument/2006/relationships/image" Target="../media/image186.wmf"/><Relationship Id="rId4" Type="http://schemas.openxmlformats.org/officeDocument/2006/relationships/image" Target="../media/image185.w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wmf"/><Relationship Id="rId2" Type="http://schemas.openxmlformats.org/officeDocument/2006/relationships/image" Target="../media/image190.wmf"/><Relationship Id="rId1" Type="http://schemas.openxmlformats.org/officeDocument/2006/relationships/image" Target="../media/image189.emf"/><Relationship Id="rId4" Type="http://schemas.openxmlformats.org/officeDocument/2006/relationships/image" Target="../media/image26.w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wmf"/><Relationship Id="rId1" Type="http://schemas.openxmlformats.org/officeDocument/2006/relationships/image" Target="../media/image193.wmf"/></Relationships>
</file>

<file path=ppt/drawings/_rels/vmlDrawing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wmf"/><Relationship Id="rId2" Type="http://schemas.openxmlformats.org/officeDocument/2006/relationships/image" Target="../media/image195.wmf"/><Relationship Id="rId1" Type="http://schemas.openxmlformats.org/officeDocument/2006/relationships/image" Target="../media/image194.wmf"/><Relationship Id="rId5" Type="http://schemas.openxmlformats.org/officeDocument/2006/relationships/image" Target="../media/image198.wmf"/><Relationship Id="rId4" Type="http://schemas.openxmlformats.org/officeDocument/2006/relationships/image" Target="../media/image197.wmf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wmf"/><Relationship Id="rId2" Type="http://schemas.openxmlformats.org/officeDocument/2006/relationships/image" Target="../media/image198.wmf"/><Relationship Id="rId1" Type="http://schemas.openxmlformats.org/officeDocument/2006/relationships/image" Target="../media/image197.wmf"/><Relationship Id="rId6" Type="http://schemas.openxmlformats.org/officeDocument/2006/relationships/image" Target="../media/image202.wmf"/><Relationship Id="rId5" Type="http://schemas.openxmlformats.org/officeDocument/2006/relationships/image" Target="../media/image201.wmf"/><Relationship Id="rId4" Type="http://schemas.openxmlformats.org/officeDocument/2006/relationships/image" Target="../media/image200.wmf"/></Relationships>
</file>

<file path=ppt/drawings/_rels/vmlDrawing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wmf"/><Relationship Id="rId2" Type="http://schemas.openxmlformats.org/officeDocument/2006/relationships/image" Target="../media/image204.wmf"/><Relationship Id="rId1" Type="http://schemas.openxmlformats.org/officeDocument/2006/relationships/image" Target="../media/image203.wmf"/><Relationship Id="rId5" Type="http://schemas.openxmlformats.org/officeDocument/2006/relationships/image" Target="../media/image207.wmf"/><Relationship Id="rId4" Type="http://schemas.openxmlformats.org/officeDocument/2006/relationships/image" Target="../media/image206.w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w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w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wmf"/></Relationships>
</file>

<file path=ppt/drawings/_rels/vmlDrawing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wmf"/><Relationship Id="rId2" Type="http://schemas.openxmlformats.org/officeDocument/2006/relationships/image" Target="../media/image209.wmf"/><Relationship Id="rId1" Type="http://schemas.openxmlformats.org/officeDocument/2006/relationships/image" Target="../media/image210.w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wmf"/></Relationships>
</file>

<file path=ppt/drawings/_rels/vmlDrawing8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wmf"/><Relationship Id="rId2" Type="http://schemas.openxmlformats.org/officeDocument/2006/relationships/image" Target="../media/image213.wmf"/><Relationship Id="rId1" Type="http://schemas.openxmlformats.org/officeDocument/2006/relationships/image" Target="../media/image212.wmf"/><Relationship Id="rId5" Type="http://schemas.openxmlformats.org/officeDocument/2006/relationships/image" Target="../media/image216.wmf"/><Relationship Id="rId4" Type="http://schemas.openxmlformats.org/officeDocument/2006/relationships/image" Target="../media/image215.w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emf"/></Relationships>
</file>

<file path=ppt/drawings/_rels/vmlDrawing8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wmf"/><Relationship Id="rId1" Type="http://schemas.openxmlformats.org/officeDocument/2006/relationships/image" Target="../media/image17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wmf"/><Relationship Id="rId2" Type="http://schemas.openxmlformats.org/officeDocument/2006/relationships/image" Target="../media/image223.wmf"/><Relationship Id="rId1" Type="http://schemas.openxmlformats.org/officeDocument/2006/relationships/image" Target="../media/image222.wmf"/></Relationships>
</file>

<file path=ppt/drawings/_rels/vmlDrawing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5.wmf"/></Relationships>
</file>

<file path=ppt/drawings/_rels/vmlDrawing9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wmf"/><Relationship Id="rId1" Type="http://schemas.openxmlformats.org/officeDocument/2006/relationships/image" Target="../media/image226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8.wmf"/></Relationships>
</file>

<file path=ppt/drawings/_rels/vmlDrawing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wmf"/><Relationship Id="rId2" Type="http://schemas.openxmlformats.org/officeDocument/2006/relationships/image" Target="../media/image230.wmf"/><Relationship Id="rId1" Type="http://schemas.openxmlformats.org/officeDocument/2006/relationships/image" Target="../media/image229.wmf"/></Relationships>
</file>

<file path=ppt/drawings/_rels/vmlDrawing9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wmf"/><Relationship Id="rId1" Type="http://schemas.openxmlformats.org/officeDocument/2006/relationships/image" Target="../media/image232.w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4.emf"/></Relationships>
</file>

<file path=ppt/drawings/_rels/vmlDrawing9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2" Type="http://schemas.openxmlformats.org/officeDocument/2006/relationships/image" Target="../media/image236.wmf"/><Relationship Id="rId1" Type="http://schemas.openxmlformats.org/officeDocument/2006/relationships/image" Target="../media/image235.wmf"/><Relationship Id="rId4" Type="http://schemas.openxmlformats.org/officeDocument/2006/relationships/image" Target="../media/image232.w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zh-CN" altLang="en-US"/>
              <a:pPr/>
              <a:t>2014/3/13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zh-CN" altLang="en-US"/>
              <a:pPr/>
              <a:t>2014/3/13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4CBC6C-4A59-4915-831E-573DBEEE8ACA}" type="slidenum">
              <a:rPr lang="en-US" altLang="zh-CN"/>
              <a:pPr/>
              <a:t>7</a:t>
            </a:fld>
            <a:endParaRPr lang="en-US" altLang="zh-CN" dirty="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9581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alphaModFix amt="8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-1191" y="2825016"/>
            <a:ext cx="9141714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-1191" y="3075710"/>
            <a:ext cx="9141714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800100" y="3165764"/>
            <a:ext cx="75438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800100" y="4953000"/>
            <a:ext cx="75438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CD62-8F57-4B53-8336-FBE2563071CF}" type="datetime1">
              <a:rPr lang="zh-CN" altLang="en-US" smtClean="0"/>
              <a:pPr/>
              <a:t>2014/3/13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0"/>
            <a:ext cx="1457325" cy="5638801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457200"/>
            <a:ext cx="5286375" cy="5638801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6787E-F7E8-4E51-8B70-F88B5DFA73CF}" type="datetime1">
              <a:rPr lang="zh-CN" altLang="en-US" smtClean="0"/>
              <a:pPr/>
              <a:t>2014/3/13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8229600" cy="217170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4152900"/>
            <a:ext cx="82296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C28FCE42-5AB2-40D2-A85F-6D694A950C94}" type="datetime1">
              <a:rPr lang="zh-CN" altLang="en-US" smtClean="0"/>
              <a:pPr/>
              <a:t>2014/3/13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CF285480-69E1-4FBB-ADFD-10FF4D0268E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3869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B0F44FE1-AC8F-4B98-A489-DB73EBE3AE85}" type="datetime1">
              <a:rPr lang="zh-CN" altLang="en-US" smtClean="0"/>
              <a:pPr/>
              <a:t>2014/3/13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9704CB3B-DB8E-4C92-A291-5A517B37694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5599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828800"/>
            <a:ext cx="40386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52900"/>
            <a:ext cx="4038600" cy="2171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A79DB8D3-C73A-4D60-85D1-F561EBDA258C}" type="datetime1">
              <a:rPr lang="zh-CN" altLang="en-US" smtClean="0"/>
              <a:pPr/>
              <a:t>2014/3/13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CADA21AF-6EDC-4066-AE95-7A571A3B4D3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20713"/>
            <a:ext cx="7696200" cy="48656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F605B-4BEF-4FC8-B075-BDBD869F0A46}" type="datetime1">
              <a:rPr lang="zh-CN" altLang="en-US" smtClean="0"/>
              <a:pPr>
                <a:defRPr/>
              </a:pPr>
              <a:t>2014/3/13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46637-8092-4437-BC39-121534909C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2000" b="1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F40E-CFEF-4AFE-9C6B-C84F08687E59}" type="datetime1">
              <a:rPr lang="zh-CN" altLang="en-US" smtClean="0"/>
              <a:pPr/>
              <a:t>2014/3/13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444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828800"/>
            <a:ext cx="6858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4589464"/>
            <a:ext cx="6858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560" y="1412777"/>
            <a:ext cx="3788990" cy="468322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5458" y="1412777"/>
            <a:ext cx="3788990" cy="468322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63FEA-8F01-42D8-B546-019856787FCA}" type="datetime1">
              <a:rPr lang="zh-CN" altLang="en-US" smtClean="0"/>
              <a:pPr/>
              <a:t>2014/3/13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67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4650" y="1196752"/>
            <a:ext cx="3791276" cy="57606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650" y="1916832"/>
            <a:ext cx="3791276" cy="432048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13172" y="1196752"/>
            <a:ext cx="3791276" cy="576064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13172" y="1916832"/>
            <a:ext cx="3791276" cy="432048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86A0E-F87F-4AA4-BBB0-92F112C002E7}" type="datetime1">
              <a:rPr lang="zh-CN" altLang="en-US" smtClean="0"/>
              <a:pPr/>
              <a:t>2014/3/13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064896" cy="8115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275BE-E8DB-41ED-AFDA-BE9C4E741AD2}" type="datetime1">
              <a:rPr lang="zh-CN" altLang="en-US" smtClean="0"/>
              <a:pPr/>
              <a:t>2014/3/13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7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9AD3C-7996-48E0-A255-FD86DC9CDB1C}" type="datetime1">
              <a:rPr lang="zh-CN" altLang="en-US" smtClean="0"/>
              <a:pPr/>
              <a:t>2014/3/13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1941" y="1600200"/>
            <a:ext cx="2341960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309" y="762000"/>
            <a:ext cx="4800600" cy="5334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00780" y="3429000"/>
            <a:ext cx="234312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13E7B-9ADE-4177-8C27-BF21BC5C685D}" type="datetime1">
              <a:rPr lang="zh-CN" altLang="en-US" smtClean="0"/>
              <a:pPr/>
              <a:t>2014/3/13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White">
          <a:xfrm>
            <a:off x="483068" y="640080"/>
            <a:ext cx="500634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8464" y="1600200"/>
            <a:ext cx="2345436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5938" y="777240"/>
            <a:ext cx="48006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98464" y="3429000"/>
            <a:ext cx="2345436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F42F9-7D91-48E5-85B5-F66F13D3717B}" type="datetime1">
              <a:rPr lang="zh-CN" altLang="en-US" smtClean="0"/>
              <a:pPr/>
              <a:t>2014/3/13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064896" cy="811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1196752"/>
            <a:ext cx="80648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72200" y="6556200"/>
            <a:ext cx="74295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baseline="0">
                <a:solidFill>
                  <a:schemeClr val="tx1">
                    <a:lumMod val="85000"/>
                  </a:schemeClr>
                </a:solidFill>
                <a:latin typeface="Century Schoolbook" pitchFamily="18" charset="0"/>
              </a:defRPr>
            </a:lvl1pPr>
          </a:lstStyle>
          <a:p>
            <a:fld id="{0F0D37C3-3FCE-4800-9412-22E38500280A}" type="datetime1">
              <a:rPr lang="zh-CN" altLang="en-US" smtClean="0"/>
              <a:pPr/>
              <a:t>2014/3/13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552" y="6556200"/>
            <a:ext cx="5161165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aseline="0">
                <a:solidFill>
                  <a:schemeClr val="tx1">
                    <a:lumMod val="85000"/>
                  </a:schemeClr>
                </a:solidFill>
                <a:latin typeface="Century Schoolbook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7846" y="6556200"/>
            <a:ext cx="62865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baseline="0">
                <a:solidFill>
                  <a:schemeClr val="tx1">
                    <a:lumMod val="85000"/>
                  </a:schemeClr>
                </a:solidFill>
                <a:latin typeface="Century Schoolbook" pitchFamily="18" charset="0"/>
              </a:defRPr>
            </a:lvl1pPr>
          </a:lstStyle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0070C0"/>
          </a:solidFill>
          <a:latin typeface="Century Schoolbook" pitchFamily="18" charset="0"/>
          <a:ea typeface="微软雅黑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400" b="1" kern="1200" baseline="0">
          <a:solidFill>
            <a:schemeClr val="tx1"/>
          </a:solidFill>
          <a:effectLst/>
          <a:latin typeface="Century Schoolbook" pitchFamily="18" charset="0"/>
          <a:ea typeface="微软雅黑" pitchFamily="34" charset="-122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2000" b="1" kern="1200" baseline="0">
          <a:solidFill>
            <a:schemeClr val="tx1"/>
          </a:solidFill>
          <a:effectLst/>
          <a:latin typeface="Century Schoolbook" pitchFamily="18" charset="0"/>
          <a:ea typeface="微软雅黑" pitchFamily="34" charset="-122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800" b="1" kern="1200" baseline="0">
          <a:solidFill>
            <a:schemeClr val="tx1"/>
          </a:solidFill>
          <a:effectLst/>
          <a:latin typeface="Century Schoolbook" pitchFamily="18" charset="0"/>
          <a:ea typeface="微软雅黑" pitchFamily="34" charset="-122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b="1" kern="1200" baseline="0">
          <a:solidFill>
            <a:schemeClr val="tx1"/>
          </a:solidFill>
          <a:effectLst/>
          <a:latin typeface="Century Schoolbook" pitchFamily="18" charset="0"/>
          <a:ea typeface="微软雅黑" pitchFamily="34" charset="-122"/>
          <a:cs typeface="+mn-cs"/>
        </a:defRPr>
      </a:lvl4pPr>
      <a:lvl5pPr marL="150876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b="1" kern="1200" baseline="0">
          <a:solidFill>
            <a:schemeClr val="tx1"/>
          </a:solidFill>
          <a:effectLst/>
          <a:latin typeface="Century Schoolbook" pitchFamily="18" charset="0"/>
          <a:ea typeface="微软雅黑" pitchFamily="34" charset="-122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1152">
          <p15:clr>
            <a:srgbClr val="F26B43"/>
          </p15:clr>
        </p15:guide>
        <p15:guide id="5" orient="horz" pos="3840">
          <p15:clr>
            <a:srgbClr val="F26B43"/>
          </p15:clr>
        </p15:guide>
        <p15:guide id="6" orient="horz" pos="288">
          <p15:clr>
            <a:srgbClr val="F26B43"/>
          </p15:clr>
        </p15:guide>
        <p15:guide id="7" pos="6720">
          <p15:clr>
            <a:srgbClr val="F26B43"/>
          </p15:clr>
        </p15:guide>
        <p15:guide id="8" pos="960">
          <p15:clr>
            <a:srgbClr val="F26B43"/>
          </p15:clr>
        </p15:guide>
        <p15:guide id="9" pos="672">
          <p15:clr>
            <a:srgbClr val="F26B43"/>
          </p15:clr>
        </p15:guide>
        <p15:guide id="10" pos="7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emf"/><Relationship Id="rId3" Type="http://schemas.openxmlformats.org/officeDocument/2006/relationships/oleObject" Target="../embeddings/oleObject209.bin"/><Relationship Id="rId7" Type="http://schemas.openxmlformats.org/officeDocument/2006/relationships/oleObject" Target="../embeddings/oleObject2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66.emf"/><Relationship Id="rId5" Type="http://schemas.openxmlformats.org/officeDocument/2006/relationships/oleObject" Target="../embeddings/oleObject210.bin"/><Relationship Id="rId10" Type="http://schemas.openxmlformats.org/officeDocument/2006/relationships/image" Target="../media/image168.emf"/><Relationship Id="rId4" Type="http://schemas.openxmlformats.org/officeDocument/2006/relationships/image" Target="../media/image165.emf"/><Relationship Id="rId9" Type="http://schemas.openxmlformats.org/officeDocument/2006/relationships/oleObject" Target="../embeddings/oleObject212.bin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55.wmf"/><Relationship Id="rId5" Type="http://schemas.openxmlformats.org/officeDocument/2006/relationships/oleObject" Target="../embeddings/oleObject214.bin"/><Relationship Id="rId4" Type="http://schemas.openxmlformats.org/officeDocument/2006/relationships/image" Target="../media/image169.w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/><Relationship Id="rId3" Type="http://schemas.openxmlformats.org/officeDocument/2006/relationships/oleObject" Target="../embeddings/oleObject215.bin"/><Relationship Id="rId7" Type="http://schemas.openxmlformats.org/officeDocument/2006/relationships/oleObject" Target="../embeddings/oleObject217.bin"/><Relationship Id="rId12" Type="http://schemas.openxmlformats.org/officeDocument/2006/relationships/image" Target="../media/image17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71.wmf"/><Relationship Id="rId11" Type="http://schemas.openxmlformats.org/officeDocument/2006/relationships/oleObject" Target="../embeddings/oleObject219.bin"/><Relationship Id="rId5" Type="http://schemas.openxmlformats.org/officeDocument/2006/relationships/oleObject" Target="../embeddings/oleObject216.bin"/><Relationship Id="rId10" Type="http://schemas.openxmlformats.org/officeDocument/2006/relationships/image" Target="../media/image173.wmf"/><Relationship Id="rId4" Type="http://schemas.openxmlformats.org/officeDocument/2006/relationships/image" Target="../media/image170.wmf"/><Relationship Id="rId9" Type="http://schemas.openxmlformats.org/officeDocument/2006/relationships/oleObject" Target="../embeddings/oleObject218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wmf"/><Relationship Id="rId13" Type="http://schemas.openxmlformats.org/officeDocument/2006/relationships/oleObject" Target="../embeddings/oleObject225.bin"/><Relationship Id="rId18" Type="http://schemas.openxmlformats.org/officeDocument/2006/relationships/image" Target="../media/image181.wmf"/><Relationship Id="rId3" Type="http://schemas.openxmlformats.org/officeDocument/2006/relationships/oleObject" Target="../embeddings/oleObject220.bin"/><Relationship Id="rId7" Type="http://schemas.openxmlformats.org/officeDocument/2006/relationships/oleObject" Target="../embeddings/oleObject222.bin"/><Relationship Id="rId12" Type="http://schemas.openxmlformats.org/officeDocument/2006/relationships/image" Target="../media/image179.wmf"/><Relationship Id="rId17" Type="http://schemas.openxmlformats.org/officeDocument/2006/relationships/oleObject" Target="../embeddings/oleObject22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0.wmf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76.wmf"/><Relationship Id="rId11" Type="http://schemas.openxmlformats.org/officeDocument/2006/relationships/oleObject" Target="../embeddings/oleObject224.bin"/><Relationship Id="rId5" Type="http://schemas.openxmlformats.org/officeDocument/2006/relationships/oleObject" Target="../embeddings/oleObject221.bin"/><Relationship Id="rId15" Type="http://schemas.openxmlformats.org/officeDocument/2006/relationships/oleObject" Target="../embeddings/oleObject226.bin"/><Relationship Id="rId10" Type="http://schemas.openxmlformats.org/officeDocument/2006/relationships/image" Target="../media/image178.wmf"/><Relationship Id="rId4" Type="http://schemas.openxmlformats.org/officeDocument/2006/relationships/image" Target="../media/image175.wmf"/><Relationship Id="rId9" Type="http://schemas.openxmlformats.org/officeDocument/2006/relationships/oleObject" Target="../embeddings/oleObject223.bin"/><Relationship Id="rId14" Type="http://schemas.openxmlformats.org/officeDocument/2006/relationships/image" Target="../media/image174.w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wmf"/><Relationship Id="rId3" Type="http://schemas.openxmlformats.org/officeDocument/2006/relationships/oleObject" Target="../embeddings/oleObject228.bin"/><Relationship Id="rId7" Type="http://schemas.openxmlformats.org/officeDocument/2006/relationships/oleObject" Target="../embeddings/oleObject2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78.wmf"/><Relationship Id="rId5" Type="http://schemas.openxmlformats.org/officeDocument/2006/relationships/oleObject" Target="../embeddings/oleObject229.bin"/><Relationship Id="rId4" Type="http://schemas.openxmlformats.org/officeDocument/2006/relationships/image" Target="../media/image182.w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13" Type="http://schemas.openxmlformats.org/officeDocument/2006/relationships/oleObject" Target="../embeddings/oleObject236.bin"/><Relationship Id="rId3" Type="http://schemas.openxmlformats.org/officeDocument/2006/relationships/oleObject" Target="../embeddings/oleObject231.bin"/><Relationship Id="rId7" Type="http://schemas.openxmlformats.org/officeDocument/2006/relationships/oleObject" Target="../embeddings/oleObject233.bin"/><Relationship Id="rId12" Type="http://schemas.openxmlformats.org/officeDocument/2006/relationships/image" Target="../media/image18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8.wmf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83.wmf"/><Relationship Id="rId11" Type="http://schemas.openxmlformats.org/officeDocument/2006/relationships/oleObject" Target="../embeddings/oleObject235.bin"/><Relationship Id="rId5" Type="http://schemas.openxmlformats.org/officeDocument/2006/relationships/oleObject" Target="../embeddings/oleObject232.bin"/><Relationship Id="rId15" Type="http://schemas.openxmlformats.org/officeDocument/2006/relationships/oleObject" Target="../embeddings/oleObject237.bin"/><Relationship Id="rId10" Type="http://schemas.openxmlformats.org/officeDocument/2006/relationships/image" Target="../media/image185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234.bin"/><Relationship Id="rId14" Type="http://schemas.openxmlformats.org/officeDocument/2006/relationships/image" Target="../media/image187.wmf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wmf"/><Relationship Id="rId3" Type="http://schemas.openxmlformats.org/officeDocument/2006/relationships/oleObject" Target="../embeddings/Microsoft_Word_97_-_2003_Document1.doc"/><Relationship Id="rId7" Type="http://schemas.openxmlformats.org/officeDocument/2006/relationships/oleObject" Target="../embeddings/oleObject2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90.wmf"/><Relationship Id="rId5" Type="http://schemas.openxmlformats.org/officeDocument/2006/relationships/oleObject" Target="../embeddings/oleObject238.bin"/><Relationship Id="rId10" Type="http://schemas.openxmlformats.org/officeDocument/2006/relationships/image" Target="../media/image26.wmf"/><Relationship Id="rId4" Type="http://schemas.openxmlformats.org/officeDocument/2006/relationships/image" Target="../media/image189.emf"/><Relationship Id="rId9" Type="http://schemas.openxmlformats.org/officeDocument/2006/relationships/oleObject" Target="../embeddings/oleObject240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3.vml"/><Relationship Id="rId4" Type="http://schemas.openxmlformats.org/officeDocument/2006/relationships/image" Target="../media/image192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155.wmf"/><Relationship Id="rId5" Type="http://schemas.openxmlformats.org/officeDocument/2006/relationships/oleObject" Target="../embeddings/oleObject243.bin"/><Relationship Id="rId4" Type="http://schemas.openxmlformats.org/officeDocument/2006/relationships/image" Target="../media/image193.w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wmf"/><Relationship Id="rId3" Type="http://schemas.openxmlformats.org/officeDocument/2006/relationships/oleObject" Target="../embeddings/oleObject244.bin"/><Relationship Id="rId7" Type="http://schemas.openxmlformats.org/officeDocument/2006/relationships/oleObject" Target="../embeddings/oleObject246.bin"/><Relationship Id="rId12" Type="http://schemas.openxmlformats.org/officeDocument/2006/relationships/image" Target="../media/image1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95.wmf"/><Relationship Id="rId11" Type="http://schemas.openxmlformats.org/officeDocument/2006/relationships/oleObject" Target="../embeddings/oleObject248.bin"/><Relationship Id="rId5" Type="http://schemas.openxmlformats.org/officeDocument/2006/relationships/oleObject" Target="../embeddings/oleObject245.bin"/><Relationship Id="rId10" Type="http://schemas.openxmlformats.org/officeDocument/2006/relationships/image" Target="../media/image197.wmf"/><Relationship Id="rId4" Type="http://schemas.openxmlformats.org/officeDocument/2006/relationships/image" Target="../media/image194.wmf"/><Relationship Id="rId9" Type="http://schemas.openxmlformats.org/officeDocument/2006/relationships/oleObject" Target="../embeddings/oleObject247.bin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wmf"/><Relationship Id="rId13" Type="http://schemas.openxmlformats.org/officeDocument/2006/relationships/oleObject" Target="../embeddings/oleObject254.bin"/><Relationship Id="rId3" Type="http://schemas.openxmlformats.org/officeDocument/2006/relationships/oleObject" Target="../embeddings/oleObject249.bin"/><Relationship Id="rId7" Type="http://schemas.openxmlformats.org/officeDocument/2006/relationships/oleObject" Target="../embeddings/oleObject251.bin"/><Relationship Id="rId12" Type="http://schemas.openxmlformats.org/officeDocument/2006/relationships/image" Target="../media/image20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98.wmf"/><Relationship Id="rId11" Type="http://schemas.openxmlformats.org/officeDocument/2006/relationships/oleObject" Target="../embeddings/oleObject253.bin"/><Relationship Id="rId5" Type="http://schemas.openxmlformats.org/officeDocument/2006/relationships/oleObject" Target="../embeddings/oleObject250.bin"/><Relationship Id="rId10" Type="http://schemas.openxmlformats.org/officeDocument/2006/relationships/image" Target="../media/image200.wmf"/><Relationship Id="rId4" Type="http://schemas.openxmlformats.org/officeDocument/2006/relationships/image" Target="../media/image197.wmf"/><Relationship Id="rId9" Type="http://schemas.openxmlformats.org/officeDocument/2006/relationships/oleObject" Target="../embeddings/oleObject252.bin"/><Relationship Id="rId14" Type="http://schemas.openxmlformats.org/officeDocument/2006/relationships/image" Target="../media/image202.w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wmf"/><Relationship Id="rId3" Type="http://schemas.openxmlformats.org/officeDocument/2006/relationships/oleObject" Target="../embeddings/oleObject255.bin"/><Relationship Id="rId7" Type="http://schemas.openxmlformats.org/officeDocument/2006/relationships/oleObject" Target="../embeddings/oleObject257.bin"/><Relationship Id="rId12" Type="http://schemas.openxmlformats.org/officeDocument/2006/relationships/image" Target="../media/image20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204.wmf"/><Relationship Id="rId11" Type="http://schemas.openxmlformats.org/officeDocument/2006/relationships/oleObject" Target="../embeddings/oleObject259.bin"/><Relationship Id="rId5" Type="http://schemas.openxmlformats.org/officeDocument/2006/relationships/oleObject" Target="../embeddings/oleObject256.bin"/><Relationship Id="rId10" Type="http://schemas.openxmlformats.org/officeDocument/2006/relationships/image" Target="../media/image206.wmf"/><Relationship Id="rId4" Type="http://schemas.openxmlformats.org/officeDocument/2006/relationships/image" Target="../media/image203.wmf"/><Relationship Id="rId9" Type="http://schemas.openxmlformats.org/officeDocument/2006/relationships/oleObject" Target="../embeddings/oleObject258.bin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4" Type="http://schemas.openxmlformats.org/officeDocument/2006/relationships/image" Target="../media/image207.w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4" Type="http://schemas.openxmlformats.org/officeDocument/2006/relationships/image" Target="../media/image208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4" Type="http://schemas.openxmlformats.org/officeDocument/2006/relationships/image" Target="../media/image207.w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4" Type="http://schemas.openxmlformats.org/officeDocument/2006/relationships/image" Target="../media/image20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wmf"/><Relationship Id="rId3" Type="http://schemas.openxmlformats.org/officeDocument/2006/relationships/oleObject" Target="../embeddings/oleObject264.bin"/><Relationship Id="rId7" Type="http://schemas.openxmlformats.org/officeDocument/2006/relationships/oleObject" Target="../embeddings/oleObject2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209.wmf"/><Relationship Id="rId5" Type="http://schemas.openxmlformats.org/officeDocument/2006/relationships/oleObject" Target="../embeddings/oleObject265.bin"/><Relationship Id="rId4" Type="http://schemas.openxmlformats.org/officeDocument/2006/relationships/image" Target="../media/image210.w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4" Type="http://schemas.openxmlformats.org/officeDocument/2006/relationships/image" Target="../media/image209.w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1.bin"/><Relationship Id="rId13" Type="http://schemas.openxmlformats.org/officeDocument/2006/relationships/image" Target="../media/image216.wmf"/><Relationship Id="rId3" Type="http://schemas.openxmlformats.org/officeDocument/2006/relationships/oleObject" Target="../embeddings/oleObject268.bin"/><Relationship Id="rId7" Type="http://schemas.openxmlformats.org/officeDocument/2006/relationships/image" Target="../media/image213.wmf"/><Relationship Id="rId12" Type="http://schemas.openxmlformats.org/officeDocument/2006/relationships/oleObject" Target="../embeddings/oleObject2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6" Type="http://schemas.openxmlformats.org/officeDocument/2006/relationships/oleObject" Target="../embeddings/oleObject270.bin"/><Relationship Id="rId11" Type="http://schemas.openxmlformats.org/officeDocument/2006/relationships/image" Target="../media/image215.wmf"/><Relationship Id="rId5" Type="http://schemas.openxmlformats.org/officeDocument/2006/relationships/oleObject" Target="../embeddings/oleObject269.bin"/><Relationship Id="rId10" Type="http://schemas.openxmlformats.org/officeDocument/2006/relationships/oleObject" Target="../embeddings/oleObject272.bin"/><Relationship Id="rId4" Type="http://schemas.openxmlformats.org/officeDocument/2006/relationships/image" Target="../media/image212.wmf"/><Relationship Id="rId9" Type="http://schemas.openxmlformats.org/officeDocument/2006/relationships/image" Target="../media/image214.w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4" Type="http://schemas.openxmlformats.org/officeDocument/2006/relationships/image" Target="../media/image217.w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4" Type="http://schemas.openxmlformats.org/officeDocument/2006/relationships/image" Target="../media/image218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4" Type="http://schemas.openxmlformats.org/officeDocument/2006/relationships/image" Target="../media/image219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4" Type="http://schemas.openxmlformats.org/officeDocument/2006/relationships/image" Target="../media/image220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221.wmf"/><Relationship Id="rId5" Type="http://schemas.openxmlformats.org/officeDocument/2006/relationships/oleObject" Target="../embeddings/oleObject279.bin"/><Relationship Id="rId4" Type="http://schemas.openxmlformats.org/officeDocument/2006/relationships/image" Target="../media/image174.wmf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wmf"/><Relationship Id="rId3" Type="http://schemas.openxmlformats.org/officeDocument/2006/relationships/oleObject" Target="../embeddings/oleObject280.bin"/><Relationship Id="rId7" Type="http://schemas.openxmlformats.org/officeDocument/2006/relationships/oleObject" Target="../embeddings/oleObject2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223.wmf"/><Relationship Id="rId5" Type="http://schemas.openxmlformats.org/officeDocument/2006/relationships/oleObject" Target="../embeddings/oleObject281.bin"/><Relationship Id="rId4" Type="http://schemas.openxmlformats.org/officeDocument/2006/relationships/image" Target="../media/image222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oleObject" Target="../embeddings/oleObject3.bin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wmf"/><Relationship Id="rId9" Type="http://schemas.microsoft.com/office/2007/relationships/diagramDrawing" Target="../diagrams/drawing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224.wmf"/><Relationship Id="rId5" Type="http://schemas.openxmlformats.org/officeDocument/2006/relationships/oleObject" Target="../embeddings/oleObject284.bin"/><Relationship Id="rId4" Type="http://schemas.openxmlformats.org/officeDocument/2006/relationships/image" Target="../media/image223.w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2.vml"/><Relationship Id="rId4" Type="http://schemas.openxmlformats.org/officeDocument/2006/relationships/image" Target="../media/image225.w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227.wmf"/><Relationship Id="rId5" Type="http://schemas.openxmlformats.org/officeDocument/2006/relationships/oleObject" Target="../embeddings/oleObject287.bin"/><Relationship Id="rId4" Type="http://schemas.openxmlformats.org/officeDocument/2006/relationships/image" Target="../media/image226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4" Type="http://schemas.openxmlformats.org/officeDocument/2006/relationships/image" Target="../media/image228.wm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wmf"/><Relationship Id="rId3" Type="http://schemas.openxmlformats.org/officeDocument/2006/relationships/oleObject" Target="../embeddings/oleObject289.bin"/><Relationship Id="rId7" Type="http://schemas.openxmlformats.org/officeDocument/2006/relationships/oleObject" Target="../embeddings/oleObject2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230.wmf"/><Relationship Id="rId5" Type="http://schemas.openxmlformats.org/officeDocument/2006/relationships/oleObject" Target="../embeddings/oleObject290.bin"/><Relationship Id="rId4" Type="http://schemas.openxmlformats.org/officeDocument/2006/relationships/image" Target="../media/image229.w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293.bin"/><Relationship Id="rId4" Type="http://schemas.openxmlformats.org/officeDocument/2006/relationships/image" Target="../media/image232.w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7.vml"/><Relationship Id="rId4" Type="http://schemas.openxmlformats.org/officeDocument/2006/relationships/image" Target="../media/image234.e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emf"/><Relationship Id="rId3" Type="http://schemas.openxmlformats.org/officeDocument/2006/relationships/oleObject" Target="../embeddings/oleObject295.bin"/><Relationship Id="rId7" Type="http://schemas.openxmlformats.org/officeDocument/2006/relationships/oleObject" Target="../embeddings/oleObject2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236.wmf"/><Relationship Id="rId5" Type="http://schemas.openxmlformats.org/officeDocument/2006/relationships/oleObject" Target="../embeddings/oleObject296.bin"/><Relationship Id="rId10" Type="http://schemas.openxmlformats.org/officeDocument/2006/relationships/image" Target="../media/image232.wmf"/><Relationship Id="rId4" Type="http://schemas.openxmlformats.org/officeDocument/2006/relationships/image" Target="../media/image235.wmf"/><Relationship Id="rId9" Type="http://schemas.openxmlformats.org/officeDocument/2006/relationships/oleObject" Target="../embeddings/oleObject298.bin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9.vml"/><Relationship Id="rId4" Type="http://schemas.openxmlformats.org/officeDocument/2006/relationships/image" Target="../media/image238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wmf"/><Relationship Id="rId13" Type="http://schemas.openxmlformats.org/officeDocument/2006/relationships/oleObject" Target="../embeddings/oleObject305.bin"/><Relationship Id="rId3" Type="http://schemas.openxmlformats.org/officeDocument/2006/relationships/oleObject" Target="../embeddings/oleObject300.bin"/><Relationship Id="rId7" Type="http://schemas.openxmlformats.org/officeDocument/2006/relationships/oleObject" Target="../embeddings/oleObject302.bin"/><Relationship Id="rId12" Type="http://schemas.openxmlformats.org/officeDocument/2006/relationships/image" Target="../media/image23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240.wmf"/><Relationship Id="rId11" Type="http://schemas.openxmlformats.org/officeDocument/2006/relationships/oleObject" Target="../embeddings/oleObject304.bin"/><Relationship Id="rId5" Type="http://schemas.openxmlformats.org/officeDocument/2006/relationships/oleObject" Target="../embeddings/oleObject301.bin"/><Relationship Id="rId10" Type="http://schemas.openxmlformats.org/officeDocument/2006/relationships/image" Target="../media/image242.wmf"/><Relationship Id="rId4" Type="http://schemas.openxmlformats.org/officeDocument/2006/relationships/image" Target="../media/image239.wmf"/><Relationship Id="rId9" Type="http://schemas.openxmlformats.org/officeDocument/2006/relationships/oleObject" Target="../embeddings/oleObject303.bin"/><Relationship Id="rId14" Type="http://schemas.openxmlformats.org/officeDocument/2006/relationships/image" Target="../media/image243.w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1.vml"/><Relationship Id="rId4" Type="http://schemas.openxmlformats.org/officeDocument/2006/relationships/image" Target="../media/image244.wmf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wmf"/><Relationship Id="rId3" Type="http://schemas.openxmlformats.org/officeDocument/2006/relationships/oleObject" Target="../embeddings/oleObject307.bin"/><Relationship Id="rId7" Type="http://schemas.openxmlformats.org/officeDocument/2006/relationships/oleObject" Target="../embeddings/oleObject309.bin"/><Relationship Id="rId12" Type="http://schemas.openxmlformats.org/officeDocument/2006/relationships/image" Target="../media/image2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246.wmf"/><Relationship Id="rId11" Type="http://schemas.openxmlformats.org/officeDocument/2006/relationships/oleObject" Target="../embeddings/oleObject311.bin"/><Relationship Id="rId5" Type="http://schemas.openxmlformats.org/officeDocument/2006/relationships/oleObject" Target="../embeddings/oleObject308.bin"/><Relationship Id="rId10" Type="http://schemas.openxmlformats.org/officeDocument/2006/relationships/image" Target="../media/image248.wmf"/><Relationship Id="rId4" Type="http://schemas.openxmlformats.org/officeDocument/2006/relationships/image" Target="../media/image245.wmf"/><Relationship Id="rId9" Type="http://schemas.openxmlformats.org/officeDocument/2006/relationships/oleObject" Target="../embeddings/oleObject310.bin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3.vml"/><Relationship Id="rId4" Type="http://schemas.openxmlformats.org/officeDocument/2006/relationships/image" Target="../media/image244.wmf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wmf"/><Relationship Id="rId3" Type="http://schemas.openxmlformats.org/officeDocument/2006/relationships/oleObject" Target="../embeddings/oleObject313.bin"/><Relationship Id="rId7" Type="http://schemas.openxmlformats.org/officeDocument/2006/relationships/oleObject" Target="../embeddings/oleObject3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250.wmf"/><Relationship Id="rId5" Type="http://schemas.openxmlformats.org/officeDocument/2006/relationships/oleObject" Target="../embeddings/oleObject314.bin"/><Relationship Id="rId10" Type="http://schemas.openxmlformats.org/officeDocument/2006/relationships/image" Target="../media/image128.wmf"/><Relationship Id="rId4" Type="http://schemas.openxmlformats.org/officeDocument/2006/relationships/image" Target="../media/image249.wmf"/><Relationship Id="rId9" Type="http://schemas.openxmlformats.org/officeDocument/2006/relationships/oleObject" Target="../embeddings/oleObject316.bin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wmf"/><Relationship Id="rId13" Type="http://schemas.openxmlformats.org/officeDocument/2006/relationships/oleObject" Target="../embeddings/oleObject322.bin"/><Relationship Id="rId3" Type="http://schemas.openxmlformats.org/officeDocument/2006/relationships/oleObject" Target="../embeddings/oleObject317.bin"/><Relationship Id="rId7" Type="http://schemas.openxmlformats.org/officeDocument/2006/relationships/oleObject" Target="../embeddings/oleObject319.bin"/><Relationship Id="rId12" Type="http://schemas.openxmlformats.org/officeDocument/2006/relationships/image" Target="../media/image2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253.wmf"/><Relationship Id="rId11" Type="http://schemas.openxmlformats.org/officeDocument/2006/relationships/oleObject" Target="../embeddings/oleObject321.bin"/><Relationship Id="rId5" Type="http://schemas.openxmlformats.org/officeDocument/2006/relationships/oleObject" Target="../embeddings/oleObject318.bin"/><Relationship Id="rId10" Type="http://schemas.openxmlformats.org/officeDocument/2006/relationships/image" Target="../media/image255.wmf"/><Relationship Id="rId4" Type="http://schemas.openxmlformats.org/officeDocument/2006/relationships/image" Target="../media/image252.wmf"/><Relationship Id="rId9" Type="http://schemas.openxmlformats.org/officeDocument/2006/relationships/oleObject" Target="../embeddings/oleObject320.bin"/><Relationship Id="rId14" Type="http://schemas.openxmlformats.org/officeDocument/2006/relationships/image" Target="../media/image256.wmf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wmf"/><Relationship Id="rId3" Type="http://schemas.openxmlformats.org/officeDocument/2006/relationships/oleObject" Target="../embeddings/oleObject323.bin"/><Relationship Id="rId7" Type="http://schemas.openxmlformats.org/officeDocument/2006/relationships/oleObject" Target="../embeddings/oleObject3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258.wmf"/><Relationship Id="rId5" Type="http://schemas.openxmlformats.org/officeDocument/2006/relationships/oleObject" Target="../embeddings/oleObject324.bin"/><Relationship Id="rId4" Type="http://schemas.openxmlformats.org/officeDocument/2006/relationships/image" Target="../media/image257.wmf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3" Type="http://schemas.openxmlformats.org/officeDocument/2006/relationships/oleObject" Target="../embeddings/oleObject326.bin"/><Relationship Id="rId7" Type="http://schemas.openxmlformats.org/officeDocument/2006/relationships/oleObject" Target="../embeddings/oleObject3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260.wmf"/><Relationship Id="rId5" Type="http://schemas.openxmlformats.org/officeDocument/2006/relationships/oleObject" Target="../embeddings/oleObject327.bin"/><Relationship Id="rId4" Type="http://schemas.openxmlformats.org/officeDocument/2006/relationships/image" Target="../media/image259.wm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261.wmf"/><Relationship Id="rId5" Type="http://schemas.openxmlformats.org/officeDocument/2006/relationships/oleObject" Target="../embeddings/oleObject330.bin"/><Relationship Id="rId4" Type="http://schemas.openxmlformats.org/officeDocument/2006/relationships/image" Target="../media/image26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wmf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wmf"/><Relationship Id="rId3" Type="http://schemas.openxmlformats.org/officeDocument/2006/relationships/oleObject" Target="../embeddings/oleObject331.bin"/><Relationship Id="rId7" Type="http://schemas.openxmlformats.org/officeDocument/2006/relationships/oleObject" Target="../embeddings/oleObject33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263.wmf"/><Relationship Id="rId5" Type="http://schemas.openxmlformats.org/officeDocument/2006/relationships/oleObject" Target="../embeddings/oleObject332.bin"/><Relationship Id="rId4" Type="http://schemas.openxmlformats.org/officeDocument/2006/relationships/image" Target="../media/image262.emf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wmf"/><Relationship Id="rId3" Type="http://schemas.openxmlformats.org/officeDocument/2006/relationships/oleObject" Target="../embeddings/oleObject334.bin"/><Relationship Id="rId7" Type="http://schemas.openxmlformats.org/officeDocument/2006/relationships/oleObject" Target="../embeddings/oleObject336.bin"/><Relationship Id="rId12" Type="http://schemas.openxmlformats.org/officeDocument/2006/relationships/image" Target="../media/image26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265.wmf"/><Relationship Id="rId11" Type="http://schemas.openxmlformats.org/officeDocument/2006/relationships/oleObject" Target="../embeddings/oleObject338.bin"/><Relationship Id="rId5" Type="http://schemas.openxmlformats.org/officeDocument/2006/relationships/oleObject" Target="../embeddings/oleObject335.bin"/><Relationship Id="rId10" Type="http://schemas.openxmlformats.org/officeDocument/2006/relationships/image" Target="../media/image266.wmf"/><Relationship Id="rId4" Type="http://schemas.openxmlformats.org/officeDocument/2006/relationships/image" Target="../media/image264.wmf"/><Relationship Id="rId9" Type="http://schemas.openxmlformats.org/officeDocument/2006/relationships/oleObject" Target="../embeddings/oleObject337.bin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wmf"/><Relationship Id="rId13" Type="http://schemas.openxmlformats.org/officeDocument/2006/relationships/oleObject" Target="../embeddings/oleObject344.bin"/><Relationship Id="rId3" Type="http://schemas.openxmlformats.org/officeDocument/2006/relationships/oleObject" Target="../embeddings/oleObject339.bin"/><Relationship Id="rId7" Type="http://schemas.openxmlformats.org/officeDocument/2006/relationships/oleObject" Target="../embeddings/oleObject341.bin"/><Relationship Id="rId12" Type="http://schemas.openxmlformats.org/officeDocument/2006/relationships/image" Target="../media/image26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209.wmf"/><Relationship Id="rId11" Type="http://schemas.openxmlformats.org/officeDocument/2006/relationships/oleObject" Target="../embeddings/oleObject343.bin"/><Relationship Id="rId5" Type="http://schemas.openxmlformats.org/officeDocument/2006/relationships/oleObject" Target="../embeddings/oleObject340.bin"/><Relationship Id="rId10" Type="http://schemas.openxmlformats.org/officeDocument/2006/relationships/image" Target="../media/image270.wmf"/><Relationship Id="rId4" Type="http://schemas.openxmlformats.org/officeDocument/2006/relationships/image" Target="../media/image268.wmf"/><Relationship Id="rId9" Type="http://schemas.openxmlformats.org/officeDocument/2006/relationships/oleObject" Target="../embeddings/oleObject342.bin"/><Relationship Id="rId14" Type="http://schemas.openxmlformats.org/officeDocument/2006/relationships/image" Target="../media/image248.wmf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wmf"/><Relationship Id="rId3" Type="http://schemas.openxmlformats.org/officeDocument/2006/relationships/oleObject" Target="../embeddings/oleObject345.bin"/><Relationship Id="rId7" Type="http://schemas.openxmlformats.org/officeDocument/2006/relationships/oleObject" Target="../embeddings/oleObject3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272.wmf"/><Relationship Id="rId5" Type="http://schemas.openxmlformats.org/officeDocument/2006/relationships/oleObject" Target="../embeddings/oleObject346.bin"/><Relationship Id="rId10" Type="http://schemas.openxmlformats.org/officeDocument/2006/relationships/image" Target="../media/image274.wmf"/><Relationship Id="rId4" Type="http://schemas.openxmlformats.org/officeDocument/2006/relationships/image" Target="../media/image271.wmf"/><Relationship Id="rId9" Type="http://schemas.openxmlformats.org/officeDocument/2006/relationships/oleObject" Target="../embeddings/oleObject348.bin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wmf"/><Relationship Id="rId3" Type="http://schemas.openxmlformats.org/officeDocument/2006/relationships/oleObject" Target="../embeddings/oleObject349.bin"/><Relationship Id="rId7" Type="http://schemas.openxmlformats.org/officeDocument/2006/relationships/oleObject" Target="../embeddings/oleObject3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274.wmf"/><Relationship Id="rId5" Type="http://schemas.openxmlformats.org/officeDocument/2006/relationships/oleObject" Target="../embeddings/oleObject350.bin"/><Relationship Id="rId10" Type="http://schemas.openxmlformats.org/officeDocument/2006/relationships/image" Target="../media/image209.wmf"/><Relationship Id="rId4" Type="http://schemas.openxmlformats.org/officeDocument/2006/relationships/image" Target="../media/image275.wmf"/><Relationship Id="rId9" Type="http://schemas.openxmlformats.org/officeDocument/2006/relationships/oleObject" Target="../embeddings/oleObject352.bin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wmf"/><Relationship Id="rId3" Type="http://schemas.openxmlformats.org/officeDocument/2006/relationships/oleObject" Target="../embeddings/oleObject353.bin"/><Relationship Id="rId7" Type="http://schemas.openxmlformats.org/officeDocument/2006/relationships/oleObject" Target="../embeddings/oleObject355.bin"/><Relationship Id="rId12" Type="http://schemas.openxmlformats.org/officeDocument/2006/relationships/image" Target="../media/image27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277.wmf"/><Relationship Id="rId11" Type="http://schemas.openxmlformats.org/officeDocument/2006/relationships/oleObject" Target="../embeddings/oleObject357.bin"/><Relationship Id="rId5" Type="http://schemas.openxmlformats.org/officeDocument/2006/relationships/oleObject" Target="../embeddings/oleObject354.bin"/><Relationship Id="rId10" Type="http://schemas.openxmlformats.org/officeDocument/2006/relationships/image" Target="../media/image279.wmf"/><Relationship Id="rId4" Type="http://schemas.openxmlformats.org/officeDocument/2006/relationships/image" Target="../media/image276.wmf"/><Relationship Id="rId9" Type="http://schemas.openxmlformats.org/officeDocument/2006/relationships/oleObject" Target="../embeddings/oleObject356.bin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wmf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e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5.vml"/><Relationship Id="rId4" Type="http://schemas.openxmlformats.org/officeDocument/2006/relationships/image" Target="../media/image281.em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6.vml"/><Relationship Id="rId5" Type="http://schemas.openxmlformats.org/officeDocument/2006/relationships/image" Target="../media/image283.png"/><Relationship Id="rId4" Type="http://schemas.openxmlformats.org/officeDocument/2006/relationships/image" Target="../media/image282.e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7.vml"/><Relationship Id="rId6" Type="http://schemas.openxmlformats.org/officeDocument/2006/relationships/image" Target="../media/image282.emf"/><Relationship Id="rId5" Type="http://schemas.openxmlformats.org/officeDocument/2006/relationships/oleObject" Target="../embeddings/oleObject361.bin"/><Relationship Id="rId4" Type="http://schemas.openxmlformats.org/officeDocument/2006/relationships/image" Target="../media/image284.w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8.vml"/><Relationship Id="rId6" Type="http://schemas.openxmlformats.org/officeDocument/2006/relationships/image" Target="../media/image285.wmf"/><Relationship Id="rId5" Type="http://schemas.openxmlformats.org/officeDocument/2006/relationships/oleObject" Target="../embeddings/oleObject363.bin"/><Relationship Id="rId4" Type="http://schemas.openxmlformats.org/officeDocument/2006/relationships/image" Target="../media/image282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wmf"/><Relationship Id="rId2" Type="http://schemas.openxmlformats.org/officeDocument/2006/relationships/image" Target="../media/image286.wm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wmf"/><Relationship Id="rId13" Type="http://schemas.openxmlformats.org/officeDocument/2006/relationships/oleObject" Target="../embeddings/oleObject369.bin"/><Relationship Id="rId3" Type="http://schemas.openxmlformats.org/officeDocument/2006/relationships/oleObject" Target="../embeddings/oleObject364.bin"/><Relationship Id="rId7" Type="http://schemas.openxmlformats.org/officeDocument/2006/relationships/oleObject" Target="../embeddings/oleObject366.bin"/><Relationship Id="rId12" Type="http://schemas.openxmlformats.org/officeDocument/2006/relationships/image" Target="../media/image29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9.vml"/><Relationship Id="rId6" Type="http://schemas.openxmlformats.org/officeDocument/2006/relationships/image" Target="../media/image289.wmf"/><Relationship Id="rId11" Type="http://schemas.openxmlformats.org/officeDocument/2006/relationships/oleObject" Target="../embeddings/oleObject368.bin"/><Relationship Id="rId5" Type="http://schemas.openxmlformats.org/officeDocument/2006/relationships/oleObject" Target="../embeddings/oleObject365.bin"/><Relationship Id="rId10" Type="http://schemas.openxmlformats.org/officeDocument/2006/relationships/image" Target="../media/image291.wmf"/><Relationship Id="rId4" Type="http://schemas.openxmlformats.org/officeDocument/2006/relationships/image" Target="../media/image288.wmf"/><Relationship Id="rId9" Type="http://schemas.openxmlformats.org/officeDocument/2006/relationships/oleObject" Target="../embeddings/oleObject367.bin"/><Relationship Id="rId14" Type="http://schemas.openxmlformats.org/officeDocument/2006/relationships/image" Target="../media/image293.wmf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0.vml"/><Relationship Id="rId4" Type="http://schemas.openxmlformats.org/officeDocument/2006/relationships/image" Target="../media/image295.e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1.vml"/><Relationship Id="rId6" Type="http://schemas.openxmlformats.org/officeDocument/2006/relationships/image" Target="../media/image297.wmf"/><Relationship Id="rId5" Type="http://schemas.openxmlformats.org/officeDocument/2006/relationships/oleObject" Target="../embeddings/oleObject372.bin"/><Relationship Id="rId4" Type="http://schemas.openxmlformats.org/officeDocument/2006/relationships/image" Target="../media/image296.emf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.emf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4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7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4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2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34.bin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34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34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oleObject" Target="../embeddings/oleObject43.bin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2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39.bin"/><Relationship Id="rId15" Type="http://schemas.openxmlformats.org/officeDocument/2006/relationships/oleObject" Target="../embeddings/oleObject44.bin"/><Relationship Id="rId10" Type="http://schemas.openxmlformats.org/officeDocument/2006/relationships/image" Target="../media/image39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41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45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45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8.e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0" Type="http://schemas.openxmlformats.org/officeDocument/2006/relationships/image" Target="../media/image50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53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60.bin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59.bin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53.wmf"/><Relationship Id="rId4" Type="http://schemas.openxmlformats.org/officeDocument/2006/relationships/image" Target="../media/image51.wmf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55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55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7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61.wmf"/><Relationship Id="rId4" Type="http://schemas.openxmlformats.org/officeDocument/2006/relationships/image" Target="../media/image58.emf"/><Relationship Id="rId9" Type="http://schemas.openxmlformats.org/officeDocument/2006/relationships/oleObject" Target="../embeddings/oleObject67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13" Type="http://schemas.openxmlformats.org/officeDocument/2006/relationships/image" Target="../media/image66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3.wmf"/><Relationship Id="rId12" Type="http://schemas.openxmlformats.org/officeDocument/2006/relationships/oleObject" Target="../embeddings/oleObject72.bin"/><Relationship Id="rId17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4.bin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69.bin"/><Relationship Id="rId11" Type="http://schemas.openxmlformats.org/officeDocument/2006/relationships/image" Target="../media/image65.wmf"/><Relationship Id="rId5" Type="http://schemas.openxmlformats.org/officeDocument/2006/relationships/image" Target="../media/image62.wmf"/><Relationship Id="rId15" Type="http://schemas.openxmlformats.org/officeDocument/2006/relationships/image" Target="../media/image67.wmf"/><Relationship Id="rId10" Type="http://schemas.openxmlformats.org/officeDocument/2006/relationships/oleObject" Target="../embeddings/oleObject71.bin"/><Relationship Id="rId4" Type="http://schemas.openxmlformats.org/officeDocument/2006/relationships/oleObject" Target="../embeddings/oleObject68.bin"/><Relationship Id="rId9" Type="http://schemas.openxmlformats.org/officeDocument/2006/relationships/image" Target="../media/image64.wmf"/><Relationship Id="rId14" Type="http://schemas.openxmlformats.org/officeDocument/2006/relationships/oleObject" Target="../embeddings/oleObject73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oleObject" Target="../embeddings/oleObject80.bin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12" Type="http://schemas.openxmlformats.org/officeDocument/2006/relationships/image" Target="../media/image6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79.bin"/><Relationship Id="rId5" Type="http://schemas.openxmlformats.org/officeDocument/2006/relationships/oleObject" Target="../embeddings/oleObject76.bin"/><Relationship Id="rId10" Type="http://schemas.openxmlformats.org/officeDocument/2006/relationships/image" Target="../media/image66.wmf"/><Relationship Id="rId4" Type="http://schemas.openxmlformats.org/officeDocument/2006/relationships/image" Target="../media/image59.wmf"/><Relationship Id="rId9" Type="http://schemas.openxmlformats.org/officeDocument/2006/relationships/oleObject" Target="../embeddings/oleObject78.bin"/><Relationship Id="rId14" Type="http://schemas.openxmlformats.org/officeDocument/2006/relationships/image" Target="../media/image68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oleObject" Target="../embeddings/oleObject86.bin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85.bin"/><Relationship Id="rId5" Type="http://schemas.openxmlformats.org/officeDocument/2006/relationships/oleObject" Target="../embeddings/oleObject82.bin"/><Relationship Id="rId10" Type="http://schemas.openxmlformats.org/officeDocument/2006/relationships/image" Target="../media/image67.wmf"/><Relationship Id="rId4" Type="http://schemas.openxmlformats.org/officeDocument/2006/relationships/image" Target="../media/image70.emf"/><Relationship Id="rId9" Type="http://schemas.openxmlformats.org/officeDocument/2006/relationships/oleObject" Target="../embeddings/oleObject84.bin"/><Relationship Id="rId14" Type="http://schemas.openxmlformats.org/officeDocument/2006/relationships/image" Target="../media/image68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73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90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1.bin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74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97.bin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12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96.bin"/><Relationship Id="rId5" Type="http://schemas.openxmlformats.org/officeDocument/2006/relationships/oleObject" Target="../embeddings/oleObject93.bin"/><Relationship Id="rId10" Type="http://schemas.openxmlformats.org/officeDocument/2006/relationships/image" Target="../media/image77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95.bin"/><Relationship Id="rId14" Type="http://schemas.openxmlformats.org/officeDocument/2006/relationships/image" Target="../media/image66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78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99.bin"/><Relationship Id="rId7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79.w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82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8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105.bin"/><Relationship Id="rId10" Type="http://schemas.openxmlformats.org/officeDocument/2006/relationships/image" Target="../media/image86.wmf"/><Relationship Id="rId4" Type="http://schemas.openxmlformats.org/officeDocument/2006/relationships/image" Target="../media/image83.wmf"/><Relationship Id="rId9" Type="http://schemas.openxmlformats.org/officeDocument/2006/relationships/oleObject" Target="../embeddings/oleObject107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108.bin"/><Relationship Id="rId7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109.bin"/><Relationship Id="rId4" Type="http://schemas.openxmlformats.org/officeDocument/2006/relationships/image" Target="../media/image87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90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113.bin"/><Relationship Id="rId10" Type="http://schemas.openxmlformats.org/officeDocument/2006/relationships/image" Target="../media/image94.wmf"/><Relationship Id="rId4" Type="http://schemas.openxmlformats.org/officeDocument/2006/relationships/image" Target="../media/image91.wmf"/><Relationship Id="rId9" Type="http://schemas.openxmlformats.org/officeDocument/2006/relationships/oleObject" Target="../embeddings/oleObject115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oleObject" Target="../embeddings/oleObject121.bin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12" Type="http://schemas.openxmlformats.org/officeDocument/2006/relationships/image" Target="../media/image9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96.wmf"/><Relationship Id="rId11" Type="http://schemas.openxmlformats.org/officeDocument/2006/relationships/oleObject" Target="../embeddings/oleObject120.bin"/><Relationship Id="rId5" Type="http://schemas.openxmlformats.org/officeDocument/2006/relationships/oleObject" Target="../embeddings/oleObject117.bin"/><Relationship Id="rId10" Type="http://schemas.openxmlformats.org/officeDocument/2006/relationships/image" Target="../media/image98.wmf"/><Relationship Id="rId4" Type="http://schemas.openxmlformats.org/officeDocument/2006/relationships/image" Target="../media/image95.wmf"/><Relationship Id="rId9" Type="http://schemas.openxmlformats.org/officeDocument/2006/relationships/oleObject" Target="../embeddings/oleObject119.bin"/><Relationship Id="rId14" Type="http://schemas.openxmlformats.org/officeDocument/2006/relationships/image" Target="../media/image100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oleObject" Target="../embeddings/oleObject122.bin"/><Relationship Id="rId7" Type="http://schemas.openxmlformats.org/officeDocument/2006/relationships/oleObject" Target="../embeddings/oleObject1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123.bin"/><Relationship Id="rId10" Type="http://schemas.openxmlformats.org/officeDocument/2006/relationships/image" Target="../media/image104.wmf"/><Relationship Id="rId4" Type="http://schemas.openxmlformats.org/officeDocument/2006/relationships/image" Target="../media/image101.wmf"/><Relationship Id="rId9" Type="http://schemas.openxmlformats.org/officeDocument/2006/relationships/oleObject" Target="../embeddings/oleObject125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105.w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106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3" Type="http://schemas.openxmlformats.org/officeDocument/2006/relationships/oleObject" Target="../embeddings/oleObject128.bin"/><Relationship Id="rId7" Type="http://schemas.openxmlformats.org/officeDocument/2006/relationships/oleObject" Target="../embeddings/oleObject1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107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3" Type="http://schemas.openxmlformats.org/officeDocument/2006/relationships/oleObject" Target="../embeddings/oleObject131.bin"/><Relationship Id="rId7" Type="http://schemas.openxmlformats.org/officeDocument/2006/relationships/oleObject" Target="../embeddings/oleObject1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11.wmf"/><Relationship Id="rId5" Type="http://schemas.openxmlformats.org/officeDocument/2006/relationships/oleObject" Target="../embeddings/oleObject132.bin"/><Relationship Id="rId10" Type="http://schemas.openxmlformats.org/officeDocument/2006/relationships/image" Target="../media/image113.wmf"/><Relationship Id="rId4" Type="http://schemas.openxmlformats.org/officeDocument/2006/relationships/image" Target="../media/image110.wmf"/><Relationship Id="rId9" Type="http://schemas.openxmlformats.org/officeDocument/2006/relationships/oleObject" Target="../embeddings/oleObject134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136.bin"/><Relationship Id="rId4" Type="http://schemas.openxmlformats.org/officeDocument/2006/relationships/image" Target="../media/image114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oleObject" Target="../embeddings/oleObject137.bin"/><Relationship Id="rId18" Type="http://schemas.openxmlformats.org/officeDocument/2006/relationships/image" Target="../media/image106.wmf"/><Relationship Id="rId26" Type="http://schemas.openxmlformats.org/officeDocument/2006/relationships/image" Target="../media/image115.wmf"/><Relationship Id="rId3" Type="http://schemas.openxmlformats.org/officeDocument/2006/relationships/diagramData" Target="../diagrams/data4.xml"/><Relationship Id="rId21" Type="http://schemas.openxmlformats.org/officeDocument/2006/relationships/oleObject" Target="../embeddings/oleObject141.bin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openxmlformats.org/officeDocument/2006/relationships/oleObject" Target="../embeddings/oleObject139.bin"/><Relationship Id="rId25" Type="http://schemas.openxmlformats.org/officeDocument/2006/relationships/oleObject" Target="../embeddings/oleObject143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09.wmf"/><Relationship Id="rId20" Type="http://schemas.openxmlformats.org/officeDocument/2006/relationships/image" Target="../media/image94.wmf"/><Relationship Id="rId1" Type="http://schemas.openxmlformats.org/officeDocument/2006/relationships/vmlDrawing" Target="../drawings/vmlDrawing46.v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24" Type="http://schemas.openxmlformats.org/officeDocument/2006/relationships/image" Target="../media/image100.wmf"/><Relationship Id="rId5" Type="http://schemas.openxmlformats.org/officeDocument/2006/relationships/diagramQuickStyle" Target="../diagrams/quickStyle4.xml"/><Relationship Id="rId15" Type="http://schemas.openxmlformats.org/officeDocument/2006/relationships/oleObject" Target="../embeddings/oleObject138.bin"/><Relationship Id="rId23" Type="http://schemas.openxmlformats.org/officeDocument/2006/relationships/oleObject" Target="../embeddings/oleObject142.bin"/><Relationship Id="rId28" Type="http://schemas.openxmlformats.org/officeDocument/2006/relationships/image" Target="../media/image105.wmf"/><Relationship Id="rId10" Type="http://schemas.openxmlformats.org/officeDocument/2006/relationships/diagramQuickStyle" Target="../diagrams/quickStyle5.xml"/><Relationship Id="rId19" Type="http://schemas.openxmlformats.org/officeDocument/2006/relationships/oleObject" Target="../embeddings/oleObject140.bin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112.wmf"/><Relationship Id="rId22" Type="http://schemas.openxmlformats.org/officeDocument/2006/relationships/image" Target="../media/image101.wmf"/><Relationship Id="rId27" Type="http://schemas.openxmlformats.org/officeDocument/2006/relationships/oleObject" Target="../embeddings/oleObject144.bin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116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oleObject" Target="../embeddings/oleObject146.bin"/><Relationship Id="rId7" Type="http://schemas.openxmlformats.org/officeDocument/2006/relationships/oleObject" Target="../embeddings/oleObject148.bin"/><Relationship Id="rId12" Type="http://schemas.openxmlformats.org/officeDocument/2006/relationships/image" Target="../media/image1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18.wmf"/><Relationship Id="rId11" Type="http://schemas.openxmlformats.org/officeDocument/2006/relationships/oleObject" Target="../embeddings/oleObject150.bin"/><Relationship Id="rId5" Type="http://schemas.openxmlformats.org/officeDocument/2006/relationships/oleObject" Target="../embeddings/oleObject147.bin"/><Relationship Id="rId10" Type="http://schemas.openxmlformats.org/officeDocument/2006/relationships/image" Target="../media/image120.wmf"/><Relationship Id="rId4" Type="http://schemas.openxmlformats.org/officeDocument/2006/relationships/image" Target="../media/image117.wmf"/><Relationship Id="rId9" Type="http://schemas.openxmlformats.org/officeDocument/2006/relationships/oleObject" Target="../embeddings/oleObject149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oleObject" Target="../embeddings/oleObject151.bin"/><Relationship Id="rId7" Type="http://schemas.openxmlformats.org/officeDocument/2006/relationships/diagramQuickStyle" Target="../diagrams/quickStyl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116.wmf"/><Relationship Id="rId9" Type="http://schemas.microsoft.com/office/2007/relationships/diagramDrawing" Target="../diagrams/drawing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oleObject" Target="../embeddings/oleObject152.bin"/><Relationship Id="rId7" Type="http://schemas.openxmlformats.org/officeDocument/2006/relationships/oleObject" Target="../embeddings/oleObject1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122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123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13" Type="http://schemas.openxmlformats.org/officeDocument/2006/relationships/oleObject" Target="../embeddings/oleObject161.bin"/><Relationship Id="rId3" Type="http://schemas.openxmlformats.org/officeDocument/2006/relationships/oleObject" Target="../embeddings/oleObject156.bin"/><Relationship Id="rId7" Type="http://schemas.openxmlformats.org/officeDocument/2006/relationships/oleObject" Target="../embeddings/oleObject158.bin"/><Relationship Id="rId12" Type="http://schemas.openxmlformats.org/officeDocument/2006/relationships/image" Target="../media/image1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23.wmf"/><Relationship Id="rId11" Type="http://schemas.openxmlformats.org/officeDocument/2006/relationships/oleObject" Target="../embeddings/oleObject160.bin"/><Relationship Id="rId5" Type="http://schemas.openxmlformats.org/officeDocument/2006/relationships/oleObject" Target="../embeddings/oleObject157.bin"/><Relationship Id="rId10" Type="http://schemas.openxmlformats.org/officeDocument/2006/relationships/image" Target="../media/image127.wmf"/><Relationship Id="rId4" Type="http://schemas.openxmlformats.org/officeDocument/2006/relationships/image" Target="../media/image125.wmf"/><Relationship Id="rId9" Type="http://schemas.openxmlformats.org/officeDocument/2006/relationships/oleObject" Target="../embeddings/oleObject159.bin"/><Relationship Id="rId14" Type="http://schemas.openxmlformats.org/officeDocument/2006/relationships/image" Target="../media/image129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oleObject" Target="../embeddings/oleObject162.bin"/><Relationship Id="rId7" Type="http://schemas.openxmlformats.org/officeDocument/2006/relationships/oleObject" Target="../embeddings/oleObject164.bin"/><Relationship Id="rId12" Type="http://schemas.openxmlformats.org/officeDocument/2006/relationships/image" Target="../media/image1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31.wmf"/><Relationship Id="rId11" Type="http://schemas.openxmlformats.org/officeDocument/2006/relationships/oleObject" Target="../embeddings/oleObject166.bin"/><Relationship Id="rId5" Type="http://schemas.openxmlformats.org/officeDocument/2006/relationships/oleObject" Target="../embeddings/oleObject163.bin"/><Relationship Id="rId10" Type="http://schemas.openxmlformats.org/officeDocument/2006/relationships/image" Target="../media/image133.wmf"/><Relationship Id="rId4" Type="http://schemas.openxmlformats.org/officeDocument/2006/relationships/image" Target="../media/image130.wmf"/><Relationship Id="rId9" Type="http://schemas.openxmlformats.org/officeDocument/2006/relationships/oleObject" Target="../embeddings/oleObject165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36.wmf"/><Relationship Id="rId5" Type="http://schemas.openxmlformats.org/officeDocument/2006/relationships/oleObject" Target="../embeddings/oleObject168.bin"/><Relationship Id="rId4" Type="http://schemas.openxmlformats.org/officeDocument/2006/relationships/image" Target="../media/image135.w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oleObject" Target="../embeddings/oleObject169.bin"/><Relationship Id="rId7" Type="http://schemas.openxmlformats.org/officeDocument/2006/relationships/oleObject" Target="../embeddings/oleObject171.bin"/><Relationship Id="rId12" Type="http://schemas.openxmlformats.org/officeDocument/2006/relationships/image" Target="../media/image1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23.wmf"/><Relationship Id="rId11" Type="http://schemas.openxmlformats.org/officeDocument/2006/relationships/oleObject" Target="../embeddings/oleObject173.bin"/><Relationship Id="rId5" Type="http://schemas.openxmlformats.org/officeDocument/2006/relationships/oleObject" Target="../embeddings/oleObject170.bin"/><Relationship Id="rId10" Type="http://schemas.openxmlformats.org/officeDocument/2006/relationships/image" Target="../media/image139.wmf"/><Relationship Id="rId4" Type="http://schemas.openxmlformats.org/officeDocument/2006/relationships/image" Target="../media/image137.wmf"/><Relationship Id="rId9" Type="http://schemas.openxmlformats.org/officeDocument/2006/relationships/oleObject" Target="../embeddings/oleObject172.bin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13" Type="http://schemas.openxmlformats.org/officeDocument/2006/relationships/oleObject" Target="../embeddings/oleObject179.bin"/><Relationship Id="rId18" Type="http://schemas.openxmlformats.org/officeDocument/2006/relationships/image" Target="../media/image148.wmf"/><Relationship Id="rId3" Type="http://schemas.openxmlformats.org/officeDocument/2006/relationships/oleObject" Target="../embeddings/oleObject174.bin"/><Relationship Id="rId7" Type="http://schemas.openxmlformats.org/officeDocument/2006/relationships/oleObject" Target="../embeddings/oleObject176.bin"/><Relationship Id="rId12" Type="http://schemas.openxmlformats.org/officeDocument/2006/relationships/image" Target="../media/image145.wmf"/><Relationship Id="rId17" Type="http://schemas.openxmlformats.org/officeDocument/2006/relationships/oleObject" Target="../embeddings/oleObject18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7.wmf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42.wmf"/><Relationship Id="rId11" Type="http://schemas.openxmlformats.org/officeDocument/2006/relationships/oleObject" Target="../embeddings/oleObject178.bin"/><Relationship Id="rId5" Type="http://schemas.openxmlformats.org/officeDocument/2006/relationships/oleObject" Target="../embeddings/oleObject175.bin"/><Relationship Id="rId15" Type="http://schemas.openxmlformats.org/officeDocument/2006/relationships/oleObject" Target="../embeddings/oleObject180.bin"/><Relationship Id="rId10" Type="http://schemas.openxmlformats.org/officeDocument/2006/relationships/image" Target="../media/image144.wmf"/><Relationship Id="rId4" Type="http://schemas.openxmlformats.org/officeDocument/2006/relationships/image" Target="../media/image141.wmf"/><Relationship Id="rId9" Type="http://schemas.openxmlformats.org/officeDocument/2006/relationships/oleObject" Target="../embeddings/oleObject177.bin"/><Relationship Id="rId14" Type="http://schemas.openxmlformats.org/officeDocument/2006/relationships/image" Target="../media/image146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149.w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150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3" Type="http://schemas.openxmlformats.org/officeDocument/2006/relationships/oleObject" Target="../embeddings/oleObject184.bin"/><Relationship Id="rId7" Type="http://schemas.openxmlformats.org/officeDocument/2006/relationships/oleObject" Target="../embeddings/oleObject1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185.bin"/><Relationship Id="rId4" Type="http://schemas.openxmlformats.org/officeDocument/2006/relationships/image" Target="../media/image151.w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oleObject" Target="../embeddings/oleObject187.bin"/><Relationship Id="rId7" Type="http://schemas.openxmlformats.org/officeDocument/2006/relationships/oleObject" Target="../embeddings/oleObject1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188.bin"/><Relationship Id="rId10" Type="http://schemas.openxmlformats.org/officeDocument/2006/relationships/image" Target="../media/image150.wmf"/><Relationship Id="rId4" Type="http://schemas.openxmlformats.org/officeDocument/2006/relationships/image" Target="../media/image153.wmf"/><Relationship Id="rId9" Type="http://schemas.openxmlformats.org/officeDocument/2006/relationships/oleObject" Target="../embeddings/oleObject190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55.wmf"/><Relationship Id="rId5" Type="http://schemas.openxmlformats.org/officeDocument/2006/relationships/oleObject" Target="../embeddings/oleObject192.bin"/><Relationship Id="rId4" Type="http://schemas.openxmlformats.org/officeDocument/2006/relationships/image" Target="../media/image152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3" Type="http://schemas.openxmlformats.org/officeDocument/2006/relationships/oleObject" Target="../embeddings/oleObject193.bin"/><Relationship Id="rId7" Type="http://schemas.openxmlformats.org/officeDocument/2006/relationships/oleObject" Target="../embeddings/oleObject1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194.bin"/><Relationship Id="rId10" Type="http://schemas.openxmlformats.org/officeDocument/2006/relationships/image" Target="../media/image158.wmf"/><Relationship Id="rId4" Type="http://schemas.openxmlformats.org/officeDocument/2006/relationships/image" Target="../media/image156.wmf"/><Relationship Id="rId9" Type="http://schemas.openxmlformats.org/officeDocument/2006/relationships/oleObject" Target="../embeddings/oleObject196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13" Type="http://schemas.openxmlformats.org/officeDocument/2006/relationships/oleObject" Target="../embeddings/oleObject202.bin"/><Relationship Id="rId3" Type="http://schemas.openxmlformats.org/officeDocument/2006/relationships/oleObject" Target="../embeddings/oleObject197.bin"/><Relationship Id="rId7" Type="http://schemas.openxmlformats.org/officeDocument/2006/relationships/oleObject" Target="../embeddings/oleObject199.bin"/><Relationship Id="rId12" Type="http://schemas.openxmlformats.org/officeDocument/2006/relationships/image" Target="../media/image16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3.wmf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59.wmf"/><Relationship Id="rId11" Type="http://schemas.openxmlformats.org/officeDocument/2006/relationships/oleObject" Target="../embeddings/oleObject201.bin"/><Relationship Id="rId5" Type="http://schemas.openxmlformats.org/officeDocument/2006/relationships/oleObject" Target="../embeddings/oleObject198.bin"/><Relationship Id="rId15" Type="http://schemas.openxmlformats.org/officeDocument/2006/relationships/oleObject" Target="../embeddings/oleObject203.bin"/><Relationship Id="rId10" Type="http://schemas.openxmlformats.org/officeDocument/2006/relationships/image" Target="../media/image160.wmf"/><Relationship Id="rId4" Type="http://schemas.openxmlformats.org/officeDocument/2006/relationships/image" Target="../media/image156.wmf"/><Relationship Id="rId9" Type="http://schemas.openxmlformats.org/officeDocument/2006/relationships/oleObject" Target="../embeddings/oleObject200.bin"/><Relationship Id="rId14" Type="http://schemas.openxmlformats.org/officeDocument/2006/relationships/image" Target="../media/image162.w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oleObject" Target="../embeddings/oleObject204.bin"/><Relationship Id="rId7" Type="http://schemas.openxmlformats.org/officeDocument/2006/relationships/oleObject" Target="../embeddings/oleObject2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205.bin"/><Relationship Id="rId4" Type="http://schemas.openxmlformats.org/officeDocument/2006/relationships/image" Target="../media/image164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55.wmf"/><Relationship Id="rId5" Type="http://schemas.openxmlformats.org/officeDocument/2006/relationships/oleObject" Target="../embeddings/oleObject208.bin"/><Relationship Id="rId4" Type="http://schemas.openxmlformats.org/officeDocument/2006/relationships/image" Target="../media/image15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通信原理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23900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163D0779-74AC-4500-B2F7-42C79ACED516}" type="slidenum">
              <a:rPr lang="en-US" altLang="zh-CN"/>
              <a:pPr/>
              <a:t>1</a:t>
            </a:fld>
            <a:endParaRPr lang="en-US" altLang="zh-CN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669" name="Group 45"/>
          <p:cNvGraphicFramePr>
            <a:graphicFrameLocks noGrp="1"/>
          </p:cNvGraphicFramePr>
          <p:nvPr/>
        </p:nvGraphicFramePr>
        <p:xfrm>
          <a:off x="304800" y="685800"/>
          <a:ext cx="8334375" cy="5855971"/>
        </p:xfrm>
        <a:graphic>
          <a:graphicData uri="http://schemas.openxmlformats.org/drawingml/2006/table">
            <a:tbl>
              <a:tblPr/>
              <a:tblGrid>
                <a:gridCol w="708025"/>
                <a:gridCol w="1571625"/>
                <a:gridCol w="2884488"/>
                <a:gridCol w="3170237"/>
              </a:tblGrid>
              <a:tr h="56356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                   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调 制 方 式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                     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用途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8">
                <a:tc rowSpan="9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脉冲调制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数字调制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相位键控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PSK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 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DPSK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 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QPSK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等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数据传输、 数字微波、 空间通信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1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其他高效数字调制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QAM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 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MSK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等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数字微波、 空间通信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7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脉冲模拟调制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脉幅调制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PAM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中间调制方式、 遥测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7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脉宽调制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PDM(PWM)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中间调制方式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95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脉位调制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PPM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遥测、 光纤传输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脉冲数字调制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脉码调制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PCM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市话、 卫星、 空间通信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增量调制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DM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军用、 民用电话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差分脉码调制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DPCM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电视电话、 图像编码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53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其他语言编码方式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ADPCM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 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APC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、 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LPC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中低速数字电话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4667" name="Text Box 43"/>
          <p:cNvSpPr txBox="1">
            <a:spLocks noChangeArrowheads="1"/>
          </p:cNvSpPr>
          <p:nvPr/>
        </p:nvSpPr>
        <p:spPr bwMode="auto">
          <a:xfrm>
            <a:off x="1219200" y="0"/>
            <a:ext cx="1219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latin typeface="Times New Roman" pitchFamily="18" charset="0"/>
              </a:rPr>
              <a:t>续表（</a:t>
            </a:r>
            <a:r>
              <a:rPr lang="en-US" altLang="zh-CN" sz="2000" b="1">
                <a:latin typeface="Times New Roman" pitchFamily="18" charset="0"/>
              </a:rPr>
              <a:t>1</a:t>
            </a:r>
            <a:r>
              <a:rPr lang="zh-CN" altLang="en-US" sz="2000" b="1">
                <a:latin typeface="Times New Roman" pitchFamily="18" charset="0"/>
              </a:rPr>
              <a:t>）</a:t>
            </a:r>
          </a:p>
        </p:txBody>
      </p:sp>
      <p:sp>
        <p:nvSpPr>
          <p:cNvPr id="154668" name="Line 44"/>
          <p:cNvSpPr>
            <a:spLocks noChangeShapeType="1"/>
          </p:cNvSpPr>
          <p:nvPr/>
        </p:nvSpPr>
        <p:spPr bwMode="auto">
          <a:xfrm flipH="1">
            <a:off x="539750" y="2636838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270203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0C95C-78DC-4D9D-89CA-9D7ECD7D4ACB}" type="slidenum">
              <a:rPr lang="en-US" altLang="zh-CN" smtClean="0"/>
              <a:pPr/>
              <a:t>100</a:t>
            </a:fld>
            <a:endParaRPr lang="en-US" altLang="zh-CN"/>
          </a:p>
        </p:txBody>
      </p:sp>
      <p:sp>
        <p:nvSpPr>
          <p:cNvPr id="91145" name="Rectangle 9"/>
          <p:cNvSpPr>
            <a:spLocks noChangeArrowheads="1"/>
          </p:cNvSpPr>
          <p:nvPr/>
        </p:nvSpPr>
        <p:spPr bwMode="auto">
          <a:xfrm>
            <a:off x="0" y="2143125"/>
            <a:ext cx="2603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1200">
                <a:latin typeface="Times New Roman" pitchFamily="18" charset="0"/>
                <a:cs typeface="Times New Roman" pitchFamily="18" charset="0"/>
              </a:rPr>
              <a:t>  </a:t>
            </a:r>
            <a:endParaRPr lang="en-US" altLang="zh-CN">
              <a:latin typeface="Arial" charset="0"/>
            </a:endParaRPr>
          </a:p>
        </p:txBody>
      </p:sp>
      <p:sp>
        <p:nvSpPr>
          <p:cNvPr id="91147" name="Rectangle 11"/>
          <p:cNvSpPr>
            <a:spLocks noChangeArrowheads="1"/>
          </p:cNvSpPr>
          <p:nvPr/>
        </p:nvSpPr>
        <p:spPr bwMode="auto">
          <a:xfrm>
            <a:off x="0" y="4186238"/>
            <a:ext cx="2222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zh-CN" sz="120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>
              <a:latin typeface="Arial" charset="0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760876" y="1340768"/>
            <a:ext cx="7771564" cy="3844498"/>
            <a:chOff x="1321" y="1224"/>
            <a:chExt cx="3292" cy="1392"/>
          </a:xfrm>
        </p:grpSpPr>
        <p:graphicFrame>
          <p:nvGraphicFramePr>
            <p:cNvPr id="91143" name="Object 7"/>
            <p:cNvGraphicFramePr>
              <a:graphicFrameLocks noChangeAspect="1"/>
            </p:cNvGraphicFramePr>
            <p:nvPr/>
          </p:nvGraphicFramePr>
          <p:xfrm>
            <a:off x="1321" y="1224"/>
            <a:ext cx="121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014" name="Visio" r:id="rId3" imgW="897941" imgH="256032" progId="Visio.Drawing.11">
                    <p:embed/>
                  </p:oleObj>
                </mc:Choice>
                <mc:Fallback>
                  <p:oleObj name="Visio" r:id="rId3" imgW="897941" imgH="256032" progId="Visio.Drawing.11">
                    <p:embed/>
                    <p:pic>
                      <p:nvPicPr>
                        <p:cNvPr id="0" name="Picture 4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1" y="1224"/>
                          <a:ext cx="1212" cy="3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142" name="Object 6"/>
            <p:cNvGraphicFramePr>
              <a:graphicFrameLocks noChangeAspect="1"/>
            </p:cNvGraphicFramePr>
            <p:nvPr/>
          </p:nvGraphicFramePr>
          <p:xfrm>
            <a:off x="2568" y="1224"/>
            <a:ext cx="2016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015" name="Visio" r:id="rId5" imgW="1373124" imgH="256032" progId="Visio.Drawing.11">
                    <p:embed/>
                  </p:oleObj>
                </mc:Choice>
                <mc:Fallback>
                  <p:oleObj name="Visio" r:id="rId5" imgW="1373124" imgH="256032" progId="Visio.Drawing.11">
                    <p:embed/>
                    <p:pic>
                      <p:nvPicPr>
                        <p:cNvPr id="0" name="Picture 4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8" y="1224"/>
                          <a:ext cx="2016" cy="3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14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7437839"/>
                </p:ext>
              </p:extLst>
            </p:nvPr>
          </p:nvGraphicFramePr>
          <p:xfrm>
            <a:off x="1321" y="1980"/>
            <a:ext cx="1224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016" name="Visio" r:id="rId7" imgW="897941" imgH="256032" progId="Visio.Drawing.11">
                    <p:embed/>
                  </p:oleObj>
                </mc:Choice>
                <mc:Fallback>
                  <p:oleObj name="Visio" r:id="rId7" imgW="897941" imgH="256032" progId="Visio.Drawing.11">
                    <p:embed/>
                    <p:pic>
                      <p:nvPicPr>
                        <p:cNvPr id="0" name="Picture 4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1" y="1980"/>
                          <a:ext cx="1224" cy="3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140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07731053"/>
                </p:ext>
              </p:extLst>
            </p:nvPr>
          </p:nvGraphicFramePr>
          <p:xfrm>
            <a:off x="2597" y="1980"/>
            <a:ext cx="2016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017" name="Visio" r:id="rId9" imgW="1373124" imgH="256032" progId="Visio.Drawing.11">
                    <p:embed/>
                  </p:oleObj>
                </mc:Choice>
                <mc:Fallback>
                  <p:oleObj name="Visio" r:id="rId9" imgW="1373124" imgH="256032" progId="Visio.Drawing.11">
                    <p:embed/>
                    <p:pic>
                      <p:nvPicPr>
                        <p:cNvPr id="0" name="Picture 4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7" y="1980"/>
                          <a:ext cx="2016" cy="3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146" name="Rectangle 10"/>
            <p:cNvSpPr>
              <a:spLocks noChangeArrowheads="1"/>
            </p:cNvSpPr>
            <p:nvPr/>
          </p:nvSpPr>
          <p:spPr bwMode="auto">
            <a:xfrm>
              <a:off x="1501" y="1705"/>
              <a:ext cx="2563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indent="381000"/>
              <a:r>
                <a:rPr lang="zh-CN" altLang="en-US" b="1" dirty="0">
                  <a:latin typeface="宋体" charset="-122"/>
                  <a:cs typeface="Times New Roman" pitchFamily="18" charset="0"/>
                </a:rPr>
                <a:t>（</a:t>
              </a:r>
              <a:r>
                <a:rPr lang="en-US" altLang="zh-CN" b="1" dirty="0">
                  <a:latin typeface="宋体" charset="-122"/>
                  <a:cs typeface="Times New Roman" pitchFamily="18" charset="0"/>
                </a:rPr>
                <a:t>a</a:t>
              </a:r>
              <a:r>
                <a:rPr lang="zh-CN" altLang="en-US" b="1" dirty="0">
                  <a:latin typeface="宋体" charset="-122"/>
                  <a:cs typeface="Times New Roman" pitchFamily="18" charset="0"/>
                </a:rPr>
                <a:t>）直接调频                     （</a:t>
              </a:r>
              <a:r>
                <a:rPr lang="en-US" altLang="zh-CN" b="1" dirty="0">
                  <a:latin typeface="宋体" charset="-122"/>
                  <a:cs typeface="Times New Roman" pitchFamily="18" charset="0"/>
                </a:rPr>
                <a:t>b</a:t>
              </a:r>
              <a:r>
                <a:rPr lang="zh-CN" altLang="en-US" b="1" dirty="0">
                  <a:latin typeface="宋体" charset="-122"/>
                  <a:cs typeface="Times New Roman" pitchFamily="18" charset="0"/>
                </a:rPr>
                <a:t>）间接调频</a:t>
              </a:r>
              <a:endParaRPr lang="zh-CN" altLang="en-US" sz="1700" b="1" dirty="0"/>
            </a:p>
            <a:p>
              <a:pPr indent="381000" eaLnBrk="0" hangingPunct="0"/>
              <a:endParaRPr lang="en-US" altLang="zh-CN" sz="2800" b="1" dirty="0">
                <a:latin typeface="Arial" charset="0"/>
              </a:endParaRPr>
            </a:p>
          </p:txBody>
        </p:sp>
        <p:sp>
          <p:nvSpPr>
            <p:cNvPr id="91148" name="Rectangle 12"/>
            <p:cNvSpPr>
              <a:spLocks noChangeArrowheads="1"/>
            </p:cNvSpPr>
            <p:nvPr/>
          </p:nvSpPr>
          <p:spPr bwMode="auto">
            <a:xfrm>
              <a:off x="1589" y="2482"/>
              <a:ext cx="235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altLang="zh-CN" b="1" dirty="0">
                  <a:latin typeface="宋体" charset="-122"/>
                  <a:cs typeface="Times New Roman" pitchFamily="18" charset="0"/>
                </a:rPr>
                <a:t>(c) </a:t>
              </a:r>
              <a:r>
                <a:rPr lang="zh-CN" altLang="en-US" b="1" dirty="0">
                  <a:latin typeface="宋体" charset="-122"/>
                  <a:cs typeface="Times New Roman" pitchFamily="18" charset="0"/>
                </a:rPr>
                <a:t>直接调相                      </a:t>
              </a:r>
              <a:r>
                <a:rPr lang="en-US" altLang="zh-CN" b="1" dirty="0">
                  <a:latin typeface="宋体" charset="-122"/>
                  <a:cs typeface="Times New Roman" pitchFamily="18" charset="0"/>
                </a:rPr>
                <a:t>(d) </a:t>
              </a:r>
              <a:r>
                <a:rPr lang="zh-CN" altLang="en-US" b="1" dirty="0">
                  <a:latin typeface="宋体" charset="-122"/>
                  <a:cs typeface="Times New Roman" pitchFamily="18" charset="0"/>
                </a:rPr>
                <a:t>间接调相</a:t>
              </a:r>
              <a:endParaRPr lang="zh-CN" altLang="en-US" sz="2800" b="1" dirty="0">
                <a:latin typeface="Arial" charset="0"/>
              </a:endParaRPr>
            </a:p>
          </p:txBody>
        </p:sp>
      </p:grp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3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3400" b="1" dirty="0" smtClean="0">
                <a:latin typeface="+mj-ea"/>
                <a:ea typeface="+mj-ea"/>
              </a:rPr>
              <a:t>方框图</a:t>
            </a:r>
            <a:endParaRPr lang="zh-CN" altLang="en-US" sz="3400" b="1" dirty="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47664" y="5733256"/>
            <a:ext cx="5266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下面主要讨论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FM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（实际中使用较多）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模拟调制系统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5.1</a:t>
            </a:r>
            <a:r>
              <a:rPr lang="zh-CN" altLang="en-US" dirty="0" smtClean="0"/>
              <a:t>幅度调制（线性调制）的原理</a:t>
            </a:r>
          </a:p>
          <a:p>
            <a:r>
              <a:rPr lang="en-US" altLang="zh-CN" dirty="0" smtClean="0"/>
              <a:t>5.2  </a:t>
            </a:r>
            <a:r>
              <a:rPr lang="zh-CN" altLang="en-US" dirty="0" smtClean="0"/>
              <a:t>线性调制系统的抗噪声性能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5.3 </a:t>
            </a:r>
            <a:r>
              <a:rPr lang="zh-CN" altLang="en-US" dirty="0" smtClean="0">
                <a:solidFill>
                  <a:srgbClr val="FF0000"/>
                </a:solidFill>
              </a:rPr>
              <a:t>非线性调制（角度调制）的原理</a:t>
            </a:r>
          </a:p>
          <a:p>
            <a:r>
              <a:rPr lang="en-US" altLang="zh-CN" dirty="0" smtClean="0"/>
              <a:t>5.4</a:t>
            </a:r>
            <a:r>
              <a:rPr lang="zh-CN" altLang="en-US" dirty="0" smtClean="0"/>
              <a:t>调频系统的抗噪声性能</a:t>
            </a:r>
            <a:endParaRPr lang="zh-CN" altLang="en-US" b="0" dirty="0" smtClean="0"/>
          </a:p>
          <a:p>
            <a:r>
              <a:rPr lang="en-US" altLang="zh-CN" dirty="0" smtClean="0"/>
              <a:t>5.5  </a:t>
            </a:r>
            <a:r>
              <a:rPr lang="zh-CN" altLang="en-US" dirty="0" smtClean="0"/>
              <a:t>各种模拟调制系统的比较</a:t>
            </a:r>
            <a:endParaRPr lang="en-US" altLang="zh-CN" dirty="0" smtClean="0"/>
          </a:p>
          <a:p>
            <a:r>
              <a:rPr lang="en-US" altLang="zh-CN" dirty="0"/>
              <a:t>5.6  </a:t>
            </a:r>
            <a:r>
              <a:rPr lang="zh-CN" altLang="en-US" dirty="0"/>
              <a:t>频分复用</a:t>
            </a:r>
            <a:r>
              <a:rPr lang="en-US" altLang="zh-CN" dirty="0"/>
              <a:t>(FDM)</a:t>
            </a:r>
            <a:r>
              <a:rPr lang="zh-CN" altLang="en-US" dirty="0"/>
              <a:t>和调频</a:t>
            </a:r>
            <a:r>
              <a:rPr lang="en-US" altLang="zh-CN" dirty="0"/>
              <a:t>(FM)</a:t>
            </a:r>
            <a:r>
              <a:rPr lang="zh-CN" altLang="en-US" dirty="0"/>
              <a:t>立体声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2411760" y="3068960"/>
            <a:ext cx="4188967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5.3.1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角度调制的基本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概念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+mj-ea"/>
                <a:ea typeface="+mj-ea"/>
              </a:rPr>
              <a:t>5.3.2 </a:t>
            </a:r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窄带调频（</a:t>
            </a:r>
            <a:r>
              <a:rPr lang="en-US" altLang="zh-CN" sz="2400" b="1" dirty="0">
                <a:solidFill>
                  <a:srgbClr val="C00000"/>
                </a:solidFill>
                <a:latin typeface="+mj-ea"/>
                <a:ea typeface="+mj-ea"/>
              </a:rPr>
              <a:t>NBFM</a:t>
            </a:r>
            <a:r>
              <a:rPr lang="zh-CN" altLang="en-US" sz="2400" b="1" dirty="0" smtClean="0">
                <a:solidFill>
                  <a:srgbClr val="C00000"/>
                </a:solidFill>
                <a:latin typeface="+mj-ea"/>
                <a:ea typeface="+mj-ea"/>
              </a:rPr>
              <a:t>）</a:t>
            </a:r>
            <a:endParaRPr lang="en-US" altLang="zh-CN" sz="24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5.3.3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宽带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调频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5.3.4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调频信号的产生与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解调 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3608" y="5589240"/>
            <a:ext cx="7200800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+mj-ea"/>
                <a:ea typeface="+mj-ea"/>
              </a:rPr>
              <a:t> 角度调制的频谱是怎样的？为什么是非线性调制？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6241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5.3.2 </a:t>
            </a:r>
            <a:r>
              <a:rPr lang="zh-CN" altLang="en-US" dirty="0"/>
              <a:t>窄带调频（</a:t>
            </a:r>
            <a:r>
              <a:rPr lang="en-US" altLang="zh-CN" dirty="0"/>
              <a:t>NBFM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FM</a:t>
            </a:r>
            <a:r>
              <a:rPr lang="zh-CN" altLang="en-US" dirty="0" smtClean="0"/>
              <a:t>信号：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定义</a:t>
            </a:r>
            <a:r>
              <a:rPr lang="zh-CN" altLang="en-US" dirty="0" smtClean="0"/>
              <a:t>：如果</a:t>
            </a:r>
            <a:r>
              <a:rPr lang="en-US" altLang="zh-CN" dirty="0" smtClean="0"/>
              <a:t>FM</a:t>
            </a:r>
            <a:r>
              <a:rPr lang="zh-CN" altLang="en-US" dirty="0" smtClean="0"/>
              <a:t>信号的</a:t>
            </a:r>
            <a:r>
              <a:rPr lang="zh-CN" altLang="en-US" dirty="0" smtClean="0">
                <a:solidFill>
                  <a:srgbClr val="FF0000"/>
                </a:solidFill>
              </a:rPr>
              <a:t>最大瞬时相位偏移</a:t>
            </a:r>
            <a:r>
              <a:rPr lang="zh-CN" altLang="en-US" dirty="0" smtClean="0"/>
              <a:t>满足下式条件</a:t>
            </a:r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		</a:t>
            </a:r>
          </a:p>
          <a:p>
            <a:r>
              <a:rPr lang="zh-CN" altLang="en-US" dirty="0" smtClean="0"/>
              <a:t>则称为</a:t>
            </a:r>
            <a:r>
              <a:rPr lang="zh-CN" altLang="en-US" dirty="0" smtClean="0">
                <a:solidFill>
                  <a:srgbClr val="0000FF"/>
                </a:solidFill>
              </a:rPr>
              <a:t>窄带调频</a:t>
            </a:r>
            <a:r>
              <a:rPr lang="zh-CN" altLang="en-US" dirty="0" smtClean="0"/>
              <a:t>；反之，称为</a:t>
            </a:r>
            <a:r>
              <a:rPr lang="zh-CN" altLang="en-US" dirty="0" smtClean="0">
                <a:solidFill>
                  <a:srgbClr val="0000FF"/>
                </a:solidFill>
              </a:rPr>
              <a:t>宽带调频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4AFC-ED58-4D13-A665-CEF4BB98AB11}" type="slidenum">
              <a:rPr lang="en-US" altLang="zh-CN" smtClean="0"/>
              <a:pPr/>
              <a:t>102</a:t>
            </a:fld>
            <a:endParaRPr lang="en-US" altLang="zh-CN"/>
          </a:p>
        </p:txBody>
      </p:sp>
      <p:graphicFrame>
        <p:nvGraphicFramePr>
          <p:cNvPr id="92164" name="Object 4"/>
          <p:cNvGraphicFramePr>
            <a:graphicFrameLocks noChangeAspect="1"/>
          </p:cNvGraphicFramePr>
          <p:nvPr/>
        </p:nvGraphicFramePr>
        <p:xfrm>
          <a:off x="1979712" y="4221088"/>
          <a:ext cx="4757347" cy="875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07" name="公式" r:id="rId3" imgW="2120900" imgH="393700" progId="Equation.3">
                  <p:embed/>
                </p:oleObj>
              </mc:Choice>
              <mc:Fallback>
                <p:oleObj name="公式" r:id="rId3" imgW="2120900" imgH="393700" progId="Equation.3">
                  <p:embed/>
                  <p:pic>
                    <p:nvPicPr>
                      <p:cNvPr id="0" name="Picture 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4221088"/>
                        <a:ext cx="4757347" cy="8758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7" name="Rectangle 7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2169" name="Rectangle 9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217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6392" name="Object 72"/>
          <p:cNvGraphicFramePr>
            <a:graphicFrameLocks noChangeAspect="1"/>
          </p:cNvGraphicFramePr>
          <p:nvPr/>
        </p:nvGraphicFramePr>
        <p:xfrm>
          <a:off x="1403648" y="1700808"/>
          <a:ext cx="5754370" cy="880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08" r:id="rId5" imgW="2120900" imgH="330200" progId="Equation.DSMT4">
                  <p:embed/>
                </p:oleObj>
              </mc:Choice>
              <mc:Fallback>
                <p:oleObj r:id="rId5" imgW="2120900" imgH="330200" progId="Equation.DSMT4">
                  <p:embed/>
                  <p:pic>
                    <p:nvPicPr>
                      <p:cNvPr id="0" name="Picture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700808"/>
                        <a:ext cx="5754370" cy="8806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连接符 10"/>
          <p:cNvCxnSpPr/>
          <p:nvPr/>
        </p:nvCxnSpPr>
        <p:spPr>
          <a:xfrm>
            <a:off x="4860032" y="2564904"/>
            <a:ext cx="223224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364088" y="256490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瞬时相位偏移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NBFM</a:t>
            </a:r>
            <a:r>
              <a:rPr lang="zh-CN" altLang="en-US" dirty="0" smtClean="0">
                <a:solidFill>
                  <a:srgbClr val="0000FF"/>
                </a:solidFill>
              </a:rPr>
              <a:t>时域表示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FM</a:t>
            </a:r>
            <a:r>
              <a:rPr lang="zh-CN" altLang="en-US" dirty="0" smtClean="0"/>
              <a:t>信号一般表示式展开得到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当满足窄带调频条件时，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故上式可简化为</a:t>
            </a:r>
            <a:endParaRPr lang="zh-CN" altLang="en-US" dirty="0"/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E5239-1870-489B-8D76-209AF4003DB1}" type="slidenum">
              <a:rPr lang="en-US" altLang="zh-CN" smtClean="0"/>
              <a:pPr/>
              <a:t>103</a:t>
            </a:fld>
            <a:endParaRPr lang="en-US" altLang="zh-CN"/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94214" name="Object 6"/>
          <p:cNvGraphicFramePr>
            <a:graphicFrameLocks noChangeAspect="1"/>
          </p:cNvGraphicFramePr>
          <p:nvPr/>
        </p:nvGraphicFramePr>
        <p:xfrm>
          <a:off x="971600" y="1628800"/>
          <a:ext cx="4474710" cy="686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36" r:id="rId3" imgW="2171700" imgH="330200" progId="Equation.DSMT4">
                  <p:embed/>
                </p:oleObj>
              </mc:Choice>
              <mc:Fallback>
                <p:oleObj r:id="rId3" imgW="2171700" imgH="330200" progId="Equation.DSMT4">
                  <p:embed/>
                  <p:pic>
                    <p:nvPicPr>
                      <p:cNvPr id="0" name="Picture 5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628800"/>
                        <a:ext cx="4474710" cy="686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5" name="Rectangle 7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94216" name="Object 8"/>
          <p:cNvGraphicFramePr>
            <a:graphicFrameLocks noChangeAspect="1"/>
          </p:cNvGraphicFramePr>
          <p:nvPr/>
        </p:nvGraphicFramePr>
        <p:xfrm>
          <a:off x="1763688" y="2348880"/>
          <a:ext cx="6796087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37" r:id="rId5" imgW="3657600" imgH="330200" progId="Equation.DSMT4">
                  <p:embed/>
                </p:oleObj>
              </mc:Choice>
              <mc:Fallback>
                <p:oleObj r:id="rId5" imgW="3657600" imgH="330200" progId="Equation.DSMT4">
                  <p:embed/>
                  <p:pic>
                    <p:nvPicPr>
                      <p:cNvPr id="0" name="Picture 5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2348880"/>
                        <a:ext cx="6796087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059119" y="2781304"/>
            <a:ext cx="2592392" cy="765175"/>
            <a:chOff x="1870" y="3198"/>
            <a:chExt cx="1633" cy="482"/>
          </a:xfrm>
        </p:grpSpPr>
        <p:sp>
          <p:nvSpPr>
            <p:cNvPr id="94220" name="AutoShape 12"/>
            <p:cNvSpPr>
              <a:spLocks/>
            </p:cNvSpPr>
            <p:nvPr/>
          </p:nvSpPr>
          <p:spPr bwMode="auto">
            <a:xfrm rot="16200000">
              <a:off x="2437" y="2631"/>
              <a:ext cx="199" cy="1333"/>
            </a:xfrm>
            <a:prstGeom prst="leftBrace">
              <a:avLst>
                <a:gd name="adj1" fmla="val 55821"/>
                <a:gd name="adj2" fmla="val 50000"/>
              </a:avLst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1" name="AutoShape 13"/>
            <p:cNvSpPr>
              <a:spLocks noChangeArrowheads="1"/>
            </p:cNvSpPr>
            <p:nvPr/>
          </p:nvSpPr>
          <p:spPr bwMode="auto">
            <a:xfrm>
              <a:off x="2823" y="3425"/>
              <a:ext cx="680" cy="255"/>
            </a:xfrm>
            <a:prstGeom prst="wedgeRoundRectCallout">
              <a:avLst>
                <a:gd name="adj1" fmla="val -84430"/>
                <a:gd name="adj2" fmla="val -59411"/>
                <a:gd name="adj3" fmla="val 16667"/>
              </a:avLst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sym typeface="Symbol" pitchFamily="18" charset="2"/>
                </a:rPr>
                <a:t>1</a:t>
              </a: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6372226" y="1484316"/>
            <a:ext cx="2087563" cy="1063626"/>
            <a:chOff x="4014" y="2353"/>
            <a:chExt cx="1315" cy="670"/>
          </a:xfrm>
        </p:grpSpPr>
        <p:sp>
          <p:nvSpPr>
            <p:cNvPr id="94223" name="AutoShape 15"/>
            <p:cNvSpPr>
              <a:spLocks/>
            </p:cNvSpPr>
            <p:nvPr/>
          </p:nvSpPr>
          <p:spPr bwMode="auto">
            <a:xfrm rot="5400000" flipV="1">
              <a:off x="4584" y="2328"/>
              <a:ext cx="170" cy="1219"/>
            </a:xfrm>
            <a:prstGeom prst="leftBrace">
              <a:avLst>
                <a:gd name="adj1" fmla="val 59755"/>
                <a:gd name="adj2" fmla="val 50000"/>
              </a:avLst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24" name="AutoShape 16"/>
            <p:cNvSpPr>
              <a:spLocks noChangeArrowheads="1"/>
            </p:cNvSpPr>
            <p:nvPr/>
          </p:nvSpPr>
          <p:spPr bwMode="auto">
            <a:xfrm>
              <a:off x="4014" y="2376"/>
              <a:ext cx="1315" cy="340"/>
            </a:xfrm>
            <a:prstGeom prst="wedgeRoundRectCallout">
              <a:avLst>
                <a:gd name="adj1" fmla="val 882"/>
                <a:gd name="adj2" fmla="val 94074"/>
                <a:gd name="adj3" fmla="val 16667"/>
              </a:avLst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endParaRPr lang="zh-CN" altLang="zh-CN">
                <a:sym typeface="Symbol" pitchFamily="18" charset="2"/>
              </a:endParaRPr>
            </a:p>
          </p:txBody>
        </p:sp>
        <p:graphicFrame>
          <p:nvGraphicFramePr>
            <p:cNvPr id="94225" name="Object 17"/>
            <p:cNvGraphicFramePr>
              <a:graphicFrameLocks noChangeAspect="1"/>
            </p:cNvGraphicFramePr>
            <p:nvPr/>
          </p:nvGraphicFramePr>
          <p:xfrm>
            <a:off x="4212" y="2353"/>
            <a:ext cx="908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238" name="公式" r:id="rId7" imgW="901309" imgH="330057" progId="Equation.3">
                    <p:embed/>
                  </p:oleObj>
                </mc:Choice>
                <mc:Fallback>
                  <p:oleObj name="公式" r:id="rId7" imgW="901309" imgH="330057" progId="Equation.3">
                    <p:embed/>
                    <p:pic>
                      <p:nvPicPr>
                        <p:cNvPr id="0" name="Picture 5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2" y="2353"/>
                          <a:ext cx="908" cy="3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4227" name="Rectangle 19"/>
          <p:cNvSpPr>
            <a:spLocks noChangeArrowheads="1"/>
          </p:cNvSpPr>
          <p:nvPr/>
        </p:nvSpPr>
        <p:spPr bwMode="auto">
          <a:xfrm>
            <a:off x="0" y="31003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94226" name="Object 18"/>
          <p:cNvGraphicFramePr>
            <a:graphicFrameLocks noChangeAspect="1"/>
          </p:cNvGraphicFramePr>
          <p:nvPr/>
        </p:nvGraphicFramePr>
        <p:xfrm>
          <a:off x="1691680" y="3789040"/>
          <a:ext cx="3882786" cy="117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39" r:id="rId9" imgW="2171700" imgH="660400" progId="Equation.DSMT4">
                  <p:embed/>
                </p:oleObj>
              </mc:Choice>
              <mc:Fallback>
                <p:oleObj r:id="rId9" imgW="2171700" imgH="660400" progId="Equation.DSMT4">
                  <p:embed/>
                  <p:pic>
                    <p:nvPicPr>
                      <p:cNvPr id="0" name="Picture 5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789040"/>
                        <a:ext cx="3882786" cy="1175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29" name="Rectangle 21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94228" name="Object 20"/>
          <p:cNvGraphicFramePr>
            <a:graphicFrameLocks noChangeAspect="1"/>
          </p:cNvGraphicFramePr>
          <p:nvPr/>
        </p:nvGraphicFramePr>
        <p:xfrm>
          <a:off x="1331640" y="5589240"/>
          <a:ext cx="6165428" cy="731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40" r:id="rId11" imgW="2819400" imgH="330200" progId="Equation.DSMT4">
                  <p:embed/>
                </p:oleObj>
              </mc:Choice>
              <mc:Fallback>
                <p:oleObj r:id="rId11" imgW="2819400" imgH="330200" progId="Equation.DSMT4">
                  <p:embed/>
                  <p:pic>
                    <p:nvPicPr>
                      <p:cNvPr id="0" name="Picture 5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5589240"/>
                        <a:ext cx="6165428" cy="7313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617191" y="3726247"/>
            <a:ext cx="25202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NBFM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的时域表示可以简化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4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4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4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4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4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4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4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4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4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NBFM</a:t>
            </a:r>
            <a:r>
              <a:rPr lang="zh-CN" altLang="en-US" dirty="0" smtClean="0">
                <a:solidFill>
                  <a:srgbClr val="0000FF"/>
                </a:solidFill>
              </a:rPr>
              <a:t>频域表示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时域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</p:txBody>
      </p:sp>
      <p:sp>
        <p:nvSpPr>
          <p:cNvPr id="1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252FD-4921-4DB7-A6A4-A8DF061A6C84}" type="slidenum">
              <a:rPr lang="en-US" altLang="zh-CN" smtClean="0"/>
              <a:pPr/>
              <a:t>104</a:t>
            </a:fld>
            <a:endParaRPr lang="en-US" altLang="zh-CN"/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0" y="30908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95236" name="Object 4"/>
          <p:cNvGraphicFramePr>
            <a:graphicFrameLocks noChangeAspect="1"/>
          </p:cNvGraphicFramePr>
          <p:nvPr/>
        </p:nvGraphicFramePr>
        <p:xfrm>
          <a:off x="179512" y="1916832"/>
          <a:ext cx="40259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610" name="Equation" r:id="rId3" imgW="2260600" imgH="228600" progId="Equation.DSMT4">
                  <p:embed/>
                </p:oleObj>
              </mc:Choice>
              <mc:Fallback>
                <p:oleObj name="Equation" r:id="rId3" imgW="2260600" imgH="228600" progId="Equation.DSMT4">
                  <p:embed/>
                  <p:pic>
                    <p:nvPicPr>
                      <p:cNvPr id="0" name="Picture 3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916832"/>
                        <a:ext cx="402590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9" name="Rectangle 7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988593" y="2348880"/>
            <a:ext cx="4103687" cy="809625"/>
            <a:chOff x="1292" y="2132"/>
            <a:chExt cx="2539" cy="457"/>
          </a:xfrm>
        </p:grpSpPr>
        <p:graphicFrame>
          <p:nvGraphicFramePr>
            <p:cNvPr id="95238" name="Object 6"/>
            <p:cNvGraphicFramePr>
              <a:graphicFrameLocks noChangeAspect="1"/>
            </p:cNvGraphicFramePr>
            <p:nvPr/>
          </p:nvGraphicFramePr>
          <p:xfrm>
            <a:off x="1292" y="2132"/>
            <a:ext cx="1276" cy="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611" name="公式" r:id="rId5" imgW="1168400" imgH="419100" progId="Equation.3">
                    <p:embed/>
                  </p:oleObj>
                </mc:Choice>
                <mc:Fallback>
                  <p:oleObj name="公式" r:id="rId5" imgW="1168400" imgH="419100" progId="Equation.3">
                    <p:embed/>
                    <p:pic>
                      <p:nvPicPr>
                        <p:cNvPr id="0" name="Picture 3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2" y="2132"/>
                          <a:ext cx="1276" cy="45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240" name="Text Box 8"/>
            <p:cNvSpPr txBox="1">
              <a:spLocks noChangeArrowheads="1"/>
            </p:cNvSpPr>
            <p:nvPr/>
          </p:nvSpPr>
          <p:spPr bwMode="auto">
            <a:xfrm>
              <a:off x="2584" y="2217"/>
              <a:ext cx="1247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 smtClean="0"/>
                <a:t>(</a:t>
              </a:r>
              <a:r>
                <a:rPr lang="zh-CN" altLang="en-US" dirty="0" smtClean="0"/>
                <a:t>设</a:t>
              </a:r>
              <a:r>
                <a:rPr lang="en-US" altLang="zh-CN" i="1" dirty="0">
                  <a:latin typeface="Times New Roman" pitchFamily="18" charset="0"/>
                </a:rPr>
                <a:t>m</a:t>
              </a:r>
              <a:r>
                <a:rPr lang="en-US" altLang="zh-CN" dirty="0">
                  <a:latin typeface="Times New Roman" pitchFamily="18" charset="0"/>
                </a:rPr>
                <a:t>(</a:t>
              </a:r>
              <a:r>
                <a:rPr lang="en-US" altLang="zh-CN" i="1" dirty="0">
                  <a:latin typeface="Times New Roman" pitchFamily="18" charset="0"/>
                </a:rPr>
                <a:t>t</a:t>
              </a:r>
              <a:r>
                <a:rPr lang="en-US" altLang="zh-CN" dirty="0">
                  <a:latin typeface="Times New Roman" pitchFamily="18" charset="0"/>
                </a:rPr>
                <a:t>)</a:t>
              </a:r>
              <a:r>
                <a:rPr lang="zh-CN" altLang="en-US" dirty="0"/>
                <a:t>的均值为</a:t>
              </a:r>
              <a:r>
                <a:rPr lang="en-US" altLang="zh-CN" dirty="0" smtClean="0"/>
                <a:t>0)</a:t>
              </a:r>
              <a:r>
                <a:rPr lang="zh-CN" altLang="en-US" dirty="0" smtClean="0"/>
                <a:t> </a:t>
              </a:r>
              <a:endParaRPr lang="zh-CN" altLang="en-US" dirty="0"/>
            </a:p>
          </p:txBody>
        </p:sp>
      </p:grpSp>
      <p:sp>
        <p:nvSpPr>
          <p:cNvPr id="95243" name="Rectangle 11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9524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72862"/>
              </p:ext>
            </p:extLst>
          </p:nvPr>
        </p:nvGraphicFramePr>
        <p:xfrm>
          <a:off x="2942977" y="3212976"/>
          <a:ext cx="5805487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612" r:id="rId7" imgW="3022600" imgH="482600" progId="Equation.DSMT4">
                  <p:embed/>
                </p:oleObj>
              </mc:Choice>
              <mc:Fallback>
                <p:oleObj r:id="rId7" imgW="3022600" imgH="482600" progId="Equation.DSMT4">
                  <p:embed/>
                  <p:pic>
                    <p:nvPicPr>
                      <p:cNvPr id="0" name="Picture 3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2977" y="3212976"/>
                        <a:ext cx="5805487" cy="93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5" name="Rectangle 1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5247" name="Rectangle 1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899592" y="4797151"/>
            <a:ext cx="6192688" cy="1755505"/>
            <a:chOff x="1321" y="3407"/>
            <a:chExt cx="3062" cy="909"/>
          </a:xfrm>
        </p:grpSpPr>
        <p:graphicFrame>
          <p:nvGraphicFramePr>
            <p:cNvPr id="95244" name="Object 12"/>
            <p:cNvGraphicFramePr>
              <a:graphicFrameLocks noChangeAspect="1"/>
            </p:cNvGraphicFramePr>
            <p:nvPr/>
          </p:nvGraphicFramePr>
          <p:xfrm>
            <a:off x="1321" y="3407"/>
            <a:ext cx="3062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613" r:id="rId9" imgW="2349500" imgH="228600" progId="Equation.DSMT4">
                    <p:embed/>
                  </p:oleObj>
                </mc:Choice>
                <mc:Fallback>
                  <p:oleObj r:id="rId9" imgW="2349500" imgH="228600" progId="Equation.DSMT4">
                    <p:embed/>
                    <p:pic>
                      <p:nvPicPr>
                        <p:cNvPr id="0" name="Picture 3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1" y="3407"/>
                          <a:ext cx="3062" cy="3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246" name="Object 14"/>
            <p:cNvGraphicFramePr>
              <a:graphicFrameLocks noChangeAspect="1"/>
            </p:cNvGraphicFramePr>
            <p:nvPr/>
          </p:nvGraphicFramePr>
          <p:xfrm>
            <a:off x="2176" y="3817"/>
            <a:ext cx="2183" cy="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614" r:id="rId11" imgW="2120900" imgH="482600" progId="Equation.DSMT4">
                    <p:embed/>
                  </p:oleObj>
                </mc:Choice>
                <mc:Fallback>
                  <p:oleObj r:id="rId11" imgW="2120900" imgH="482600" progId="Equation.DSMT4">
                    <p:embed/>
                    <p:pic>
                      <p:nvPicPr>
                        <p:cNvPr id="0" name="Picture 3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6" y="3817"/>
                          <a:ext cx="2183" cy="4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8720" name="Object 352"/>
          <p:cNvGraphicFramePr>
            <a:graphicFrameLocks noChangeAspect="1"/>
          </p:cNvGraphicFramePr>
          <p:nvPr/>
        </p:nvGraphicFramePr>
        <p:xfrm>
          <a:off x="1691680" y="1052736"/>
          <a:ext cx="616585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615" r:id="rId13" imgW="2819400" imgH="330200" progId="Equation.DSMT4">
                  <p:embed/>
                </p:oleObj>
              </mc:Choice>
              <mc:Fallback>
                <p:oleObj r:id="rId13" imgW="2819400" imgH="330200" progId="Equation.DSMT4">
                  <p:embed/>
                  <p:pic>
                    <p:nvPicPr>
                      <p:cNvPr id="0" name="Picture 3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1052736"/>
                        <a:ext cx="6165850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827584" y="2564904"/>
          <a:ext cx="1697037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616" name="Equation" r:id="rId15" imgW="952087" imgH="203112" progId="Equation.DSMT4">
                  <p:embed/>
                </p:oleObj>
              </mc:Choice>
              <mc:Fallback>
                <p:oleObj name="Equation" r:id="rId15" imgW="952087" imgH="203112" progId="Equation.DSMT4">
                  <p:embed/>
                  <p:pic>
                    <p:nvPicPr>
                      <p:cNvPr id="0" name="Picture 3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564904"/>
                        <a:ext cx="1697037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5" name="Object 9"/>
          <p:cNvGraphicFramePr>
            <a:graphicFrameLocks noChangeAspect="1"/>
          </p:cNvGraphicFramePr>
          <p:nvPr/>
        </p:nvGraphicFramePr>
        <p:xfrm>
          <a:off x="5220072" y="2030462"/>
          <a:ext cx="3923928" cy="390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617" name="Equation" r:id="rId17" imgW="2311400" imgH="228600" progId="Equation.DSMT4">
                  <p:embed/>
                </p:oleObj>
              </mc:Choice>
              <mc:Fallback>
                <p:oleObj name="Equation" r:id="rId17" imgW="2311400" imgH="228600" progId="Equation.DSMT4">
                  <p:embed/>
                  <p:pic>
                    <p:nvPicPr>
                      <p:cNvPr id="0" name="Picture 3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2030462"/>
                        <a:ext cx="3923928" cy="3904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878614" y="4221088"/>
            <a:ext cx="42210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+mj-ea"/>
                <a:ea typeface="+mj-ea"/>
              </a:rPr>
              <a:t>可得</a:t>
            </a:r>
            <a:r>
              <a:rPr lang="en-US" altLang="zh-CN" sz="2400" b="1" dirty="0" smtClean="0">
                <a:latin typeface="+mj-ea"/>
                <a:ea typeface="+mj-ea"/>
              </a:rPr>
              <a:t>NBFM</a:t>
            </a:r>
            <a:r>
              <a:rPr lang="zh-CN" altLang="en-US" sz="2400" b="1" dirty="0" smtClean="0">
                <a:latin typeface="+mj-ea"/>
                <a:ea typeface="+mj-ea"/>
              </a:rPr>
              <a:t>信号的频域表达式</a:t>
            </a:r>
            <a:endParaRPr lang="zh-CN" altLang="en-US" sz="2400" b="1" dirty="0">
              <a:latin typeface="+mj-ea"/>
              <a:ea typeface="+mj-ea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2771800" y="1700808"/>
            <a:ext cx="792088" cy="288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347864" y="1628800"/>
            <a:ext cx="86409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7308304" y="1700808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020272" y="1628800"/>
            <a:ext cx="86409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4860032" y="1844824"/>
            <a:ext cx="576064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364088" y="1772816"/>
            <a:ext cx="136815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6660232" y="1484784"/>
            <a:ext cx="429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?</a:t>
            </a:r>
            <a:endParaRPr lang="zh-CN" altLang="en-US" sz="3600" dirty="0">
              <a:solidFill>
                <a:srgbClr val="FF0000"/>
              </a:solidFill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0" name="右箭头 39"/>
          <p:cNvSpPr/>
          <p:nvPr/>
        </p:nvSpPr>
        <p:spPr>
          <a:xfrm>
            <a:off x="2555776" y="2564904"/>
            <a:ext cx="504056" cy="360040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下箭头 40"/>
          <p:cNvSpPr/>
          <p:nvPr/>
        </p:nvSpPr>
        <p:spPr>
          <a:xfrm>
            <a:off x="7020272" y="2924944"/>
            <a:ext cx="792088" cy="288032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164288" y="2348880"/>
            <a:ext cx="720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+</a:t>
            </a:r>
            <a:endParaRPr lang="zh-CN" altLang="en-US" sz="3600" dirty="0">
              <a:solidFill>
                <a:srgbClr val="FF0000"/>
              </a:solidFill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424023" y="4293096"/>
            <a:ext cx="3036409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0000FF"/>
                </a:solidFill>
                <a:latin typeface="+mj-ea"/>
                <a:ea typeface="+mj-ea"/>
              </a:rPr>
              <a:t>NBFM</a:t>
            </a:r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的频谱分为两部分</a:t>
            </a:r>
            <a:endParaRPr lang="zh-CN" altLang="en-US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236296" y="4797152"/>
            <a:ext cx="1296144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联想到</a:t>
            </a:r>
            <a:r>
              <a:rPr lang="en-US" altLang="zh-CN" sz="2000" b="1" dirty="0" smtClean="0">
                <a:solidFill>
                  <a:srgbClr val="0000FF"/>
                </a:solidFill>
                <a:latin typeface="+mj-ea"/>
                <a:ea typeface="+mj-ea"/>
              </a:rPr>
              <a:t>AM</a:t>
            </a:r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信号的频谱</a:t>
            </a:r>
            <a:endParaRPr lang="zh-CN" altLang="en-US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4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4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9" grpId="0"/>
      <p:bldP spid="40" grpId="0" animBg="1"/>
      <p:bldP spid="41" grpId="0" animBg="1"/>
      <p:bldP spid="45" grpId="1"/>
      <p:bldP spid="46" grpId="0" animBg="1"/>
      <p:bldP spid="4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NBFM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AM</a:t>
            </a:r>
            <a:r>
              <a:rPr lang="zh-CN" altLang="en-US" dirty="0" smtClean="0"/>
              <a:t>信号频谱的比较</a:t>
            </a:r>
            <a:endParaRPr lang="zh-CN" altLang="en-US" dirty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2"/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相同点：</a:t>
            </a:r>
          </a:p>
          <a:p>
            <a:pPr lvl="1"/>
            <a:r>
              <a:rPr lang="zh-CN" altLang="en-US" dirty="0" smtClean="0"/>
              <a:t>两者都含</a:t>
            </a:r>
            <a:r>
              <a:rPr lang="zh-CN" altLang="en-US" dirty="0" smtClean="0">
                <a:solidFill>
                  <a:srgbClr val="FF0000"/>
                </a:solidFill>
              </a:rPr>
              <a:t>一个载波和位于</a:t>
            </a:r>
            <a:r>
              <a:rPr lang="en-US" altLang="zh-CN" dirty="0" smtClean="0">
                <a:solidFill>
                  <a:srgbClr val="FF0000"/>
                </a:solidFill>
                <a:sym typeface="Symbol" pitchFamily="18" charset="2"/>
              </a:rPr>
              <a:t></a:t>
            </a:r>
            <a:r>
              <a:rPr lang="en-US" altLang="zh-CN" baseline="-25000" dirty="0" smtClean="0">
                <a:solidFill>
                  <a:srgbClr val="FF0000"/>
                </a:solidFill>
                <a:sym typeface="Symbol" pitchFamily="18" charset="2"/>
              </a:rPr>
              <a:t>c</a:t>
            </a:r>
            <a:r>
              <a:rPr lang="zh-CN" altLang="en-US" dirty="0" smtClean="0">
                <a:solidFill>
                  <a:srgbClr val="FF0000"/>
                </a:solidFill>
              </a:rPr>
              <a:t>的两个边带</a:t>
            </a:r>
            <a:r>
              <a:rPr lang="zh-CN" altLang="en-US" dirty="0" smtClean="0"/>
              <a:t>，故它们的</a:t>
            </a:r>
            <a:r>
              <a:rPr lang="zh-CN" altLang="en-US" dirty="0" smtClean="0">
                <a:solidFill>
                  <a:srgbClr val="FF0000"/>
                </a:solidFill>
              </a:rPr>
              <a:t>带宽相同，</a:t>
            </a:r>
            <a:r>
              <a:rPr lang="zh-CN" altLang="en-US" dirty="0" smtClean="0"/>
              <a:t>均为调制信号最高频率的两倍</a:t>
            </a:r>
          </a:p>
          <a:p>
            <a:r>
              <a:rPr lang="zh-CN" altLang="en-US" dirty="0" smtClean="0">
                <a:solidFill>
                  <a:srgbClr val="0000FF"/>
                </a:solidFill>
              </a:rPr>
              <a:t>不同点：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en-US" altLang="zh-CN" dirty="0" smtClean="0"/>
              <a:t>NBFM</a:t>
            </a:r>
            <a:r>
              <a:rPr lang="zh-CN" altLang="en-US" dirty="0" smtClean="0"/>
              <a:t>的两个边频分别乘了因式</a:t>
            </a:r>
            <a:r>
              <a:rPr lang="en-US" altLang="zh-CN" dirty="0" smtClean="0"/>
              <a:t>[1/(</a:t>
            </a:r>
            <a:r>
              <a:rPr lang="en-US" altLang="zh-CN" dirty="0" smtClean="0">
                <a:sym typeface="Symbol" pitchFamily="18" charset="2"/>
              </a:rPr>
              <a:t> - </a:t>
            </a:r>
            <a:r>
              <a:rPr lang="en-US" altLang="zh-CN" baseline="-25000" dirty="0" smtClean="0">
                <a:sym typeface="Symbol" pitchFamily="18" charset="2"/>
              </a:rPr>
              <a:t>c</a:t>
            </a:r>
            <a:r>
              <a:rPr lang="en-US" altLang="zh-CN" dirty="0" smtClean="0"/>
              <a:t>)]</a:t>
            </a:r>
            <a:r>
              <a:rPr lang="zh-CN" altLang="en-US" dirty="0" smtClean="0"/>
              <a:t>和</a:t>
            </a:r>
            <a:r>
              <a:rPr lang="en-US" altLang="zh-CN" dirty="0" smtClean="0"/>
              <a:t>[1/(</a:t>
            </a:r>
            <a:r>
              <a:rPr lang="en-US" altLang="zh-CN" dirty="0" smtClean="0">
                <a:sym typeface="Symbol" pitchFamily="18" charset="2"/>
              </a:rPr>
              <a:t> + </a:t>
            </a:r>
            <a:r>
              <a:rPr lang="en-US" altLang="zh-CN" baseline="-25000" dirty="0" smtClean="0">
                <a:sym typeface="Symbol" pitchFamily="18" charset="2"/>
              </a:rPr>
              <a:t>c</a:t>
            </a:r>
            <a:r>
              <a:rPr lang="en-US" altLang="zh-CN" dirty="0" smtClean="0"/>
              <a:t>)] </a:t>
            </a:r>
            <a:r>
              <a:rPr lang="zh-CN" altLang="en-US" dirty="0" smtClean="0"/>
              <a:t>，由于因式是频率的函数，所以这种加权是频率加权，加权的结果引起调制信号频谱的失真。</a:t>
            </a:r>
          </a:p>
          <a:p>
            <a:pPr lvl="1"/>
            <a:r>
              <a:rPr lang="zh-CN" altLang="en-US" dirty="0" smtClean="0"/>
              <a:t>另外，</a:t>
            </a:r>
            <a:r>
              <a:rPr lang="en-US" altLang="zh-CN" dirty="0" smtClean="0"/>
              <a:t>NBFM</a:t>
            </a:r>
            <a:r>
              <a:rPr lang="zh-CN" altLang="en-US" dirty="0" smtClean="0"/>
              <a:t>的一个边带和</a:t>
            </a:r>
            <a:r>
              <a:rPr lang="en-US" altLang="zh-CN" dirty="0" smtClean="0"/>
              <a:t>AM</a:t>
            </a:r>
            <a:r>
              <a:rPr lang="zh-CN" altLang="en-US" dirty="0" smtClean="0"/>
              <a:t>反相。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0230-EA07-4A07-85CB-3D2A55CC7193}" type="slidenum">
              <a:rPr lang="en-US" altLang="zh-CN" smtClean="0"/>
              <a:pPr/>
              <a:t>105</a:t>
            </a:fld>
            <a:endParaRPr lang="en-US" altLang="zh-CN"/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96260" name="Object 4"/>
          <p:cNvGraphicFramePr>
            <a:graphicFrameLocks noChangeAspect="1"/>
          </p:cNvGraphicFramePr>
          <p:nvPr/>
        </p:nvGraphicFramePr>
        <p:xfrm>
          <a:off x="683568" y="1052736"/>
          <a:ext cx="7993062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425" r:id="rId3" imgW="4203700" imgH="393700" progId="Equation.DSMT4">
                  <p:embed/>
                </p:oleObj>
              </mc:Choice>
              <mc:Fallback>
                <p:oleObj r:id="rId3" imgW="4203700" imgH="393700" progId="Equation.DSMT4">
                  <p:embed/>
                  <p:pic>
                    <p:nvPicPr>
                      <p:cNvPr id="0" name="Picture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052736"/>
                        <a:ext cx="7993062" cy="820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83568" y="1844824"/>
            <a:ext cx="8102600" cy="895350"/>
            <a:chOff x="385" y="1877"/>
            <a:chExt cx="5104" cy="564"/>
          </a:xfrm>
        </p:grpSpPr>
        <p:graphicFrame>
          <p:nvGraphicFramePr>
            <p:cNvPr id="96263" name="Object 7"/>
            <p:cNvGraphicFramePr>
              <a:graphicFrameLocks noChangeAspect="1"/>
            </p:cNvGraphicFramePr>
            <p:nvPr/>
          </p:nvGraphicFramePr>
          <p:xfrm>
            <a:off x="385" y="2008"/>
            <a:ext cx="2637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426" r:id="rId5" imgW="2349500" imgH="228600" progId="Equation.DSMT4">
                    <p:embed/>
                  </p:oleObj>
                </mc:Choice>
                <mc:Fallback>
                  <p:oleObj r:id="rId5" imgW="2349500" imgH="228600" progId="Equation.DSMT4">
                    <p:embed/>
                    <p:pic>
                      <p:nvPicPr>
                        <p:cNvPr id="0" name="Picture 1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2008"/>
                          <a:ext cx="2637" cy="2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64" name="Object 8"/>
            <p:cNvGraphicFramePr>
              <a:graphicFrameLocks noChangeAspect="1"/>
            </p:cNvGraphicFramePr>
            <p:nvPr/>
          </p:nvGraphicFramePr>
          <p:xfrm>
            <a:off x="3022" y="1877"/>
            <a:ext cx="2467" cy="5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427" r:id="rId7" imgW="2120900" imgH="482600" progId="Equation.DSMT4">
                    <p:embed/>
                  </p:oleObj>
                </mc:Choice>
                <mc:Fallback>
                  <p:oleObj r:id="rId7" imgW="2120900" imgH="482600" progId="Equation.DSMT4">
                    <p:embed/>
                    <p:pic>
                      <p:nvPicPr>
                        <p:cNvPr id="0" name="Picture 1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2" y="1877"/>
                          <a:ext cx="2467" cy="5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6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6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6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6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6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NBFM</a:t>
            </a:r>
            <a:r>
              <a:rPr lang="zh-CN" altLang="en-US" dirty="0"/>
              <a:t>和</a:t>
            </a:r>
            <a:r>
              <a:rPr lang="en-US" altLang="zh-CN" dirty="0"/>
              <a:t>AM</a:t>
            </a:r>
            <a:r>
              <a:rPr lang="zh-CN" altLang="en-US" dirty="0" smtClean="0"/>
              <a:t>信号的比较</a:t>
            </a:r>
            <a:endParaRPr lang="zh-CN" altLang="en-US" dirty="0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以</a:t>
            </a:r>
            <a:r>
              <a:rPr lang="zh-CN" altLang="en-US" dirty="0" smtClean="0">
                <a:solidFill>
                  <a:srgbClr val="FF0000"/>
                </a:solidFill>
              </a:rPr>
              <a:t>单音调制</a:t>
            </a:r>
            <a:r>
              <a:rPr lang="zh-CN" altLang="en-US" dirty="0" smtClean="0"/>
              <a:t>为例。设调制信号 </a:t>
            </a:r>
          </a:p>
          <a:p>
            <a:r>
              <a:rPr lang="en-US" altLang="zh-CN" dirty="0" smtClean="0">
                <a:solidFill>
                  <a:srgbClr val="0000FF"/>
                </a:solidFill>
              </a:rPr>
              <a:t>NBFM</a:t>
            </a:r>
            <a:r>
              <a:rPr lang="zh-CN" altLang="en-US" dirty="0" smtClean="0">
                <a:solidFill>
                  <a:srgbClr val="0000FF"/>
                </a:solidFill>
              </a:rPr>
              <a:t>信号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en-US" altLang="zh-CN" dirty="0" smtClean="0"/>
          </a:p>
          <a:p>
            <a:r>
              <a:rPr lang="en-US" altLang="zh-CN" dirty="0" smtClean="0">
                <a:solidFill>
                  <a:srgbClr val="0000FF"/>
                </a:solidFill>
              </a:rPr>
              <a:t>AM</a:t>
            </a:r>
            <a:r>
              <a:rPr lang="zh-CN" altLang="en-US" dirty="0" smtClean="0">
                <a:solidFill>
                  <a:srgbClr val="0000FF"/>
                </a:solidFill>
              </a:rPr>
              <a:t>信号为</a:t>
            </a:r>
          </a:p>
          <a:p>
            <a:pPr lvl="1"/>
            <a:endParaRPr lang="zh-CN" altLang="en-US" dirty="0" smtClean="0"/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9FB39-FD7E-4593-9368-0E785D965F4F}" type="slidenum">
              <a:rPr lang="en-US" altLang="zh-CN" smtClean="0"/>
              <a:pPr/>
              <a:t>106</a:t>
            </a:fld>
            <a:endParaRPr lang="en-US" altLang="zh-CN"/>
          </a:p>
        </p:txBody>
      </p:sp>
      <p:sp>
        <p:nvSpPr>
          <p:cNvPr id="97285" name="Rectangle 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972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89419"/>
              </p:ext>
            </p:extLst>
          </p:nvPr>
        </p:nvGraphicFramePr>
        <p:xfrm>
          <a:off x="5507492" y="1197000"/>
          <a:ext cx="2520892" cy="503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24" name="公式" r:id="rId3" imgW="1143000" imgH="228600" progId="Equation.3">
                  <p:embed/>
                </p:oleObj>
              </mc:Choice>
              <mc:Fallback>
                <p:oleObj name="公式" r:id="rId3" imgW="1143000" imgH="228600" progId="Equation.3">
                  <p:embed/>
                  <p:pic>
                    <p:nvPicPr>
                      <p:cNvPr id="0" name="Picture 8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7492" y="1197000"/>
                        <a:ext cx="2520892" cy="5038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7" name="Rectangle 7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9728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857932"/>
              </p:ext>
            </p:extLst>
          </p:nvPr>
        </p:nvGraphicFramePr>
        <p:xfrm>
          <a:off x="1331640" y="2276872"/>
          <a:ext cx="6067169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25" name="Equation" r:id="rId5" imgW="2806700" imgH="330200" progId="Equation.DSMT4">
                  <p:embed/>
                </p:oleObj>
              </mc:Choice>
              <mc:Fallback>
                <p:oleObj name="Equation" r:id="rId5" imgW="2806700" imgH="330200" progId="Equation.DSMT4">
                  <p:embed/>
                  <p:pic>
                    <p:nvPicPr>
                      <p:cNvPr id="0" name="Picture 8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2276872"/>
                        <a:ext cx="6067169" cy="720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9" name="Rectangle 9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9728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092905"/>
              </p:ext>
            </p:extLst>
          </p:nvPr>
        </p:nvGraphicFramePr>
        <p:xfrm>
          <a:off x="2411759" y="2919412"/>
          <a:ext cx="5048379" cy="869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26" r:id="rId7" imgW="2349500" imgH="431800" progId="Equation.DSMT4">
                  <p:embed/>
                </p:oleObj>
              </mc:Choice>
              <mc:Fallback>
                <p:oleObj r:id="rId7" imgW="2349500" imgH="431800" progId="Equation.DSMT4">
                  <p:embed/>
                  <p:pic>
                    <p:nvPicPr>
                      <p:cNvPr id="0" name="Picture 8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59" y="2919412"/>
                        <a:ext cx="5048379" cy="8696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91" name="Rectangle 11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9729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9685540"/>
              </p:ext>
            </p:extLst>
          </p:nvPr>
        </p:nvGraphicFramePr>
        <p:xfrm>
          <a:off x="1425466" y="3725416"/>
          <a:ext cx="7101678" cy="8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27" r:id="rId9" imgW="3213100" imgH="431800" progId="Equation.DSMT4">
                  <p:embed/>
                </p:oleObj>
              </mc:Choice>
              <mc:Fallback>
                <p:oleObj r:id="rId9" imgW="3213100" imgH="431800" progId="Equation.DSMT4">
                  <p:embed/>
                  <p:pic>
                    <p:nvPicPr>
                      <p:cNvPr id="0" name="Picture 8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466" y="3725416"/>
                        <a:ext cx="7101678" cy="855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93" name="Rectangle 1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7295" name="Rectangle 1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899592" y="4941168"/>
            <a:ext cx="7848872" cy="586929"/>
            <a:chOff x="867" y="3010"/>
            <a:chExt cx="4366" cy="279"/>
          </a:xfrm>
        </p:grpSpPr>
        <p:graphicFrame>
          <p:nvGraphicFramePr>
            <p:cNvPr id="97292" name="Object 12"/>
            <p:cNvGraphicFramePr>
              <a:graphicFrameLocks noChangeAspect="1"/>
            </p:cNvGraphicFramePr>
            <p:nvPr/>
          </p:nvGraphicFramePr>
          <p:xfrm>
            <a:off x="867" y="3010"/>
            <a:ext cx="2239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028" r:id="rId11" imgW="1828800" imgH="228600" progId="Equation.DSMT4">
                    <p:embed/>
                  </p:oleObj>
                </mc:Choice>
                <mc:Fallback>
                  <p:oleObj r:id="rId11" imgW="1828800" imgH="228600" progId="Equation.DSMT4">
                    <p:embed/>
                    <p:pic>
                      <p:nvPicPr>
                        <p:cNvPr id="0" name="Picture 8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7" y="3010"/>
                          <a:ext cx="2239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294" name="Object 14"/>
            <p:cNvGraphicFramePr>
              <a:graphicFrameLocks noChangeAspect="1"/>
            </p:cNvGraphicFramePr>
            <p:nvPr/>
          </p:nvGraphicFramePr>
          <p:xfrm>
            <a:off x="3107" y="3010"/>
            <a:ext cx="2126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029" r:id="rId13" imgW="1866900" imgH="228600" progId="Equation.DSMT4">
                    <p:embed/>
                  </p:oleObj>
                </mc:Choice>
                <mc:Fallback>
                  <p:oleObj r:id="rId13" imgW="1866900" imgH="228600" progId="Equation.DSMT4">
                    <p:embed/>
                    <p:pic>
                      <p:nvPicPr>
                        <p:cNvPr id="0" name="Picture 8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3010"/>
                          <a:ext cx="2126" cy="27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7297" name="Rectangle 17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9729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451782"/>
              </p:ext>
            </p:extLst>
          </p:nvPr>
        </p:nvGraphicFramePr>
        <p:xfrm>
          <a:off x="1475656" y="5567871"/>
          <a:ext cx="6949976" cy="924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30" r:id="rId15" imgW="2933700" imgH="393700" progId="Equation.DSMT4">
                  <p:embed/>
                </p:oleObj>
              </mc:Choice>
              <mc:Fallback>
                <p:oleObj r:id="rId15" imgW="2933700" imgH="393700" progId="Equation.DSMT4">
                  <p:embed/>
                  <p:pic>
                    <p:nvPicPr>
                      <p:cNvPr id="0" name="Picture 8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5567871"/>
                        <a:ext cx="6949976" cy="9248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4355976" y="3573016"/>
            <a:ext cx="21602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148064" y="3725416"/>
            <a:ext cx="129614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7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7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7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7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7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7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7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7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C2348-276D-40CF-821B-8A1E15B4EFAD}" type="slidenum">
              <a:rPr lang="en-US" altLang="zh-CN" smtClean="0"/>
              <a:pPr/>
              <a:t>107</a:t>
            </a:fld>
            <a:endParaRPr lang="en-US" altLang="zh-CN"/>
          </a:p>
        </p:txBody>
      </p:sp>
      <p:graphicFrame>
        <p:nvGraphicFramePr>
          <p:cNvPr id="9830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66091"/>
              </p:ext>
            </p:extLst>
          </p:nvPr>
        </p:nvGraphicFramePr>
        <p:xfrm>
          <a:off x="899592" y="836713"/>
          <a:ext cx="7917520" cy="5832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4" name="文档" r:id="rId3" imgW="3126633" imgH="1951696" progId="Word.Document.8">
                  <p:embed/>
                </p:oleObj>
              </mc:Choice>
              <mc:Fallback>
                <p:oleObj name="文档" r:id="rId3" imgW="3126633" imgH="1951696" progId="Word.Document.8">
                  <p:embed/>
                  <p:pic>
                    <p:nvPicPr>
                      <p:cNvPr id="0" name="Picture 2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20341" b="4324"/>
                      <a:stretch>
                        <a:fillRect/>
                      </a:stretch>
                    </p:blipFill>
                    <p:spPr bwMode="auto">
                      <a:xfrm>
                        <a:off x="899592" y="836713"/>
                        <a:ext cx="7917520" cy="58324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294333"/>
              </p:ext>
            </p:extLst>
          </p:nvPr>
        </p:nvGraphicFramePr>
        <p:xfrm>
          <a:off x="971600" y="4437112"/>
          <a:ext cx="7638721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5" name="Equation" r:id="rId5" imgW="3733800" imgH="431800" progId="Equation.DSMT4">
                  <p:embed/>
                </p:oleObj>
              </mc:Choice>
              <mc:Fallback>
                <p:oleObj name="Equation" r:id="rId5" imgW="3733800" imgH="431800" progId="Equation.DSMT4">
                  <p:embed/>
                  <p:pic>
                    <p:nvPicPr>
                      <p:cNvPr id="0" name="Picture 2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4437112"/>
                        <a:ext cx="7638721" cy="7920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154976"/>
              </p:ext>
            </p:extLst>
          </p:nvPr>
        </p:nvGraphicFramePr>
        <p:xfrm>
          <a:off x="1547664" y="2276872"/>
          <a:ext cx="6840760" cy="7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6" name="Equation" r:id="rId7" imgW="3352800" imgH="393700" progId="Equation.DSMT4">
                  <p:embed/>
                </p:oleObj>
              </mc:Choice>
              <mc:Fallback>
                <p:oleObj name="Equation" r:id="rId7" imgW="3352800" imgH="393700" progId="Equation.DSMT4">
                  <p:embed/>
                  <p:pic>
                    <p:nvPicPr>
                      <p:cNvPr id="0" name="Picture 2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276872"/>
                        <a:ext cx="6840760" cy="7973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3"/>
            <a:r>
              <a:rPr lang="en-US" altLang="zh-CN" sz="3400" b="1" dirty="0">
                <a:latin typeface="+mj-ea"/>
                <a:ea typeface="+mj-ea"/>
              </a:rPr>
              <a:t>NBFM</a:t>
            </a:r>
            <a:r>
              <a:rPr lang="zh-CN" altLang="en-US" sz="3400" b="1" dirty="0">
                <a:latin typeface="+mj-ea"/>
                <a:ea typeface="+mj-ea"/>
              </a:rPr>
              <a:t>和</a:t>
            </a:r>
            <a:r>
              <a:rPr lang="en-US" altLang="zh-CN" sz="3400" b="1" dirty="0">
                <a:latin typeface="+mj-ea"/>
                <a:ea typeface="+mj-ea"/>
              </a:rPr>
              <a:t>AM</a:t>
            </a:r>
            <a:r>
              <a:rPr lang="zh-CN" altLang="en-US" sz="3400" b="1" dirty="0">
                <a:latin typeface="+mj-ea"/>
                <a:ea typeface="+mj-ea"/>
              </a:rPr>
              <a:t>信号</a:t>
            </a:r>
            <a:r>
              <a:rPr lang="zh-CN" altLang="en-US" sz="3400" b="1">
                <a:latin typeface="+mj-ea"/>
                <a:ea typeface="+mj-ea"/>
              </a:rPr>
              <a:t>频谱</a:t>
            </a:r>
            <a:r>
              <a:rPr lang="zh-CN" altLang="en-US" sz="3400" b="1" smtClean="0">
                <a:latin typeface="+mj-ea"/>
                <a:ea typeface="+mj-ea"/>
              </a:rPr>
              <a:t>图（单音）</a:t>
            </a:r>
            <a:endParaRPr lang="zh-CN" altLang="en-US" sz="3400" b="1" dirty="0">
              <a:latin typeface="+mj-ea"/>
              <a:ea typeface="+mj-ea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121235"/>
              </p:ext>
            </p:extLst>
          </p:nvPr>
        </p:nvGraphicFramePr>
        <p:xfrm>
          <a:off x="5868144" y="1124744"/>
          <a:ext cx="252095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7" name="公式" r:id="rId9" imgW="1143000" imgH="228600" progId="Equation.3">
                  <p:embed/>
                </p:oleObj>
              </mc:Choice>
              <mc:Fallback>
                <p:oleObj name="公式" r:id="rId9" imgW="1143000" imgH="228600" progId="Equation.3">
                  <p:embed/>
                  <p:pic>
                    <p:nvPicPr>
                      <p:cNvPr id="0" name="Picture 2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124744"/>
                        <a:ext cx="2520950" cy="503238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NBFM</a:t>
            </a:r>
            <a:r>
              <a:rPr lang="zh-CN" altLang="en-US" smtClean="0"/>
              <a:t>和</a:t>
            </a:r>
            <a:r>
              <a:rPr lang="en-US" altLang="zh-CN" smtClean="0"/>
              <a:t>AM</a:t>
            </a:r>
            <a:r>
              <a:rPr lang="zh-CN" altLang="en-US" smtClean="0"/>
              <a:t>信号矢量图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DE396-982B-401F-9B81-6BF8B3141389}" type="slidenum">
              <a:rPr lang="en-US" altLang="zh-CN" smtClean="0"/>
              <a:pPr/>
              <a:t>108</a:t>
            </a:fld>
            <a:endParaRPr lang="en-US" altLang="zh-CN"/>
          </a:p>
        </p:txBody>
      </p:sp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0" y="27765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993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879840"/>
              </p:ext>
            </p:extLst>
          </p:nvPr>
        </p:nvGraphicFramePr>
        <p:xfrm>
          <a:off x="237024" y="980728"/>
          <a:ext cx="8826730" cy="2679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27" name="Visio" r:id="rId3" imgW="2347265" imgH="615696" progId="Visio.Drawing.11">
                  <p:embed/>
                </p:oleObj>
              </mc:Choice>
              <mc:Fallback>
                <p:oleObj name="Visio" r:id="rId3" imgW="2347265" imgH="615696" progId="Visio.Drawing.11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024" y="980728"/>
                        <a:ext cx="8826730" cy="26799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611560" y="3645024"/>
            <a:ext cx="8280920" cy="3039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说明：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14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在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AM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中</a:t>
            </a:r>
            <a:r>
              <a:rPr lang="zh-CN" altLang="en-US" sz="2400" b="1" dirty="0">
                <a:latin typeface="+mj-ea"/>
                <a:ea typeface="+mj-ea"/>
              </a:rPr>
              <a:t>，两个边频的合成矢量与载波同相，所以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只有幅度的变化，无相位的变化</a:t>
            </a:r>
            <a:r>
              <a:rPr lang="zh-CN" altLang="en-US" sz="2400" b="1" dirty="0" smtClean="0">
                <a:latin typeface="+mj-ea"/>
                <a:ea typeface="+mj-ea"/>
              </a:rPr>
              <a:t>；</a:t>
            </a:r>
            <a:endParaRPr lang="en-US" altLang="zh-CN" sz="2400" b="1" dirty="0" smtClean="0">
              <a:latin typeface="+mj-ea"/>
              <a:ea typeface="+mj-ea"/>
            </a:endParaRPr>
          </a:p>
          <a:p>
            <a:pPr>
              <a:lnSpc>
                <a:spcPct val="114000"/>
              </a:lnSpc>
            </a:pPr>
            <a:r>
              <a:rPr lang="zh-CN" altLang="en-US" sz="2400" b="1" dirty="0" smtClean="0">
                <a:latin typeface="+mj-ea"/>
                <a:ea typeface="+mj-ea"/>
              </a:rPr>
              <a:t>而</a:t>
            </a:r>
            <a:r>
              <a:rPr lang="zh-CN" altLang="en-US" sz="2400" b="1" dirty="0">
                <a:latin typeface="+mj-ea"/>
                <a:ea typeface="+mj-ea"/>
              </a:rPr>
              <a:t>在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NBFM</a:t>
            </a:r>
            <a:r>
              <a:rPr lang="zh-CN" altLang="en-US" sz="2400" b="1" dirty="0">
                <a:latin typeface="+mj-ea"/>
                <a:ea typeface="+mj-ea"/>
              </a:rPr>
              <a:t>中，由于下边频为负，两个边频的合成矢量与载波则是正交相加，所以</a:t>
            </a:r>
            <a:r>
              <a:rPr lang="en-US" altLang="zh-CN" sz="2400" b="1" dirty="0">
                <a:latin typeface="+mj-ea"/>
                <a:ea typeface="+mj-ea"/>
              </a:rPr>
              <a:t>NBFM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不仅有相位的变化，幅度也有很小的变化</a:t>
            </a:r>
            <a:r>
              <a:rPr lang="zh-CN" altLang="en-US" sz="2400" b="1" dirty="0">
                <a:latin typeface="+mj-ea"/>
                <a:ea typeface="+mj-ea"/>
              </a:rPr>
              <a:t>。</a:t>
            </a:r>
          </a:p>
          <a:p>
            <a:pPr algn="ctr">
              <a:lnSpc>
                <a:spcPct val="114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这正是两者的本质区别 </a:t>
            </a:r>
            <a:r>
              <a:rPr lang="zh-CN" altLang="en-US" sz="2400" b="1" dirty="0">
                <a:latin typeface="+mj-ea"/>
                <a:ea typeface="+mj-ea"/>
              </a:rPr>
              <a:t>。</a:t>
            </a:r>
          </a:p>
        </p:txBody>
      </p:sp>
      <p:sp>
        <p:nvSpPr>
          <p:cNvPr id="3" name="矩形 2"/>
          <p:cNvSpPr/>
          <p:nvPr/>
        </p:nvSpPr>
        <p:spPr>
          <a:xfrm>
            <a:off x="2051720" y="3284984"/>
            <a:ext cx="5598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</a:rPr>
              <a:t>(a) AM                         		(b) NBFM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2447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NBFM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由于</a:t>
            </a:r>
            <a:r>
              <a:rPr lang="en-US" altLang="zh-CN" dirty="0"/>
              <a:t>NBFM</a:t>
            </a:r>
            <a:r>
              <a:rPr lang="zh-CN" altLang="en-US" dirty="0"/>
              <a:t>信号最大频率偏移较小，占据的带宽较窄，但是其抗干扰性能比</a:t>
            </a:r>
            <a:r>
              <a:rPr lang="en-US" altLang="zh-CN" dirty="0"/>
              <a:t>AM</a:t>
            </a:r>
            <a:r>
              <a:rPr lang="zh-CN" altLang="en-US" dirty="0"/>
              <a:t>系统要好得多，因此得到较广泛的应用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但高质量通信，需采用</a:t>
            </a:r>
            <a:r>
              <a:rPr lang="zh-CN" altLang="en-US" dirty="0" smtClean="0">
                <a:solidFill>
                  <a:srgbClr val="0000FF"/>
                </a:solidFill>
              </a:rPr>
              <a:t>宽带调频</a:t>
            </a:r>
            <a:r>
              <a:rPr lang="zh-CN" altLang="en-US" dirty="0" smtClean="0"/>
              <a:t>，如调频立体声广播，电视伴音等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5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模拟调制系统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5.1</a:t>
            </a:r>
            <a:r>
              <a:rPr lang="zh-CN" altLang="en-US" dirty="0" smtClean="0">
                <a:solidFill>
                  <a:srgbClr val="FF0000"/>
                </a:solidFill>
              </a:rPr>
              <a:t>幅度调制（线性调制）的原理</a:t>
            </a:r>
          </a:p>
          <a:p>
            <a:r>
              <a:rPr lang="en-US" altLang="zh-CN" dirty="0" smtClean="0"/>
              <a:t>5.2  </a:t>
            </a:r>
            <a:r>
              <a:rPr lang="zh-CN" altLang="en-US" dirty="0" smtClean="0"/>
              <a:t>线性调制系统的抗噪声性能</a:t>
            </a:r>
            <a:endParaRPr lang="en-US" altLang="zh-CN" dirty="0" smtClean="0"/>
          </a:p>
          <a:p>
            <a:r>
              <a:rPr lang="en-US" altLang="zh-CN" dirty="0" smtClean="0"/>
              <a:t>5.3 </a:t>
            </a:r>
            <a:r>
              <a:rPr lang="zh-CN" altLang="en-US" dirty="0" smtClean="0"/>
              <a:t>非线性调制（角度调制）的原理</a:t>
            </a:r>
          </a:p>
          <a:p>
            <a:r>
              <a:rPr lang="en-US" altLang="zh-CN" dirty="0" smtClean="0"/>
              <a:t>5.4</a:t>
            </a:r>
            <a:r>
              <a:rPr lang="zh-CN" altLang="en-US" dirty="0" smtClean="0"/>
              <a:t>调频系统的抗噪声性能</a:t>
            </a:r>
            <a:endParaRPr lang="zh-CN" altLang="en-US" b="0" dirty="0" smtClean="0"/>
          </a:p>
          <a:p>
            <a:r>
              <a:rPr lang="en-US" altLang="zh-CN" dirty="0" smtClean="0"/>
              <a:t>5.5  </a:t>
            </a:r>
            <a:r>
              <a:rPr lang="zh-CN" altLang="en-US" dirty="0" smtClean="0"/>
              <a:t>各种模拟调制系统的比较</a:t>
            </a:r>
            <a:endParaRPr lang="en-US" altLang="zh-CN" dirty="0" smtClean="0"/>
          </a:p>
          <a:p>
            <a:r>
              <a:rPr lang="en-US" altLang="zh-CN" dirty="0"/>
              <a:t>5.6  </a:t>
            </a:r>
            <a:r>
              <a:rPr lang="zh-CN" altLang="en-US" dirty="0"/>
              <a:t>频分复用</a:t>
            </a:r>
            <a:r>
              <a:rPr lang="en-US" altLang="zh-CN" dirty="0"/>
              <a:t>(FDM)</a:t>
            </a:r>
            <a:r>
              <a:rPr lang="zh-CN" altLang="en-US" dirty="0"/>
              <a:t>和调频</a:t>
            </a:r>
            <a:r>
              <a:rPr lang="en-US" altLang="zh-CN" dirty="0"/>
              <a:t>(FM)</a:t>
            </a:r>
            <a:r>
              <a:rPr lang="zh-CN" altLang="en-US" dirty="0"/>
              <a:t>立体声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模拟调制系统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5.1</a:t>
            </a:r>
            <a:r>
              <a:rPr lang="zh-CN" altLang="en-US" dirty="0" smtClean="0"/>
              <a:t>幅度调制（线性调制）的原理</a:t>
            </a:r>
          </a:p>
          <a:p>
            <a:r>
              <a:rPr lang="en-US" altLang="zh-CN" dirty="0" smtClean="0"/>
              <a:t>5.2  </a:t>
            </a:r>
            <a:r>
              <a:rPr lang="zh-CN" altLang="en-US" dirty="0" smtClean="0"/>
              <a:t>线性调制系统的抗噪声性能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5.3 </a:t>
            </a:r>
            <a:r>
              <a:rPr lang="zh-CN" altLang="en-US" dirty="0" smtClean="0">
                <a:solidFill>
                  <a:srgbClr val="FF0000"/>
                </a:solidFill>
              </a:rPr>
              <a:t>非线性调制（角度调制）的原理</a:t>
            </a:r>
          </a:p>
          <a:p>
            <a:r>
              <a:rPr lang="en-US" altLang="zh-CN" dirty="0" smtClean="0"/>
              <a:t>5.4</a:t>
            </a:r>
            <a:r>
              <a:rPr lang="zh-CN" altLang="en-US" dirty="0" smtClean="0"/>
              <a:t>调频系统的抗噪声性能</a:t>
            </a:r>
            <a:endParaRPr lang="zh-CN" altLang="en-US" b="0" dirty="0" smtClean="0"/>
          </a:p>
          <a:p>
            <a:r>
              <a:rPr lang="en-US" altLang="zh-CN" dirty="0" smtClean="0"/>
              <a:t>5.5  </a:t>
            </a:r>
            <a:r>
              <a:rPr lang="zh-CN" altLang="en-US" dirty="0" smtClean="0"/>
              <a:t>各种模拟调制系统的比较</a:t>
            </a:r>
            <a:endParaRPr lang="en-US" altLang="zh-CN" dirty="0" smtClean="0"/>
          </a:p>
          <a:p>
            <a:r>
              <a:rPr lang="en-US" altLang="zh-CN" dirty="0"/>
              <a:t>5.6  </a:t>
            </a:r>
            <a:r>
              <a:rPr lang="zh-CN" altLang="en-US" dirty="0"/>
              <a:t>频分复用</a:t>
            </a:r>
            <a:r>
              <a:rPr lang="en-US" altLang="zh-CN" dirty="0"/>
              <a:t>(FDM)</a:t>
            </a:r>
            <a:r>
              <a:rPr lang="zh-CN" altLang="en-US" dirty="0"/>
              <a:t>和调频</a:t>
            </a:r>
            <a:r>
              <a:rPr lang="en-US" altLang="zh-CN" dirty="0"/>
              <a:t>(FM)</a:t>
            </a:r>
            <a:r>
              <a:rPr lang="zh-CN" altLang="en-US" dirty="0"/>
              <a:t>立体声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2411760" y="3068960"/>
            <a:ext cx="4188967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5.3.1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角度调制的基本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概念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5.3.2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窄带调频（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NBFM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）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+mj-ea"/>
                <a:ea typeface="+mj-ea"/>
              </a:rPr>
              <a:t>5.3.3 </a:t>
            </a:r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宽带</a:t>
            </a:r>
            <a:r>
              <a:rPr lang="zh-CN" altLang="en-US" sz="2400" b="1" dirty="0" smtClean="0">
                <a:solidFill>
                  <a:srgbClr val="C00000"/>
                </a:solidFill>
                <a:latin typeface="+mj-ea"/>
                <a:ea typeface="+mj-ea"/>
              </a:rPr>
              <a:t>调频（</a:t>
            </a:r>
            <a:r>
              <a:rPr lang="en-US" altLang="zh-CN" sz="2400" b="1" dirty="0" smtClean="0">
                <a:solidFill>
                  <a:srgbClr val="C00000"/>
                </a:solidFill>
                <a:latin typeface="+mj-ea"/>
                <a:ea typeface="+mj-ea"/>
              </a:rPr>
              <a:t>WBFM</a:t>
            </a:r>
            <a:r>
              <a:rPr lang="zh-CN" altLang="en-US" sz="2400" b="1" dirty="0" smtClean="0">
                <a:solidFill>
                  <a:srgbClr val="C00000"/>
                </a:solidFill>
                <a:latin typeface="+mj-ea"/>
                <a:ea typeface="+mj-ea"/>
              </a:rPr>
              <a:t>）</a:t>
            </a:r>
            <a:endParaRPr lang="en-US" altLang="zh-CN" sz="24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5.3.4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调频信号的产生与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解调 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6241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5.3.3 </a:t>
            </a:r>
            <a:r>
              <a:rPr lang="zh-CN" altLang="en-US" dirty="0" smtClean="0"/>
              <a:t>宽带</a:t>
            </a:r>
            <a:r>
              <a:rPr lang="zh-CN" altLang="en-US" dirty="0"/>
              <a:t>调频</a:t>
            </a:r>
            <a:r>
              <a:rPr lang="zh-CN" altLang="en-US" dirty="0" smtClean="0"/>
              <a:t>（</a:t>
            </a:r>
            <a:r>
              <a:rPr lang="en-US" altLang="zh-CN" dirty="0" smtClean="0"/>
              <a:t>WBFM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FM</a:t>
            </a:r>
            <a:r>
              <a:rPr lang="zh-CN" altLang="en-US" dirty="0" smtClean="0"/>
              <a:t>信号：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定义</a:t>
            </a:r>
            <a:r>
              <a:rPr lang="zh-CN" altLang="en-US" dirty="0" smtClean="0"/>
              <a:t>：如果</a:t>
            </a:r>
            <a:r>
              <a:rPr lang="en-US" altLang="zh-CN" dirty="0" smtClean="0"/>
              <a:t>FM</a:t>
            </a:r>
            <a:r>
              <a:rPr lang="zh-CN" altLang="en-US" dirty="0" smtClean="0"/>
              <a:t>信号的</a:t>
            </a:r>
            <a:r>
              <a:rPr lang="zh-CN" altLang="en-US" dirty="0" smtClean="0">
                <a:solidFill>
                  <a:srgbClr val="FF0000"/>
                </a:solidFill>
              </a:rPr>
              <a:t>最大瞬时相位偏移</a:t>
            </a:r>
            <a:r>
              <a:rPr lang="zh-CN" altLang="en-US" dirty="0" smtClean="0"/>
              <a:t>满足下式条件</a:t>
            </a:r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	称为</a:t>
            </a:r>
            <a:r>
              <a:rPr lang="zh-CN" altLang="en-US" dirty="0" smtClean="0">
                <a:solidFill>
                  <a:srgbClr val="0000FF"/>
                </a:solidFill>
              </a:rPr>
              <a:t>宽带调频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此时，调频信号</a:t>
            </a:r>
            <a:r>
              <a:rPr lang="en-US" altLang="zh-CN" dirty="0" smtClean="0"/>
              <a:t>FM</a:t>
            </a:r>
            <a:r>
              <a:rPr lang="zh-CN" altLang="en-US" dirty="0" smtClean="0"/>
              <a:t>表达式无法简化，分析频谱困难</a:t>
            </a:r>
            <a:endParaRPr lang="en-US" altLang="zh-CN" dirty="0" smtClean="0"/>
          </a:p>
          <a:p>
            <a:r>
              <a:rPr lang="zh-CN" altLang="en-US" dirty="0" smtClean="0"/>
              <a:t>为简化问题，研究</a:t>
            </a:r>
            <a:r>
              <a:rPr lang="zh-CN" altLang="en-US" dirty="0" smtClean="0">
                <a:solidFill>
                  <a:srgbClr val="FF0000"/>
                </a:solidFill>
              </a:rPr>
              <a:t>单音调制</a:t>
            </a:r>
            <a:r>
              <a:rPr lang="zh-CN" altLang="en-US" dirty="0" smtClean="0"/>
              <a:t>，结论推广到多音。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4AFC-ED58-4D13-A665-CEF4BB98AB11}" type="slidenum">
              <a:rPr lang="en-US" altLang="zh-CN" smtClean="0"/>
              <a:pPr/>
              <a:t>111</a:t>
            </a:fld>
            <a:endParaRPr lang="en-US" altLang="zh-CN"/>
          </a:p>
        </p:txBody>
      </p:sp>
      <p:graphicFrame>
        <p:nvGraphicFramePr>
          <p:cNvPr id="921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175356"/>
              </p:ext>
            </p:extLst>
          </p:nvPr>
        </p:nvGraphicFramePr>
        <p:xfrm>
          <a:off x="2222377" y="3068960"/>
          <a:ext cx="4872037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74" name="Equation" r:id="rId3" imgW="2171700" imgH="406400" progId="Equation.DSMT4">
                  <p:embed/>
                </p:oleObj>
              </mc:Choice>
              <mc:Fallback>
                <p:oleObj name="Equation" r:id="rId3" imgW="2171700" imgH="406400" progId="Equation.DSMT4">
                  <p:embed/>
                  <p:pic>
                    <p:nvPicPr>
                      <p:cNvPr id="0" name="Picture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377" y="3068960"/>
                        <a:ext cx="4872037" cy="904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7" name="Rectangle 7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2169" name="Rectangle 9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217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6392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427998"/>
              </p:ext>
            </p:extLst>
          </p:nvPr>
        </p:nvGraphicFramePr>
        <p:xfrm>
          <a:off x="1403648" y="1484784"/>
          <a:ext cx="5754370" cy="880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75" r:id="rId5" imgW="2120900" imgH="330200" progId="Equation.DSMT4">
                  <p:embed/>
                </p:oleObj>
              </mc:Choice>
              <mc:Fallback>
                <p:oleObj r:id="rId5" imgW="2120900" imgH="330200" progId="Equation.DSMT4">
                  <p:embed/>
                  <p:pic>
                    <p:nvPicPr>
                      <p:cNvPr id="0" name="Picture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484784"/>
                        <a:ext cx="5754370" cy="8806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连接符 10"/>
          <p:cNvCxnSpPr/>
          <p:nvPr/>
        </p:nvCxnSpPr>
        <p:spPr>
          <a:xfrm>
            <a:off x="4860032" y="2348880"/>
            <a:ext cx="223224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060955" y="112474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瞬时相位偏移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41370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z="3400" b="1" dirty="0" smtClean="0">
                <a:latin typeface="+mj-ea"/>
                <a:ea typeface="+mj-ea"/>
              </a:rPr>
              <a:t> </a:t>
            </a:r>
            <a:r>
              <a:rPr lang="en-US" altLang="zh-CN" sz="3400" b="1" dirty="0" smtClean="0">
                <a:solidFill>
                  <a:srgbClr val="0000FF"/>
                </a:solidFill>
                <a:latin typeface="+mj-ea"/>
                <a:ea typeface="+mj-ea"/>
              </a:rPr>
              <a:t>1. </a:t>
            </a:r>
            <a:r>
              <a:rPr lang="zh-CN" altLang="en-US" sz="3400" b="1" dirty="0" smtClean="0">
                <a:solidFill>
                  <a:srgbClr val="0000FF"/>
                </a:solidFill>
                <a:latin typeface="+mj-ea"/>
                <a:ea typeface="+mj-ea"/>
              </a:rPr>
              <a:t>单音宽带调频表示式</a:t>
            </a:r>
            <a:endParaRPr lang="zh-CN" altLang="en-US" sz="3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设单音调制信号为</a:t>
            </a:r>
          </a:p>
          <a:p>
            <a:r>
              <a:rPr lang="zh-CN" altLang="en-US" dirty="0" smtClean="0"/>
              <a:t>则单音调制</a:t>
            </a:r>
            <a:r>
              <a:rPr lang="en-US" altLang="zh-CN" dirty="0" smtClean="0"/>
              <a:t>FM</a:t>
            </a:r>
            <a:r>
              <a:rPr lang="zh-CN" altLang="en-US" dirty="0" smtClean="0"/>
              <a:t>信号的时域表达式为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BD84A-7215-4ABD-AA35-3D9236690446}" type="slidenum">
              <a:rPr lang="en-US" altLang="zh-CN" smtClean="0"/>
              <a:pPr/>
              <a:t>112</a:t>
            </a:fld>
            <a:endParaRPr lang="en-US" altLang="zh-CN"/>
          </a:p>
        </p:txBody>
      </p:sp>
      <p:sp>
        <p:nvSpPr>
          <p:cNvPr id="100357" name="Rectangle 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03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654847"/>
              </p:ext>
            </p:extLst>
          </p:nvPr>
        </p:nvGraphicFramePr>
        <p:xfrm>
          <a:off x="3980492" y="1196752"/>
          <a:ext cx="3991718" cy="467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61" name="公式" r:id="rId3" imgW="2057400" imgH="228600" progId="Equation.3">
                  <p:embed/>
                </p:oleObj>
              </mc:Choice>
              <mc:Fallback>
                <p:oleObj name="公式" r:id="rId3" imgW="2057400" imgH="228600" progId="Equation.3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0492" y="1196752"/>
                        <a:ext cx="3991718" cy="4672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9" name="Rectangle 7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03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665895"/>
              </p:ext>
            </p:extLst>
          </p:nvPr>
        </p:nvGraphicFramePr>
        <p:xfrm>
          <a:off x="1979712" y="2348880"/>
          <a:ext cx="4871283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62" name="公式" r:id="rId5" imgW="2019300" imgH="241300" progId="Equation.3">
                  <p:embed/>
                </p:oleObj>
              </mc:Choice>
              <mc:Fallback>
                <p:oleObj name="公式" r:id="rId5" imgW="2019300" imgH="241300" progId="Equation.3">
                  <p:embed/>
                  <p:pic>
                    <p:nvPicPr>
                      <p:cNvPr id="0" name="Picture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348880"/>
                        <a:ext cx="4871283" cy="576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61" name="Rectangle 9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036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903174"/>
              </p:ext>
            </p:extLst>
          </p:nvPr>
        </p:nvGraphicFramePr>
        <p:xfrm>
          <a:off x="539552" y="3330252"/>
          <a:ext cx="8331100" cy="530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63" r:id="rId7" imgW="3733800" imgH="241300" progId="Equation.DSMT4">
                  <p:embed/>
                </p:oleObj>
              </mc:Choice>
              <mc:Fallback>
                <p:oleObj r:id="rId7" imgW="3733800" imgH="241300" progId="Equation.DSMT4">
                  <p:embed/>
                  <p:pic>
                    <p:nvPicPr>
                      <p:cNvPr id="0" name="Picture 1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330252"/>
                        <a:ext cx="8331100" cy="5307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63" name="Rectangle 11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036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028378"/>
              </p:ext>
            </p:extLst>
          </p:nvPr>
        </p:nvGraphicFramePr>
        <p:xfrm>
          <a:off x="1979712" y="4257837"/>
          <a:ext cx="6342136" cy="851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64" name="公式" r:id="rId9" imgW="3187700" imgH="431800" progId="Equation.3">
                  <p:embed/>
                </p:oleObj>
              </mc:Choice>
              <mc:Fallback>
                <p:oleObj name="公式" r:id="rId9" imgW="3187700" imgH="431800" progId="Equation.3">
                  <p:embed/>
                  <p:pic>
                    <p:nvPicPr>
                      <p:cNvPr id="0" name="Picture 2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4257837"/>
                        <a:ext cx="6342136" cy="8510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65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036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814982"/>
              </p:ext>
            </p:extLst>
          </p:nvPr>
        </p:nvGraphicFramePr>
        <p:xfrm>
          <a:off x="1911620" y="5114110"/>
          <a:ext cx="5905717" cy="87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65" name="公式" r:id="rId11" imgW="2882900" imgH="431800" progId="Equation.3">
                  <p:embed/>
                </p:oleObj>
              </mc:Choice>
              <mc:Fallback>
                <p:oleObj name="公式" r:id="rId11" imgW="2882900" imgH="431800" progId="Equation.3">
                  <p:embed/>
                  <p:pic>
                    <p:nvPicPr>
                      <p:cNvPr id="0" name="Picture 2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1620" y="5114110"/>
                        <a:ext cx="5905717" cy="8773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3211515" y="3789933"/>
            <a:ext cx="1935163" cy="746125"/>
            <a:chOff x="2023" y="2654"/>
            <a:chExt cx="1219" cy="470"/>
          </a:xfrm>
        </p:grpSpPr>
        <p:sp>
          <p:nvSpPr>
            <p:cNvPr id="100366" name="AutoShape 14"/>
            <p:cNvSpPr>
              <a:spLocks/>
            </p:cNvSpPr>
            <p:nvPr/>
          </p:nvSpPr>
          <p:spPr bwMode="auto">
            <a:xfrm rot="16200000">
              <a:off x="2576" y="2101"/>
              <a:ext cx="114" cy="1219"/>
            </a:xfrm>
            <a:prstGeom prst="leftBrace">
              <a:avLst>
                <a:gd name="adj1" fmla="val 80848"/>
                <a:gd name="adj2" fmla="val 50000"/>
              </a:avLst>
            </a:prstGeom>
            <a:ln>
              <a:headEnd/>
              <a:tailEnd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67" name="Line 15"/>
            <p:cNvSpPr>
              <a:spLocks noChangeShapeType="1"/>
            </p:cNvSpPr>
            <p:nvPr/>
          </p:nvSpPr>
          <p:spPr bwMode="auto">
            <a:xfrm flipH="1">
              <a:off x="2109" y="2784"/>
              <a:ext cx="516" cy="34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6011804" y="3716352"/>
            <a:ext cx="2857500" cy="1584325"/>
            <a:chOff x="3756" y="2670"/>
            <a:chExt cx="1800" cy="998"/>
          </a:xfrm>
        </p:grpSpPr>
        <p:sp>
          <p:nvSpPr>
            <p:cNvPr id="100370" name="AutoShape 18"/>
            <p:cNvSpPr>
              <a:spLocks/>
            </p:cNvSpPr>
            <p:nvPr/>
          </p:nvSpPr>
          <p:spPr bwMode="auto">
            <a:xfrm rot="16200000">
              <a:off x="4861" y="2089"/>
              <a:ext cx="114" cy="1276"/>
            </a:xfrm>
            <a:prstGeom prst="leftBrace">
              <a:avLst>
                <a:gd name="adj1" fmla="val 80848"/>
                <a:gd name="adj2" fmla="val 50000"/>
              </a:avLst>
            </a:prstGeom>
            <a:ln>
              <a:headEnd/>
              <a:tailEnd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1" name="Line 19"/>
            <p:cNvSpPr>
              <a:spLocks noChangeShapeType="1"/>
            </p:cNvSpPr>
            <p:nvPr/>
          </p:nvSpPr>
          <p:spPr bwMode="auto">
            <a:xfrm flipH="1">
              <a:off x="3756" y="2784"/>
              <a:ext cx="1134" cy="884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298117" y="3970115"/>
            <a:ext cx="18722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两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个因子分别展成傅里叶级数</a:t>
            </a:r>
          </a:p>
        </p:txBody>
      </p:sp>
      <p:sp>
        <p:nvSpPr>
          <p:cNvPr id="8" name="矩形 7"/>
          <p:cNvSpPr/>
          <p:nvPr/>
        </p:nvSpPr>
        <p:spPr>
          <a:xfrm>
            <a:off x="5170459" y="284902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利用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三角公式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展开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3347864" y="2849028"/>
            <a:ext cx="639611" cy="465672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907704" y="6135687"/>
            <a:ext cx="4641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+mj-ea"/>
                <a:ea typeface="+mj-ea"/>
              </a:rPr>
              <a:t>式</a:t>
            </a:r>
            <a:r>
              <a:rPr lang="en-US" altLang="zh-CN" sz="2400" b="1" i="1" dirty="0" err="1"/>
              <a:t>J</a:t>
            </a:r>
            <a:r>
              <a:rPr lang="en-US" altLang="zh-CN" sz="2400" b="1" i="1" baseline="-25000" dirty="0" err="1"/>
              <a:t>n</a:t>
            </a:r>
            <a:r>
              <a:rPr lang="en-US" altLang="zh-CN" sz="2400" b="1" dirty="0"/>
              <a:t> (</a:t>
            </a:r>
            <a:r>
              <a:rPr lang="en-US" altLang="zh-CN" sz="2400" b="1" i="1" dirty="0"/>
              <a:t>m</a:t>
            </a:r>
            <a:r>
              <a:rPr lang="en-US" altLang="zh-CN" sz="2400" b="1" i="1" baseline="-25000" dirty="0"/>
              <a:t>f</a:t>
            </a:r>
            <a:r>
              <a:rPr lang="en-US" altLang="zh-CN" sz="2400" b="1" dirty="0"/>
              <a:t>) </a:t>
            </a:r>
            <a:r>
              <a:rPr lang="zh-CN" altLang="en-US" sz="2400" b="1" dirty="0" smtClean="0">
                <a:latin typeface="+mj-ea"/>
                <a:ea typeface="+mj-ea"/>
              </a:rPr>
              <a:t>－</a:t>
            </a:r>
            <a:r>
              <a:rPr lang="zh-CN" altLang="en-US" sz="2400" b="1" dirty="0">
                <a:latin typeface="+mj-ea"/>
                <a:ea typeface="+mj-ea"/>
              </a:rPr>
              <a:t>第一类</a:t>
            </a:r>
            <a:r>
              <a:rPr lang="en-US" altLang="zh-CN" sz="2400" b="1" dirty="0">
                <a:latin typeface="+mj-ea"/>
                <a:ea typeface="+mj-ea"/>
              </a:rPr>
              <a:t>n</a:t>
            </a:r>
            <a:r>
              <a:rPr lang="zh-CN" altLang="en-US" sz="2400" b="1" dirty="0">
                <a:latin typeface="+mj-ea"/>
                <a:ea typeface="+mj-ea"/>
              </a:rPr>
              <a:t>阶贝塞尔函数</a:t>
            </a:r>
          </a:p>
        </p:txBody>
      </p:sp>
    </p:spTree>
    <p:extLst>
      <p:ext uri="{BB962C8B-B14F-4D97-AF65-F5344CB8AC3E}">
        <p14:creationId xmlns:p14="http://schemas.microsoft.com/office/powerpoint/2010/main" val="6313403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1" dirty="0" err="1"/>
              <a:t>J</a:t>
            </a:r>
            <a:r>
              <a:rPr lang="en-US" altLang="zh-CN" i="1" baseline="-25000" dirty="0" err="1"/>
              <a:t>n</a:t>
            </a:r>
            <a:r>
              <a:rPr lang="en-US" altLang="zh-CN" dirty="0"/>
              <a:t> (</a:t>
            </a:r>
            <a:r>
              <a:rPr lang="en-US" altLang="zh-CN" i="1" dirty="0"/>
              <a:t>m</a:t>
            </a:r>
            <a:r>
              <a:rPr lang="en-US" altLang="zh-CN" i="1" baseline="-25000" dirty="0"/>
              <a:t>f</a:t>
            </a:r>
            <a:r>
              <a:rPr lang="en-US" altLang="zh-CN" dirty="0"/>
              <a:t>)</a:t>
            </a:r>
            <a:r>
              <a:rPr lang="zh-CN" altLang="en-US" dirty="0" smtClean="0"/>
              <a:t>曲线，</a:t>
            </a:r>
            <a:r>
              <a:rPr lang="en-US" altLang="zh-CN" i="1" dirty="0"/>
              <a:t> </a:t>
            </a:r>
            <a:r>
              <a:rPr lang="zh-CN" altLang="en-US" dirty="0" smtClean="0"/>
              <a:t>是调频指数</a:t>
            </a:r>
            <a:r>
              <a:rPr lang="en-US" altLang="zh-CN" i="1" dirty="0" smtClean="0"/>
              <a:t>m</a:t>
            </a:r>
            <a:r>
              <a:rPr lang="en-US" altLang="zh-CN" i="1" baseline="-25000" dirty="0" smtClean="0"/>
              <a:t>f</a:t>
            </a:r>
            <a:r>
              <a:rPr lang="zh-CN" altLang="en-US" dirty="0"/>
              <a:t>的函数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B702D-7F15-48A1-96D4-71CB5BAA14D0}" type="slidenum">
              <a:rPr lang="en-US" altLang="zh-CN" smtClean="0"/>
              <a:pPr/>
              <a:t>113</a:t>
            </a:fld>
            <a:endParaRPr lang="en-US" altLang="zh-CN"/>
          </a:p>
        </p:txBody>
      </p:sp>
      <p:pic>
        <p:nvPicPr>
          <p:cNvPr id="101380" name="Picture 4" descr="贝塞尔函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624875"/>
            <a:ext cx="7614741" cy="454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将                                                               代入</a:t>
            </a:r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并利用三角公式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及贝塞尔函数的性质</a:t>
            </a:r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则得到</a:t>
            </a:r>
            <a:r>
              <a:rPr lang="en-US" altLang="zh-CN" dirty="0" smtClean="0"/>
              <a:t>FM</a:t>
            </a:r>
            <a:r>
              <a:rPr lang="zh-CN" altLang="en-US" dirty="0" smtClean="0"/>
              <a:t>信号的级数展开式如下：</a:t>
            </a:r>
            <a:endParaRPr lang="zh-CN" altLang="en-US" dirty="0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EF1DC-CA05-455F-8B52-CDA02DD99E0B}" type="slidenum">
              <a:rPr lang="en-US" altLang="zh-CN" smtClean="0"/>
              <a:pPr/>
              <a:t>114</a:t>
            </a:fld>
            <a:endParaRPr lang="en-US" altLang="zh-CN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475656" y="980728"/>
            <a:ext cx="5761038" cy="1398588"/>
            <a:chOff x="1111" y="743"/>
            <a:chExt cx="3629" cy="881"/>
          </a:xfrm>
        </p:grpSpPr>
        <p:graphicFrame>
          <p:nvGraphicFramePr>
            <p:cNvPr id="10240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0552788"/>
                </p:ext>
              </p:extLst>
            </p:nvPr>
          </p:nvGraphicFramePr>
          <p:xfrm>
            <a:off x="1111" y="743"/>
            <a:ext cx="3629" cy="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966" name="公式" r:id="rId3" imgW="3187700" imgH="431800" progId="Equation.3">
                    <p:embed/>
                  </p:oleObj>
                </mc:Choice>
                <mc:Fallback>
                  <p:oleObj name="公式" r:id="rId3" imgW="3187700" imgH="431800" progId="Equation.3">
                    <p:embed/>
                    <p:pic>
                      <p:nvPicPr>
                        <p:cNvPr id="0" name="Picture 7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743"/>
                          <a:ext cx="3629" cy="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05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42944693"/>
                </p:ext>
              </p:extLst>
            </p:nvPr>
          </p:nvGraphicFramePr>
          <p:xfrm>
            <a:off x="1111" y="1106"/>
            <a:ext cx="3487" cy="5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967" name="公式" r:id="rId5" imgW="2882900" imgH="431800" progId="Equation.3">
                    <p:embed/>
                  </p:oleObj>
                </mc:Choice>
                <mc:Fallback>
                  <p:oleObj name="公式" r:id="rId5" imgW="2882900" imgH="431800" progId="Equation.3">
                    <p:embed/>
                    <p:pic>
                      <p:nvPicPr>
                        <p:cNvPr id="0" name="Picture 7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1106"/>
                          <a:ext cx="3487" cy="5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240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795875"/>
              </p:ext>
            </p:extLst>
          </p:nvPr>
        </p:nvGraphicFramePr>
        <p:xfrm>
          <a:off x="971550" y="476672"/>
          <a:ext cx="72009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68" r:id="rId7" imgW="3733800" imgH="241300" progId="Equation.DSMT4">
                  <p:embed/>
                </p:oleObj>
              </mc:Choice>
              <mc:Fallback>
                <p:oleObj r:id="rId7" imgW="3733800" imgH="241300" progId="Equation.DSMT4">
                  <p:embed/>
                  <p:pic>
                    <p:nvPicPr>
                      <p:cNvPr id="0" name="Picture 7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76672"/>
                        <a:ext cx="7200900" cy="458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9" name="Rectangle 9"/>
          <p:cNvSpPr>
            <a:spLocks noChangeArrowheads="1"/>
          </p:cNvSpPr>
          <p:nvPr/>
        </p:nvSpPr>
        <p:spPr bwMode="auto">
          <a:xfrm>
            <a:off x="0" y="3024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240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2420180"/>
              </p:ext>
            </p:extLst>
          </p:nvPr>
        </p:nvGraphicFramePr>
        <p:xfrm>
          <a:off x="3707904" y="2276872"/>
          <a:ext cx="4454525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69" name="公式" r:id="rId9" imgW="2578100" imgH="812800" progId="Equation.3">
                  <p:embed/>
                </p:oleObj>
              </mc:Choice>
              <mc:Fallback>
                <p:oleObj name="公式" r:id="rId9" imgW="2578100" imgH="812800" progId="Equation.3">
                  <p:embed/>
                  <p:pic>
                    <p:nvPicPr>
                      <p:cNvPr id="0" name="Picture 7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2276872"/>
                        <a:ext cx="4454525" cy="1397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11" name="Rectangle 11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24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080992"/>
              </p:ext>
            </p:extLst>
          </p:nvPr>
        </p:nvGraphicFramePr>
        <p:xfrm>
          <a:off x="4211960" y="3909491"/>
          <a:ext cx="45450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70" name="Equation" r:id="rId11" imgW="2362200" imgH="254000" progId="Equation.DSMT4">
                  <p:embed/>
                </p:oleObj>
              </mc:Choice>
              <mc:Fallback>
                <p:oleObj name="Equation" r:id="rId11" imgW="2362200" imgH="254000" progId="Equation.DSMT4">
                  <p:embed/>
                  <p:pic>
                    <p:nvPicPr>
                      <p:cNvPr id="0" name="Picture 7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3909491"/>
                        <a:ext cx="4545013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13" name="Rectangle 13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24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810731"/>
              </p:ext>
            </p:extLst>
          </p:nvPr>
        </p:nvGraphicFramePr>
        <p:xfrm>
          <a:off x="4211960" y="4413547"/>
          <a:ext cx="43211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71" name="公式" r:id="rId13" imgW="2273300" imgH="241300" progId="Equation.3">
                  <p:embed/>
                </p:oleObj>
              </mc:Choice>
              <mc:Fallback>
                <p:oleObj name="公式" r:id="rId13" imgW="2273300" imgH="241300" progId="Equation.3">
                  <p:embed/>
                  <p:pic>
                    <p:nvPicPr>
                      <p:cNvPr id="0" name="Picture 7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4413547"/>
                        <a:ext cx="4321175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左大括号 5"/>
          <p:cNvSpPr/>
          <p:nvPr/>
        </p:nvSpPr>
        <p:spPr>
          <a:xfrm>
            <a:off x="3491880" y="2636912"/>
            <a:ext cx="216024" cy="673026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/>
          <p:cNvSpPr/>
          <p:nvPr/>
        </p:nvSpPr>
        <p:spPr>
          <a:xfrm>
            <a:off x="3995936" y="4053507"/>
            <a:ext cx="216024" cy="673026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时域表达式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调频信号的频域表达式</a:t>
            </a:r>
          </a:p>
          <a:p>
            <a:pPr lvl="1"/>
            <a:r>
              <a:rPr lang="zh-CN" altLang="en-US" dirty="0" smtClean="0"/>
              <a:t>对上式进行傅里叶变换，即得</a:t>
            </a:r>
            <a:r>
              <a:rPr lang="en-US" altLang="zh-CN" dirty="0" smtClean="0"/>
              <a:t>FM</a:t>
            </a:r>
            <a:r>
              <a:rPr lang="zh-CN" altLang="en-US" dirty="0" smtClean="0"/>
              <a:t>信号的频域表达式</a:t>
            </a:r>
          </a:p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2"/>
            <a:endParaRPr lang="en-US" altLang="zh-CN" dirty="0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C43AA-6482-4D3F-9420-4B40290F24BD}" type="slidenum">
              <a:rPr lang="en-US" altLang="zh-CN" smtClean="0"/>
              <a:pPr/>
              <a:t>115</a:t>
            </a:fld>
            <a:endParaRPr lang="en-US" altLang="zh-CN"/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34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479202"/>
              </p:ext>
            </p:extLst>
          </p:nvPr>
        </p:nvGraphicFramePr>
        <p:xfrm>
          <a:off x="494971" y="1268760"/>
          <a:ext cx="8263268" cy="537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28" r:id="rId3" imgW="4076700" imgH="241300" progId="Equation.DSMT4">
                  <p:embed/>
                </p:oleObj>
              </mc:Choice>
              <mc:Fallback>
                <p:oleObj r:id="rId3" imgW="4076700" imgH="241300" progId="Equation.DSMT4">
                  <p:embed/>
                  <p:pic>
                    <p:nvPicPr>
                      <p:cNvPr id="0" name="Picture 5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971" y="1268760"/>
                        <a:ext cx="8263268" cy="5378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141538" y="1854200"/>
            <a:ext cx="5381625" cy="468313"/>
            <a:chOff x="1349" y="1168"/>
            <a:chExt cx="3390" cy="295"/>
          </a:xfrm>
        </p:grpSpPr>
        <p:graphicFrame>
          <p:nvGraphicFramePr>
            <p:cNvPr id="103430" name="Object 6"/>
            <p:cNvGraphicFramePr>
              <a:graphicFrameLocks noChangeAspect="1"/>
            </p:cNvGraphicFramePr>
            <p:nvPr/>
          </p:nvGraphicFramePr>
          <p:xfrm>
            <a:off x="1519" y="1168"/>
            <a:ext cx="3220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429" r:id="rId5" imgW="2616200" imgH="241300" progId="Equation.DSMT4">
                    <p:embed/>
                  </p:oleObj>
                </mc:Choice>
                <mc:Fallback>
                  <p:oleObj r:id="rId5" imgW="2616200" imgH="241300" progId="Equation.DSMT4">
                    <p:embed/>
                    <p:pic>
                      <p:nvPicPr>
                        <p:cNvPr id="0" name="Picture 5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9" y="1168"/>
                          <a:ext cx="3220" cy="2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432" name="Text Box 8"/>
            <p:cNvSpPr txBox="1">
              <a:spLocks noChangeArrowheads="1"/>
            </p:cNvSpPr>
            <p:nvPr/>
          </p:nvSpPr>
          <p:spPr bwMode="auto">
            <a:xfrm>
              <a:off x="1349" y="1196"/>
              <a:ext cx="25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/>
                <a:t>+</a:t>
              </a:r>
            </a:p>
          </p:txBody>
        </p:sp>
      </p:grpSp>
      <p:sp>
        <p:nvSpPr>
          <p:cNvPr id="103435" name="Rectangle 11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2232025" y="2393950"/>
            <a:ext cx="5872163" cy="461963"/>
            <a:chOff x="1406" y="1508"/>
            <a:chExt cx="3699" cy="291"/>
          </a:xfrm>
        </p:grpSpPr>
        <p:graphicFrame>
          <p:nvGraphicFramePr>
            <p:cNvPr id="103434" name="Object 10"/>
            <p:cNvGraphicFramePr>
              <a:graphicFrameLocks noChangeAspect="1"/>
            </p:cNvGraphicFramePr>
            <p:nvPr/>
          </p:nvGraphicFramePr>
          <p:xfrm>
            <a:off x="1519" y="1508"/>
            <a:ext cx="3586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430" r:id="rId7" imgW="2857500" imgH="241300" progId="Equation.DSMT4">
                    <p:embed/>
                  </p:oleObj>
                </mc:Choice>
                <mc:Fallback>
                  <p:oleObj r:id="rId7" imgW="2857500" imgH="241300" progId="Equation.DSMT4">
                    <p:embed/>
                    <p:pic>
                      <p:nvPicPr>
                        <p:cNvPr id="0" name="Picture 5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9" y="1508"/>
                          <a:ext cx="3586" cy="2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436" name="Text Box 12"/>
            <p:cNvSpPr txBox="1">
              <a:spLocks noChangeArrowheads="1"/>
            </p:cNvSpPr>
            <p:nvPr/>
          </p:nvSpPr>
          <p:spPr bwMode="auto">
            <a:xfrm>
              <a:off x="1406" y="1536"/>
              <a:ext cx="1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/>
                <a:t>-</a:t>
              </a: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916113" y="2852936"/>
            <a:ext cx="3678744" cy="962719"/>
            <a:chOff x="1207" y="1932"/>
            <a:chExt cx="2120" cy="510"/>
          </a:xfrm>
        </p:grpSpPr>
        <p:graphicFrame>
          <p:nvGraphicFramePr>
            <p:cNvPr id="103438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887374"/>
                </p:ext>
              </p:extLst>
            </p:nvPr>
          </p:nvGraphicFramePr>
          <p:xfrm>
            <a:off x="1401" y="1932"/>
            <a:ext cx="1926" cy="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431" r:id="rId9" imgW="1752600" imgH="431800" progId="Equation.DSMT4">
                    <p:embed/>
                  </p:oleObj>
                </mc:Choice>
                <mc:Fallback>
                  <p:oleObj r:id="rId9" imgW="1752600" imgH="431800" progId="Equation.DSMT4">
                    <p:embed/>
                    <p:pic>
                      <p:nvPicPr>
                        <p:cNvPr id="0" name="Picture 5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1" y="1932"/>
                          <a:ext cx="1926" cy="510"/>
                        </a:xfrm>
                        <a:prstGeom prst="rect">
                          <a:avLst/>
                        </a:prstGeom>
                        <a:noFill/>
                        <a:ln w="222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440" name="Text Box 16"/>
            <p:cNvSpPr txBox="1">
              <a:spLocks noChangeArrowheads="1"/>
            </p:cNvSpPr>
            <p:nvPr/>
          </p:nvSpPr>
          <p:spPr bwMode="auto">
            <a:xfrm>
              <a:off x="1207" y="2025"/>
              <a:ext cx="25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dirty="0">
                  <a:latin typeface="Times New Roman" pitchFamily="18" charset="0"/>
                </a:rPr>
                <a:t>=</a:t>
              </a:r>
            </a:p>
          </p:txBody>
        </p:sp>
      </p:grpSp>
      <p:sp>
        <p:nvSpPr>
          <p:cNvPr id="103444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344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600390"/>
              </p:ext>
            </p:extLst>
          </p:nvPr>
        </p:nvGraphicFramePr>
        <p:xfrm>
          <a:off x="1331912" y="4941168"/>
          <a:ext cx="64801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32" r:id="rId11" imgW="3695700" imgH="431800" progId="Equation.DSMT4">
                  <p:embed/>
                </p:oleObj>
              </mc:Choice>
              <mc:Fallback>
                <p:oleObj r:id="rId11" imgW="3695700" imgH="431800" progId="Equation.DSMT4">
                  <p:embed/>
                  <p:pic>
                    <p:nvPicPr>
                      <p:cNvPr id="0" name="Picture 5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2" y="4941168"/>
                        <a:ext cx="6480175" cy="809625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分析：</a:t>
            </a:r>
            <a:endParaRPr lang="zh-CN" altLang="en-US" dirty="0">
              <a:solidFill>
                <a:srgbClr val="0000FF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dirty="0"/>
              <a:t>调频信号的频谱由</a:t>
            </a:r>
            <a:r>
              <a:rPr lang="zh-CN" altLang="en-US" dirty="0">
                <a:solidFill>
                  <a:srgbClr val="FF0000"/>
                </a:solidFill>
              </a:rPr>
              <a:t>载波分量</a:t>
            </a:r>
            <a:r>
              <a:rPr lang="zh-CN" altLang="en-US" i="1" dirty="0">
                <a:solidFill>
                  <a:srgbClr val="FF0000"/>
                </a:solidFill>
                <a:sym typeface="Symbol" pitchFamily="18" charset="2"/>
              </a:rPr>
              <a:t></a:t>
            </a:r>
            <a:r>
              <a:rPr lang="en-US" altLang="zh-CN" baseline="-25000" dirty="0">
                <a:solidFill>
                  <a:srgbClr val="FF0000"/>
                </a:solidFill>
                <a:sym typeface="Symbol" pitchFamily="18" charset="2"/>
              </a:rPr>
              <a:t>c</a:t>
            </a:r>
            <a:r>
              <a:rPr lang="zh-CN" altLang="en-US" dirty="0"/>
              <a:t>和无数</a:t>
            </a:r>
            <a:r>
              <a:rPr lang="zh-CN" altLang="en-US" dirty="0">
                <a:solidFill>
                  <a:srgbClr val="FF0000"/>
                </a:solidFill>
              </a:rPr>
              <a:t>边频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sym typeface="Symbol" pitchFamily="18" charset="2"/>
              </a:rPr>
              <a:t></a:t>
            </a:r>
            <a:r>
              <a:rPr lang="en-US" altLang="zh-CN" baseline="-25000" dirty="0">
                <a:solidFill>
                  <a:srgbClr val="FF0000"/>
                </a:solidFill>
                <a:sym typeface="Symbol" pitchFamily="18" charset="2"/>
              </a:rPr>
              <a:t>c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 </a:t>
            </a:r>
            <a:r>
              <a:rPr lang="en-US" altLang="zh-CN" i="1" dirty="0" err="1">
                <a:solidFill>
                  <a:srgbClr val="FF0000"/>
                </a:solidFill>
                <a:sym typeface="Symbol" pitchFamily="18" charset="2"/>
              </a:rPr>
              <a:t>n</a:t>
            </a:r>
            <a:r>
              <a:rPr lang="en-US" altLang="zh-CN" baseline="-25000" dirty="0" err="1">
                <a:solidFill>
                  <a:srgbClr val="FF0000"/>
                </a:solidFill>
                <a:sym typeface="Symbol" pitchFamily="18" charset="2"/>
              </a:rPr>
              <a:t>m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)</a:t>
            </a:r>
            <a:r>
              <a:rPr lang="zh-CN" altLang="en-US" dirty="0"/>
              <a:t>组成。</a:t>
            </a:r>
          </a:p>
          <a:p>
            <a:pPr lvl="1">
              <a:lnSpc>
                <a:spcPct val="140000"/>
              </a:lnSpc>
            </a:pPr>
            <a:r>
              <a:rPr lang="zh-CN" altLang="en-US" dirty="0"/>
              <a:t>当</a:t>
            </a:r>
            <a:r>
              <a:rPr lang="en-US" altLang="zh-CN" i="1" dirty="0"/>
              <a:t>n </a:t>
            </a:r>
            <a:r>
              <a:rPr lang="en-US" altLang="zh-CN" dirty="0"/>
              <a:t>= 0</a:t>
            </a:r>
            <a:r>
              <a:rPr lang="zh-CN" altLang="en-US" dirty="0"/>
              <a:t>时是载波分量</a:t>
            </a:r>
            <a:r>
              <a:rPr lang="zh-CN" altLang="en-US" i="1" dirty="0">
                <a:sym typeface="Symbol" pitchFamily="18" charset="2"/>
              </a:rPr>
              <a:t></a:t>
            </a:r>
            <a:r>
              <a:rPr lang="en-US" altLang="zh-CN" baseline="-25000" dirty="0">
                <a:sym typeface="Symbol" pitchFamily="18" charset="2"/>
              </a:rPr>
              <a:t>c</a:t>
            </a:r>
            <a:r>
              <a:rPr lang="en-US" altLang="zh-CN" dirty="0"/>
              <a:t> </a:t>
            </a:r>
            <a:r>
              <a:rPr lang="zh-CN" altLang="en-US" dirty="0"/>
              <a:t>，其幅度为</a:t>
            </a:r>
            <a:r>
              <a:rPr lang="en-US" altLang="zh-CN" i="1" dirty="0"/>
              <a:t>AJ</a:t>
            </a:r>
            <a:r>
              <a:rPr lang="en-US" altLang="zh-CN" baseline="-25000" dirty="0"/>
              <a:t>0</a:t>
            </a:r>
            <a:r>
              <a:rPr lang="en-US" altLang="zh-CN" dirty="0"/>
              <a:t> (</a:t>
            </a:r>
            <a:r>
              <a:rPr lang="en-US" altLang="zh-CN" i="1" dirty="0"/>
              <a:t>m</a:t>
            </a:r>
            <a:r>
              <a:rPr lang="en-US" altLang="zh-CN" i="1" baseline="-25000" dirty="0"/>
              <a:t>f</a:t>
            </a:r>
            <a:r>
              <a:rPr lang="en-US" altLang="zh-CN" dirty="0"/>
              <a:t>)</a:t>
            </a:r>
          </a:p>
          <a:p>
            <a:pPr lvl="1">
              <a:lnSpc>
                <a:spcPct val="180000"/>
              </a:lnSpc>
            </a:pPr>
            <a:r>
              <a:rPr lang="zh-CN" altLang="en-US" dirty="0"/>
              <a:t>当</a:t>
            </a:r>
            <a:r>
              <a:rPr lang="en-US" altLang="zh-CN" dirty="0"/>
              <a:t>n </a:t>
            </a:r>
            <a:r>
              <a:rPr lang="en-US" altLang="zh-CN" dirty="0">
                <a:sym typeface="Symbol" pitchFamily="18" charset="2"/>
              </a:rPr>
              <a:t></a:t>
            </a:r>
            <a:r>
              <a:rPr lang="en-US" altLang="zh-CN" dirty="0"/>
              <a:t> 0</a:t>
            </a:r>
            <a:r>
              <a:rPr lang="zh-CN" altLang="en-US" dirty="0"/>
              <a:t>时是对称分布在载频两侧的边频分量</a:t>
            </a:r>
            <a:r>
              <a:rPr lang="en-US" altLang="zh-CN" dirty="0"/>
              <a:t>(</a:t>
            </a:r>
            <a:r>
              <a:rPr lang="en-US" altLang="zh-CN" i="1" dirty="0">
                <a:sym typeface="Symbol" pitchFamily="18" charset="2"/>
              </a:rPr>
              <a:t></a:t>
            </a:r>
            <a:r>
              <a:rPr lang="en-US" altLang="zh-CN" baseline="-25000" dirty="0">
                <a:sym typeface="Symbol" pitchFamily="18" charset="2"/>
              </a:rPr>
              <a:t>c </a:t>
            </a:r>
            <a:r>
              <a:rPr lang="en-US" altLang="zh-CN" dirty="0">
                <a:sym typeface="Symbol" pitchFamily="18" charset="2"/>
              </a:rPr>
              <a:t> </a:t>
            </a:r>
            <a:r>
              <a:rPr lang="en-US" altLang="zh-CN" i="1" dirty="0" err="1">
                <a:sym typeface="Symbol" pitchFamily="18" charset="2"/>
              </a:rPr>
              <a:t>n</a:t>
            </a:r>
            <a:r>
              <a:rPr lang="en-US" altLang="zh-CN" baseline="-25000" dirty="0" err="1">
                <a:sym typeface="Symbol" pitchFamily="18" charset="2"/>
              </a:rPr>
              <a:t>m</a:t>
            </a:r>
            <a:r>
              <a:rPr lang="en-US" altLang="zh-CN" dirty="0">
                <a:sym typeface="Symbol" pitchFamily="18" charset="2"/>
              </a:rPr>
              <a:t>)</a:t>
            </a:r>
            <a:r>
              <a:rPr lang="en-US" altLang="zh-CN" dirty="0"/>
              <a:t> </a:t>
            </a:r>
            <a:r>
              <a:rPr lang="zh-CN" altLang="en-US" dirty="0"/>
              <a:t>，其幅度为</a:t>
            </a:r>
            <a:r>
              <a:rPr lang="en-US" altLang="zh-CN" i="1" dirty="0" err="1"/>
              <a:t>AJ</a:t>
            </a:r>
            <a:r>
              <a:rPr lang="en-US" altLang="zh-CN" i="1" baseline="-25000" dirty="0" err="1"/>
              <a:t>n</a:t>
            </a:r>
            <a:r>
              <a:rPr lang="en-US" altLang="zh-CN" dirty="0"/>
              <a:t> (</a:t>
            </a:r>
            <a:r>
              <a:rPr lang="en-US" altLang="zh-CN" i="1" dirty="0"/>
              <a:t>m</a:t>
            </a:r>
            <a:r>
              <a:rPr lang="en-US" altLang="zh-CN" i="1" baseline="-25000" dirty="0"/>
              <a:t>f</a:t>
            </a:r>
            <a:r>
              <a:rPr lang="en-US" altLang="zh-CN" dirty="0"/>
              <a:t>)</a:t>
            </a:r>
            <a:r>
              <a:rPr lang="zh-CN" altLang="en-US" dirty="0"/>
              <a:t>，相邻边频之间的间隔为</a:t>
            </a:r>
            <a:r>
              <a:rPr lang="zh-CN" altLang="en-US" i="1" dirty="0">
                <a:sym typeface="Symbol" pitchFamily="18" charset="2"/>
              </a:rPr>
              <a:t></a:t>
            </a:r>
            <a:r>
              <a:rPr lang="en-US" altLang="zh-CN" baseline="-25000" dirty="0">
                <a:sym typeface="Symbol" pitchFamily="18" charset="2"/>
              </a:rPr>
              <a:t>m</a:t>
            </a:r>
            <a:r>
              <a:rPr lang="zh-CN" altLang="en-US" dirty="0">
                <a:sym typeface="Symbol" pitchFamily="18" charset="2"/>
              </a:rPr>
              <a:t>；且当</a:t>
            </a:r>
            <a:r>
              <a:rPr lang="en-US" altLang="zh-CN" i="1" dirty="0">
                <a:sym typeface="Symbol" pitchFamily="18" charset="2"/>
              </a:rPr>
              <a:t>n</a:t>
            </a:r>
            <a:r>
              <a:rPr lang="zh-CN" altLang="en-US" dirty="0">
                <a:sym typeface="Symbol" pitchFamily="18" charset="2"/>
              </a:rPr>
              <a:t>为奇数时，上下边频极性相反； 当</a:t>
            </a:r>
            <a:r>
              <a:rPr lang="en-US" altLang="zh-CN" i="1" dirty="0">
                <a:sym typeface="Symbol" pitchFamily="18" charset="2"/>
              </a:rPr>
              <a:t>n</a:t>
            </a:r>
            <a:r>
              <a:rPr lang="zh-CN" altLang="en-US" dirty="0">
                <a:sym typeface="Symbol" pitchFamily="18" charset="2"/>
              </a:rPr>
              <a:t>为偶数时极性相同。 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ym typeface="Symbol" pitchFamily="18" charset="2"/>
              </a:rPr>
              <a:t>由此可见，</a:t>
            </a:r>
            <a:r>
              <a:rPr lang="en-US" altLang="zh-CN" dirty="0">
                <a:sym typeface="Symbol" pitchFamily="18" charset="2"/>
              </a:rPr>
              <a:t>FM</a:t>
            </a:r>
            <a:r>
              <a:rPr lang="zh-CN" altLang="en-US" dirty="0">
                <a:sym typeface="Symbol" pitchFamily="18" charset="2"/>
              </a:rPr>
              <a:t>信号的频谱不再是调制信号频谱的线性搬移，而是一种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非线性过程</a:t>
            </a:r>
            <a:r>
              <a:rPr lang="zh-CN" altLang="en-US" dirty="0">
                <a:sym typeface="Symbol" pitchFamily="18" charset="2"/>
              </a:rPr>
              <a:t>。 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FF588-27A0-4AAB-A4F3-BE5ECEF96AAB}" type="slidenum">
              <a:rPr lang="en-US" altLang="zh-CN" smtClean="0"/>
              <a:pPr/>
              <a:t>116</a:t>
            </a:fld>
            <a:endParaRPr lang="en-US" altLang="zh-CN"/>
          </a:p>
        </p:txBody>
      </p:sp>
      <p:graphicFrame>
        <p:nvGraphicFramePr>
          <p:cNvPr id="1044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13685"/>
              </p:ext>
            </p:extLst>
          </p:nvPr>
        </p:nvGraphicFramePr>
        <p:xfrm>
          <a:off x="827302" y="188640"/>
          <a:ext cx="7632867" cy="953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17" r:id="rId3" imgW="3695700" imgH="431800" progId="Equation.DSMT4">
                  <p:embed/>
                </p:oleObj>
              </mc:Choice>
              <mc:Fallback>
                <p:oleObj r:id="rId3" imgW="3695700" imgH="431800" progId="Equation.DSMT4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302" y="188640"/>
                        <a:ext cx="7632867" cy="9536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9571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1897-AAD2-4E84-87C0-2F355CB86505}" type="slidenum">
              <a:rPr lang="en-US" altLang="zh-CN"/>
              <a:pPr/>
              <a:t>117</a:t>
            </a:fld>
            <a:endParaRPr lang="en-US" altLang="zh-CN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75" y="1223963"/>
            <a:ext cx="8763000" cy="5634037"/>
          </a:xfrm>
        </p:spPr>
        <p:txBody>
          <a:bodyPr/>
          <a:lstStyle/>
          <a:p>
            <a:pPr lvl="2"/>
            <a:r>
              <a:rPr lang="zh-CN" altLang="en-US"/>
              <a:t>某单音宽带调频波的频谱：图中只画出了单边振幅谱。 </a:t>
            </a:r>
          </a:p>
        </p:txBody>
      </p:sp>
      <p:sp>
        <p:nvSpPr>
          <p:cNvPr id="105477" name="Rectangle 5"/>
          <p:cNvSpPr>
            <a:spLocks noChangeArrowheads="1"/>
          </p:cNvSpPr>
          <p:nvPr/>
        </p:nvSpPr>
        <p:spPr bwMode="auto">
          <a:xfrm>
            <a:off x="0" y="28146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54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044808"/>
              </p:ext>
            </p:extLst>
          </p:nvPr>
        </p:nvGraphicFramePr>
        <p:xfrm>
          <a:off x="1835696" y="2204864"/>
          <a:ext cx="5387254" cy="214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65" name="Visio" r:id="rId3" imgW="1489558" imgH="594055" progId="Visio.Drawing.11">
                  <p:embed/>
                </p:oleObj>
              </mc:Choice>
              <mc:Fallback>
                <p:oleObj name="Visio" r:id="rId3" imgW="1489558" imgH="594055" progId="Visio.Drawing.11">
                  <p:embed/>
                  <p:pic>
                    <p:nvPicPr>
                      <p:cNvPr id="0" name="Picture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204864"/>
                        <a:ext cx="5387254" cy="2144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2. </a:t>
            </a:r>
            <a:r>
              <a:rPr lang="zh-CN" altLang="en-US" dirty="0" smtClean="0">
                <a:solidFill>
                  <a:srgbClr val="0000FF"/>
                </a:solidFill>
              </a:rPr>
              <a:t>调频</a:t>
            </a:r>
            <a:r>
              <a:rPr lang="zh-CN" altLang="en-US" dirty="0">
                <a:solidFill>
                  <a:srgbClr val="0000FF"/>
                </a:solidFill>
              </a:rPr>
              <a:t>信号的带宽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2132856"/>
            <a:ext cx="8064896" cy="4320480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分析：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/>
              <a:t>调频信号的频谱含有</a:t>
            </a:r>
            <a:r>
              <a:rPr lang="zh-CN" altLang="en-US" dirty="0" smtClean="0">
                <a:solidFill>
                  <a:srgbClr val="FF0000"/>
                </a:solidFill>
              </a:rPr>
              <a:t>无穷多频率分量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理论上，调频信号的</a:t>
            </a:r>
            <a:r>
              <a:rPr lang="zh-CN" altLang="en-US" dirty="0" smtClean="0">
                <a:solidFill>
                  <a:srgbClr val="FF0000"/>
                </a:solidFill>
              </a:rPr>
              <a:t>频带宽度为无限宽</a:t>
            </a:r>
            <a:r>
              <a:rPr lang="zh-CN" altLang="en-US" dirty="0" smtClean="0"/>
              <a:t>。</a:t>
            </a:r>
          </a:p>
          <a:p>
            <a:pPr lvl="1"/>
            <a:r>
              <a:rPr lang="zh-CN" altLang="en-US" dirty="0" smtClean="0"/>
              <a:t>但实际上，边频幅度</a:t>
            </a:r>
            <a:r>
              <a:rPr lang="en-US" altLang="zh-CN" i="1" dirty="0" err="1">
                <a:solidFill>
                  <a:srgbClr val="0000FF"/>
                </a:solidFill>
              </a:rPr>
              <a:t>AJ</a:t>
            </a:r>
            <a:r>
              <a:rPr lang="en-US" altLang="zh-CN" i="1" baseline="-25000" dirty="0" err="1">
                <a:solidFill>
                  <a:srgbClr val="0000FF"/>
                </a:solidFill>
              </a:rPr>
              <a:t>n</a:t>
            </a:r>
            <a:r>
              <a:rPr lang="en-US" altLang="zh-CN" dirty="0">
                <a:solidFill>
                  <a:srgbClr val="0000FF"/>
                </a:solidFill>
              </a:rPr>
              <a:t> (</a:t>
            </a:r>
            <a:r>
              <a:rPr lang="en-US" altLang="zh-CN" i="1" dirty="0">
                <a:solidFill>
                  <a:srgbClr val="0000FF"/>
                </a:solidFill>
              </a:rPr>
              <a:t>m</a:t>
            </a:r>
            <a:r>
              <a:rPr lang="en-US" altLang="zh-CN" i="1" baseline="-25000" dirty="0">
                <a:solidFill>
                  <a:srgbClr val="0000FF"/>
                </a:solidFill>
              </a:rPr>
              <a:t>f</a:t>
            </a:r>
            <a:r>
              <a:rPr lang="en-US" altLang="zh-CN" dirty="0">
                <a:solidFill>
                  <a:srgbClr val="0000FF"/>
                </a:solidFill>
              </a:rPr>
              <a:t>)</a:t>
            </a:r>
            <a:r>
              <a:rPr lang="zh-CN" altLang="en-US" dirty="0" smtClean="0"/>
              <a:t>随着</a:t>
            </a:r>
            <a:r>
              <a:rPr lang="en-US" altLang="zh-CN" i="1" dirty="0" smtClean="0"/>
              <a:t>n</a:t>
            </a:r>
            <a:r>
              <a:rPr lang="zh-CN" altLang="en-US" dirty="0" smtClean="0"/>
              <a:t>的增大而逐渐减小，因此调频信号可近似认为具有</a:t>
            </a:r>
            <a:r>
              <a:rPr lang="zh-CN" altLang="en-US" dirty="0" smtClean="0">
                <a:solidFill>
                  <a:srgbClr val="FF0000"/>
                </a:solidFill>
              </a:rPr>
              <a:t>有限频谱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/>
              <a:t>通常原则：</a:t>
            </a:r>
            <a:r>
              <a:rPr lang="zh-CN" altLang="en-US" dirty="0" smtClean="0">
                <a:solidFill>
                  <a:srgbClr val="000000"/>
                </a:solidFill>
              </a:rPr>
              <a:t>信号的</a:t>
            </a:r>
            <a:r>
              <a:rPr lang="zh-CN" altLang="en-US" dirty="0" smtClean="0">
                <a:solidFill>
                  <a:srgbClr val="0000FF"/>
                </a:solidFill>
              </a:rPr>
              <a:t>频带宽度</a:t>
            </a:r>
            <a:r>
              <a:rPr lang="zh-CN" altLang="en-US" dirty="0" smtClean="0">
                <a:solidFill>
                  <a:srgbClr val="000000"/>
                </a:solidFill>
              </a:rPr>
              <a:t>应包括幅度</a:t>
            </a:r>
            <a:r>
              <a:rPr lang="zh-CN" altLang="en-US" dirty="0" smtClean="0">
                <a:solidFill>
                  <a:srgbClr val="FF0000"/>
                </a:solidFill>
              </a:rPr>
              <a:t>大于未调载波的</a:t>
            </a:r>
            <a:r>
              <a:rPr lang="en-US" altLang="zh-CN" dirty="0" smtClean="0">
                <a:solidFill>
                  <a:srgbClr val="FF0000"/>
                </a:solidFill>
              </a:rPr>
              <a:t>10%</a:t>
            </a:r>
            <a:r>
              <a:rPr lang="zh-CN" altLang="en-US" dirty="0" smtClean="0">
                <a:solidFill>
                  <a:srgbClr val="FF0000"/>
                </a:solidFill>
              </a:rPr>
              <a:t>以上</a:t>
            </a:r>
            <a:r>
              <a:rPr lang="zh-CN" altLang="en-US" dirty="0" smtClean="0">
                <a:solidFill>
                  <a:srgbClr val="000000"/>
                </a:solidFill>
              </a:rPr>
              <a:t>的边频分量</a:t>
            </a:r>
            <a:r>
              <a:rPr lang="zh-CN" altLang="en-US" dirty="0" smtClean="0"/>
              <a:t>。即：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en-US" altLang="zh-CN" i="1" dirty="0" smtClean="0">
                <a:solidFill>
                  <a:srgbClr val="0000FF"/>
                </a:solidFill>
              </a:rPr>
              <a:t> |</a:t>
            </a:r>
            <a:r>
              <a:rPr lang="en-US" altLang="zh-CN" i="1" dirty="0" err="1" smtClean="0">
                <a:solidFill>
                  <a:srgbClr val="0000FF"/>
                </a:solidFill>
              </a:rPr>
              <a:t>J</a:t>
            </a:r>
            <a:r>
              <a:rPr lang="en-US" altLang="zh-CN" i="1" baseline="-25000" dirty="0" err="1" smtClean="0">
                <a:solidFill>
                  <a:srgbClr val="0000FF"/>
                </a:solidFill>
              </a:rPr>
              <a:t>n</a:t>
            </a:r>
            <a:r>
              <a:rPr lang="en-US" altLang="zh-CN" dirty="0" smtClean="0">
                <a:solidFill>
                  <a:srgbClr val="0000FF"/>
                </a:solidFill>
              </a:rPr>
              <a:t> (</a:t>
            </a:r>
            <a:r>
              <a:rPr lang="en-US" altLang="zh-CN" i="1" dirty="0" smtClean="0">
                <a:solidFill>
                  <a:srgbClr val="0000FF"/>
                </a:solidFill>
              </a:rPr>
              <a:t>m</a:t>
            </a:r>
            <a:r>
              <a:rPr lang="en-US" altLang="zh-CN" i="1" baseline="-25000" dirty="0" smtClean="0">
                <a:solidFill>
                  <a:srgbClr val="0000FF"/>
                </a:solidFill>
              </a:rPr>
              <a:t>f</a:t>
            </a:r>
            <a:r>
              <a:rPr lang="en-US" altLang="zh-CN" dirty="0" smtClean="0">
                <a:solidFill>
                  <a:srgbClr val="0000FF"/>
                </a:solidFill>
              </a:rPr>
              <a:t>)|&gt;=0.1</a:t>
            </a:r>
            <a:endParaRPr lang="zh-CN" altLang="en-US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0764D-9D8C-410B-8624-B279CA88184B}" type="slidenum">
              <a:rPr lang="en-US" altLang="zh-CN" smtClean="0"/>
              <a:pPr/>
              <a:t>118</a:t>
            </a:fld>
            <a:endParaRPr lang="en-US" altLang="zh-CN"/>
          </a:p>
        </p:txBody>
      </p:sp>
      <p:sp>
        <p:nvSpPr>
          <p:cNvPr id="106501" name="Rectangle 5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139114"/>
              </p:ext>
            </p:extLst>
          </p:nvPr>
        </p:nvGraphicFramePr>
        <p:xfrm>
          <a:off x="827584" y="1052736"/>
          <a:ext cx="7632700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748" r:id="rId3" imgW="3695700" imgH="431800" progId="Equation.DSMT4">
                  <p:embed/>
                </p:oleObj>
              </mc:Choice>
              <mc:Fallback>
                <p:oleObj r:id="rId3" imgW="3695700" imgH="431800" progId="Equation.DSMT4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052736"/>
                        <a:ext cx="7632700" cy="954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4427984" y="1779775"/>
            <a:ext cx="345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无数个边频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latin typeface="+mj-ea"/>
                <a:ea typeface="+mj-ea"/>
                <a:sym typeface="Symbol" pitchFamily="18" charset="2"/>
              </a:rPr>
              <a:t></a:t>
            </a:r>
            <a:r>
              <a:rPr lang="en-US" altLang="zh-CN" sz="2400" b="1" baseline="-25000" dirty="0">
                <a:solidFill>
                  <a:srgbClr val="FF0000"/>
                </a:solidFill>
                <a:latin typeface="+mj-ea"/>
                <a:ea typeface="+mj-ea"/>
                <a:sym typeface="Symbol" pitchFamily="18" charset="2"/>
              </a:rPr>
              <a:t>c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  <a:sym typeface="Symbol" pitchFamily="18" charset="2"/>
              </a:rPr>
              <a:t> </a:t>
            </a:r>
            <a:r>
              <a:rPr lang="en-US" altLang="zh-CN" sz="2400" b="1" i="1" dirty="0" err="1">
                <a:solidFill>
                  <a:srgbClr val="FF0000"/>
                </a:solidFill>
                <a:latin typeface="+mj-ea"/>
                <a:ea typeface="+mj-ea"/>
                <a:sym typeface="Symbol" pitchFamily="18" charset="2"/>
              </a:rPr>
              <a:t>n</a:t>
            </a:r>
            <a:r>
              <a:rPr lang="en-US" altLang="zh-CN" sz="2400" b="1" baseline="-25000" dirty="0" err="1">
                <a:solidFill>
                  <a:srgbClr val="FF0000"/>
                </a:solidFill>
                <a:latin typeface="+mj-ea"/>
                <a:ea typeface="+mj-ea"/>
                <a:sym typeface="Symbol" pitchFamily="18" charset="2"/>
              </a:rPr>
              <a:t>m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  <a:sym typeface="Symbol" pitchFamily="18" charset="2"/>
              </a:rPr>
              <a:t>)</a:t>
            </a:r>
            <a:endParaRPr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483768" y="980728"/>
            <a:ext cx="576064" cy="1029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下箭头 4"/>
          <p:cNvSpPr/>
          <p:nvPr/>
        </p:nvSpPr>
        <p:spPr>
          <a:xfrm>
            <a:off x="4572000" y="3093914"/>
            <a:ext cx="648072" cy="432048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8035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uiExpand="1" build="p"/>
      <p:bldP spid="3" grpId="0"/>
      <p:bldP spid="4" grpId="0" animBg="1"/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 algn="ctr"/>
            <a:r>
              <a:rPr lang="en-US" altLang="zh-CN" i="1" dirty="0" smtClean="0">
                <a:solidFill>
                  <a:srgbClr val="0000FF"/>
                </a:solidFill>
              </a:rPr>
              <a:t>|</a:t>
            </a:r>
            <a:r>
              <a:rPr lang="en-US" altLang="zh-CN" i="1" dirty="0" err="1">
                <a:solidFill>
                  <a:srgbClr val="0000FF"/>
                </a:solidFill>
              </a:rPr>
              <a:t>J</a:t>
            </a:r>
            <a:r>
              <a:rPr lang="en-US" altLang="zh-CN" i="1" baseline="-25000" dirty="0" err="1">
                <a:solidFill>
                  <a:srgbClr val="0000FF"/>
                </a:solidFill>
              </a:rPr>
              <a:t>n</a:t>
            </a:r>
            <a:r>
              <a:rPr lang="en-US" altLang="zh-CN" dirty="0">
                <a:solidFill>
                  <a:srgbClr val="0000FF"/>
                </a:solidFill>
              </a:rPr>
              <a:t> (</a:t>
            </a:r>
            <a:r>
              <a:rPr lang="en-US" altLang="zh-CN" i="1" dirty="0">
                <a:solidFill>
                  <a:srgbClr val="0000FF"/>
                </a:solidFill>
              </a:rPr>
              <a:t>m</a:t>
            </a:r>
            <a:r>
              <a:rPr lang="en-US" altLang="zh-CN" i="1" baseline="-25000" dirty="0">
                <a:solidFill>
                  <a:srgbClr val="0000FF"/>
                </a:solidFill>
              </a:rPr>
              <a:t>f</a:t>
            </a:r>
            <a:r>
              <a:rPr lang="en-US" altLang="zh-CN" dirty="0">
                <a:solidFill>
                  <a:srgbClr val="0000FF"/>
                </a:solidFill>
              </a:rPr>
              <a:t>)|&gt;=0.1</a:t>
            </a:r>
            <a:endParaRPr lang="zh-CN" altLang="en-US" dirty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当</a:t>
            </a:r>
            <a:r>
              <a:rPr lang="en-US" altLang="zh-CN" i="1" dirty="0">
                <a:solidFill>
                  <a:srgbClr val="FF0000"/>
                </a:solidFill>
              </a:rPr>
              <a:t>m</a:t>
            </a:r>
            <a:r>
              <a:rPr lang="en-US" altLang="zh-CN" i="1" baseline="-25000" dirty="0">
                <a:solidFill>
                  <a:srgbClr val="FF0000"/>
                </a:solidFill>
              </a:rPr>
              <a:t>f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 1</a:t>
            </a:r>
            <a:r>
              <a:rPr lang="zh-CN" altLang="en-US" dirty="0">
                <a:solidFill>
                  <a:srgbClr val="FF0000"/>
                </a:solidFill>
              </a:rPr>
              <a:t>以后</a:t>
            </a:r>
            <a:r>
              <a:rPr lang="zh-CN" altLang="en-US" dirty="0"/>
              <a:t>，取边频数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 = </a:t>
            </a:r>
            <a:r>
              <a:rPr lang="en-US" altLang="zh-CN" i="1" dirty="0">
                <a:solidFill>
                  <a:srgbClr val="FF0000"/>
                </a:solidFill>
              </a:rPr>
              <a:t>m</a:t>
            </a:r>
            <a:r>
              <a:rPr lang="en-US" altLang="zh-CN" i="1" baseline="-25000" dirty="0">
                <a:solidFill>
                  <a:srgbClr val="FF0000"/>
                </a:solidFill>
              </a:rPr>
              <a:t>f</a:t>
            </a:r>
            <a:r>
              <a:rPr lang="en-US" altLang="zh-CN" dirty="0">
                <a:solidFill>
                  <a:srgbClr val="FF0000"/>
                </a:solidFill>
              </a:rPr>
              <a:t> + 1</a:t>
            </a:r>
            <a:r>
              <a:rPr lang="zh-CN" altLang="en-US" dirty="0"/>
              <a:t>即可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>
              <a:lnSpc>
                <a:spcPct val="120000"/>
              </a:lnSpc>
            </a:pPr>
            <a:r>
              <a:rPr lang="zh-CN" altLang="en-US" dirty="0" smtClean="0"/>
              <a:t>因为</a:t>
            </a:r>
            <a:r>
              <a:rPr lang="en-US" altLang="zh-CN" i="1" dirty="0"/>
              <a:t>n</a:t>
            </a:r>
            <a:r>
              <a:rPr lang="en-US" altLang="zh-CN" dirty="0"/>
              <a:t> &gt; </a:t>
            </a:r>
            <a:r>
              <a:rPr lang="en-US" altLang="zh-CN" i="1" dirty="0"/>
              <a:t>m</a:t>
            </a:r>
            <a:r>
              <a:rPr lang="en-US" altLang="zh-CN" i="1" baseline="-25000" dirty="0"/>
              <a:t>f</a:t>
            </a:r>
            <a:r>
              <a:rPr lang="en-US" altLang="zh-CN" dirty="0"/>
              <a:t> + 1</a:t>
            </a:r>
            <a:r>
              <a:rPr lang="zh-CN" altLang="en-US" dirty="0"/>
              <a:t>以上的边频幅度均小于</a:t>
            </a:r>
            <a:r>
              <a:rPr lang="en-US" altLang="zh-CN" dirty="0"/>
              <a:t>0.1</a:t>
            </a:r>
            <a:r>
              <a:rPr lang="zh-CN" altLang="en-US" dirty="0"/>
              <a:t>。</a:t>
            </a:r>
          </a:p>
          <a:p>
            <a:pPr lvl="1">
              <a:lnSpc>
                <a:spcPct val="120000"/>
              </a:lnSpc>
            </a:pPr>
            <a:r>
              <a:rPr lang="zh-CN" altLang="en-US" dirty="0" smtClean="0"/>
              <a:t>此时，被</a:t>
            </a:r>
            <a:r>
              <a:rPr lang="zh-CN" altLang="en-US" dirty="0"/>
              <a:t>保留的上、下边频数共有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 = 2(</a:t>
            </a:r>
            <a:r>
              <a:rPr lang="en-US" altLang="zh-CN" i="1" dirty="0">
                <a:solidFill>
                  <a:srgbClr val="FF0000"/>
                </a:solidFill>
              </a:rPr>
              <a:t>m</a:t>
            </a:r>
            <a:r>
              <a:rPr lang="en-US" altLang="zh-CN" i="1" baseline="-25000" dirty="0">
                <a:solidFill>
                  <a:srgbClr val="FF0000"/>
                </a:solidFill>
              </a:rPr>
              <a:t>f</a:t>
            </a:r>
            <a:r>
              <a:rPr lang="en-US" altLang="zh-CN" dirty="0">
                <a:solidFill>
                  <a:srgbClr val="FF0000"/>
                </a:solidFill>
              </a:rPr>
              <a:t> + 1)</a:t>
            </a:r>
            <a:r>
              <a:rPr lang="zh-CN" altLang="en-US" dirty="0"/>
              <a:t>个，相邻边频之间的频率间隔为</a:t>
            </a:r>
            <a:r>
              <a:rPr lang="en-US" altLang="zh-CN" i="1" dirty="0" err="1" smtClean="0">
                <a:solidFill>
                  <a:srgbClr val="FF0000"/>
                </a:solidFill>
              </a:rPr>
              <a:t>f</a:t>
            </a:r>
            <a:r>
              <a:rPr lang="en-US" altLang="zh-CN" i="1" baseline="-25000" dirty="0" err="1" smtClean="0">
                <a:solidFill>
                  <a:srgbClr val="FF0000"/>
                </a:solidFill>
              </a:rPr>
              <a:t>m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/>
              <a:t>所以</a:t>
            </a:r>
            <a:r>
              <a:rPr lang="zh-CN" altLang="en-US" dirty="0"/>
              <a:t>调频波的</a:t>
            </a:r>
            <a:r>
              <a:rPr lang="zh-CN" altLang="en-US" dirty="0">
                <a:solidFill>
                  <a:srgbClr val="0000FF"/>
                </a:solidFill>
              </a:rPr>
              <a:t>有效带宽</a:t>
            </a:r>
            <a:r>
              <a:rPr lang="zh-CN" altLang="en-US" dirty="0" smtClean="0"/>
              <a:t>为：</a:t>
            </a:r>
            <a:endParaRPr lang="en-US" altLang="zh-CN" dirty="0" smtClean="0"/>
          </a:p>
          <a:p>
            <a:pPr lvl="1">
              <a:lnSpc>
                <a:spcPct val="120000"/>
              </a:lnSpc>
            </a:pPr>
            <a:endParaRPr lang="zh-CN" altLang="en-US" dirty="0"/>
          </a:p>
          <a:p>
            <a:pPr marL="365760" lvl="1" indent="0">
              <a:buNone/>
            </a:pPr>
            <a:r>
              <a:rPr lang="zh-CN" altLang="en-US" dirty="0" smtClean="0"/>
              <a:t>		                                </a:t>
            </a:r>
            <a:endParaRPr lang="en-US" altLang="zh-CN" dirty="0" smtClean="0"/>
          </a:p>
          <a:p>
            <a:pPr marL="365760" lvl="1" indent="0">
              <a:buNone/>
            </a:pPr>
            <a:r>
              <a:rPr lang="zh-CN" altLang="en-US" dirty="0" smtClean="0"/>
              <a:t>            称之为卡森（</a:t>
            </a:r>
            <a:r>
              <a:rPr lang="en-US" altLang="zh-CN" dirty="0" smtClean="0"/>
              <a:t>Carson</a:t>
            </a:r>
            <a:r>
              <a:rPr lang="zh-CN" altLang="en-US" dirty="0" smtClean="0"/>
              <a:t>）公式。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0764D-9D8C-410B-8624-B279CA88184B}" type="slidenum">
              <a:rPr lang="en-US" altLang="zh-CN" smtClean="0"/>
              <a:pPr/>
              <a:t>119</a:t>
            </a:fld>
            <a:endParaRPr lang="en-US" altLang="zh-CN"/>
          </a:p>
        </p:txBody>
      </p:sp>
      <p:sp>
        <p:nvSpPr>
          <p:cNvPr id="106501" name="Rectangle 5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65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603553"/>
              </p:ext>
            </p:extLst>
          </p:nvPr>
        </p:nvGraphicFramePr>
        <p:xfrm>
          <a:off x="2195736" y="4437112"/>
          <a:ext cx="3798646" cy="491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41" name="公式" r:id="rId3" imgW="2057400" imgH="241300" progId="Equation.3">
                  <p:embed/>
                </p:oleObj>
              </mc:Choice>
              <mc:Fallback>
                <p:oleObj name="公式" r:id="rId3" imgW="2057400" imgH="241300" progId="Equation.3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4437112"/>
                        <a:ext cx="3798646" cy="491108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38595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75EC-E780-489B-BE84-7DB42BB12A75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5.1</a:t>
            </a:r>
            <a:r>
              <a:rPr lang="zh-CN" altLang="en-US" smtClean="0"/>
              <a:t>幅度调制（线性调制）的原理</a:t>
            </a:r>
            <a:endParaRPr lang="zh-CN" altLang="en-US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1196752"/>
            <a:ext cx="8042275" cy="55372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幅度调制原理：</a:t>
            </a:r>
            <a:r>
              <a:rPr lang="zh-CN" altLang="en-US" dirty="0" smtClean="0"/>
              <a:t>由调制信号去控制高频载波的</a:t>
            </a:r>
            <a:r>
              <a:rPr lang="zh-CN" altLang="en-US" dirty="0" smtClean="0">
                <a:solidFill>
                  <a:srgbClr val="FF0000"/>
                </a:solidFill>
              </a:rPr>
              <a:t>幅度</a:t>
            </a:r>
            <a:r>
              <a:rPr lang="zh-CN" altLang="en-US" dirty="0" smtClean="0"/>
              <a:t>，使之随调制信号作</a:t>
            </a:r>
            <a:r>
              <a:rPr lang="zh-CN" altLang="en-US" dirty="0" smtClean="0">
                <a:solidFill>
                  <a:srgbClr val="FF0000"/>
                </a:solidFill>
              </a:rPr>
              <a:t>线性</a:t>
            </a:r>
            <a:r>
              <a:rPr lang="zh-CN" altLang="en-US" dirty="0" smtClean="0"/>
              <a:t>变化</a:t>
            </a:r>
          </a:p>
          <a:p>
            <a:pPr lvl="1">
              <a:buFont typeface="Wingdings" pitchFamily="2" charset="2"/>
              <a:buNone/>
            </a:pPr>
            <a:r>
              <a:rPr lang="zh-CN" altLang="en-US" dirty="0" smtClean="0"/>
              <a:t>设：正弦型载波为</a:t>
            </a:r>
          </a:p>
          <a:p>
            <a:pPr lvl="1">
              <a:buFont typeface="Wingdings" pitchFamily="2" charset="2"/>
              <a:buNone/>
            </a:pPr>
            <a:r>
              <a:rPr lang="zh-CN" altLang="en-US" dirty="0" smtClean="0"/>
              <a:t>	式中，</a:t>
            </a:r>
            <a:r>
              <a:rPr lang="en-US" altLang="zh-CN" i="1" dirty="0" smtClean="0"/>
              <a:t>A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载波幅度；</a:t>
            </a:r>
          </a:p>
          <a:p>
            <a:pPr lvl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dirty="0" smtClean="0"/>
              <a:t>		   </a:t>
            </a:r>
            <a:r>
              <a:rPr lang="zh-CN" altLang="en-US" i="1" dirty="0" smtClean="0">
                <a:sym typeface="Symbol" pitchFamily="18" charset="2"/>
              </a:rPr>
              <a:t></a:t>
            </a:r>
            <a:r>
              <a:rPr lang="en-US" altLang="zh-CN" baseline="-25000" dirty="0" smtClean="0">
                <a:sym typeface="Symbol" pitchFamily="18" charset="2"/>
              </a:rPr>
              <a:t>c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载波角频率；</a:t>
            </a:r>
          </a:p>
          <a:p>
            <a:pPr lvl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dirty="0" smtClean="0"/>
              <a:t>		   </a:t>
            </a:r>
            <a:r>
              <a:rPr lang="zh-CN" altLang="en-US" i="1" dirty="0" smtClean="0">
                <a:sym typeface="Symbol" pitchFamily="18" charset="2"/>
              </a:rPr>
              <a:t></a:t>
            </a:r>
            <a:r>
              <a:rPr lang="en-US" altLang="zh-CN" baseline="-25000" dirty="0" smtClean="0">
                <a:sym typeface="Symbol" pitchFamily="18" charset="2"/>
              </a:rPr>
              <a:t>0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载波初始相位（以后假定</a:t>
            </a:r>
            <a:r>
              <a:rPr lang="zh-CN" altLang="en-US" i="1" dirty="0" smtClean="0">
                <a:sym typeface="Symbol" pitchFamily="18" charset="2"/>
              </a:rPr>
              <a:t></a:t>
            </a:r>
            <a:r>
              <a:rPr lang="en-US" altLang="zh-CN" baseline="-25000" dirty="0" smtClean="0">
                <a:sym typeface="Symbol" pitchFamily="18" charset="2"/>
              </a:rPr>
              <a:t>0</a:t>
            </a:r>
            <a:r>
              <a:rPr lang="en-US" altLang="zh-CN" dirty="0" smtClean="0"/>
              <a:t> </a:t>
            </a:r>
            <a:r>
              <a:rPr lang="zh-CN" altLang="en-US" dirty="0" smtClean="0"/>
              <a:t>＝ </a:t>
            </a:r>
            <a:r>
              <a:rPr lang="en-US" altLang="zh-CN" dirty="0" smtClean="0"/>
              <a:t>0</a:t>
            </a:r>
            <a:r>
              <a:rPr lang="zh-CN" altLang="en-US" dirty="0" smtClean="0"/>
              <a:t>）。 </a:t>
            </a:r>
          </a:p>
          <a:p>
            <a:pPr lvl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dirty="0" smtClean="0"/>
              <a:t>根据调制定义，幅度调制信号（已调信号）可表示成：</a:t>
            </a:r>
          </a:p>
          <a:p>
            <a:pPr lvl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dirty="0" smtClean="0"/>
              <a:t>	</a:t>
            </a:r>
          </a:p>
          <a:p>
            <a:pPr lvl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dirty="0" smtClean="0"/>
              <a:t>式中， </a:t>
            </a:r>
            <a:r>
              <a:rPr lang="en-US" altLang="zh-CN" i="1" dirty="0" smtClean="0"/>
              <a:t>m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t</a:t>
            </a:r>
            <a:r>
              <a:rPr lang="en-US" altLang="zh-CN" dirty="0" smtClean="0"/>
              <a:t>)— </a:t>
            </a:r>
            <a:r>
              <a:rPr lang="zh-CN" altLang="en-US" dirty="0" smtClean="0"/>
              <a:t>基带调制信号。</a:t>
            </a:r>
            <a:endParaRPr lang="zh-CN" altLang="en-US" dirty="0"/>
          </a:p>
        </p:txBody>
      </p:sp>
      <p:graphicFrame>
        <p:nvGraphicFramePr>
          <p:cNvPr id="266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42335"/>
              </p:ext>
            </p:extLst>
          </p:nvPr>
        </p:nvGraphicFramePr>
        <p:xfrm>
          <a:off x="3851920" y="2132856"/>
          <a:ext cx="25209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68" name="Equation" r:id="rId3" imgW="1409088" imgH="253890" progId="Equation.DSMT4">
                  <p:embed/>
                </p:oleObj>
              </mc:Choice>
              <mc:Fallback>
                <p:oleObj name="Equation" r:id="rId3" imgW="1409088" imgH="253890" progId="Equation.DSMT4">
                  <p:embed/>
                  <p:pic>
                    <p:nvPicPr>
                      <p:cNvPr id="0" name="Picture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2132856"/>
                        <a:ext cx="252095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66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796793"/>
              </p:ext>
            </p:extLst>
          </p:nvPr>
        </p:nvGraphicFramePr>
        <p:xfrm>
          <a:off x="2619375" y="4797425"/>
          <a:ext cx="2906713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69" name="Equation" r:id="rId5" imgW="1371600" imgH="228600" progId="Equation.DSMT4">
                  <p:embed/>
                </p:oleObj>
              </mc:Choice>
              <mc:Fallback>
                <p:oleObj name="Equation" r:id="rId5" imgW="1371600" imgH="228600" progId="Equation.DSMT4">
                  <p:embed/>
                  <p:pic>
                    <p:nvPicPr>
                      <p:cNvPr id="0" name="Picture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9375" y="4797425"/>
                        <a:ext cx="2906713" cy="452438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CC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3635896" y="4653136"/>
            <a:ext cx="936104" cy="648072"/>
          </a:xfrm>
          <a:prstGeom prst="rect">
            <a:avLst/>
          </a:prstGeom>
          <a:solidFill>
            <a:srgbClr val="33CCFF">
              <a:alpha val="12157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724129" y="4792506"/>
            <a:ext cx="2054408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已调信号幅度，随基带信号作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线性变化</a:t>
            </a:r>
          </a:p>
        </p:txBody>
      </p:sp>
    </p:spTree>
    <p:extLst>
      <p:ext uri="{BB962C8B-B14F-4D97-AF65-F5344CB8AC3E}">
        <p14:creationId xmlns:p14="http://schemas.microsoft.com/office/powerpoint/2010/main" val="42769138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064896" cy="54006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分析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当</a:t>
            </a:r>
            <a:r>
              <a:rPr lang="en-US" altLang="zh-CN" i="1" dirty="0" smtClean="0">
                <a:solidFill>
                  <a:srgbClr val="FF0000"/>
                </a:solidFill>
              </a:rPr>
              <a:t>m</a:t>
            </a:r>
            <a:r>
              <a:rPr lang="en-US" altLang="zh-CN" i="1" baseline="-25000" dirty="0" smtClean="0">
                <a:solidFill>
                  <a:srgbClr val="FF0000"/>
                </a:solidFill>
              </a:rPr>
              <a:t>f </a:t>
            </a:r>
            <a:r>
              <a:rPr lang="en-US" altLang="zh-CN" dirty="0" smtClean="0">
                <a:solidFill>
                  <a:srgbClr val="FF0000"/>
                </a:solidFill>
              </a:rPr>
              <a:t>&lt;&lt; 1</a:t>
            </a:r>
            <a:r>
              <a:rPr lang="zh-CN" altLang="en-US" dirty="0" smtClean="0">
                <a:solidFill>
                  <a:srgbClr val="FF0000"/>
                </a:solidFill>
              </a:rPr>
              <a:t>时</a:t>
            </a:r>
            <a:endParaRPr lang="en-US" altLang="zh-CN" dirty="0"/>
          </a:p>
          <a:p>
            <a:pPr lvl="1"/>
            <a:r>
              <a:rPr lang="zh-CN" altLang="en-US" dirty="0" smtClean="0"/>
              <a:t>上式近似为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说明</a:t>
            </a:r>
            <a:r>
              <a:rPr lang="zh-CN" altLang="en-US" dirty="0" smtClean="0"/>
              <a:t>：带宽由第一对边频分量决定，只随调制频率</a:t>
            </a:r>
            <a:r>
              <a:rPr lang="en-US" altLang="zh-CN" i="1" dirty="0" err="1" smtClean="0"/>
              <a:t>f</a:t>
            </a:r>
            <a:r>
              <a:rPr lang="en-US" altLang="zh-CN" i="1" baseline="-25000" dirty="0" err="1" smtClean="0"/>
              <a:t>m</a:t>
            </a:r>
            <a:r>
              <a:rPr lang="zh-CN" altLang="en-US" dirty="0"/>
              <a:t>变化，与最大</a:t>
            </a:r>
            <a:r>
              <a:rPr lang="zh-CN" altLang="en-US" dirty="0" smtClean="0"/>
              <a:t>频偏</a:t>
            </a:r>
            <a:r>
              <a:rPr lang="zh-CN" altLang="en-US" i="1" dirty="0">
                <a:sym typeface="Symbol" pitchFamily="18" charset="2"/>
              </a:rPr>
              <a:t></a:t>
            </a:r>
            <a:r>
              <a:rPr lang="en-US" altLang="zh-CN" i="1" dirty="0"/>
              <a:t>f</a:t>
            </a:r>
            <a:r>
              <a:rPr lang="zh-CN" altLang="en-US" dirty="0" smtClean="0"/>
              <a:t>无关。（与前述</a:t>
            </a:r>
            <a:r>
              <a:rPr lang="en-US" altLang="zh-CN" dirty="0" smtClean="0"/>
              <a:t>NBFM</a:t>
            </a:r>
            <a:r>
              <a:rPr lang="zh-CN" altLang="en-US" dirty="0" smtClean="0"/>
              <a:t>时讨论结果一致。）</a:t>
            </a:r>
            <a:endParaRPr lang="zh-CN" altLang="en-US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当</a:t>
            </a:r>
            <a:r>
              <a:rPr lang="en-US" altLang="zh-CN" i="1" dirty="0" smtClean="0">
                <a:solidFill>
                  <a:srgbClr val="FF0000"/>
                </a:solidFill>
              </a:rPr>
              <a:t>m</a:t>
            </a:r>
            <a:r>
              <a:rPr lang="en-US" altLang="zh-CN" i="1" baseline="-25000" dirty="0" smtClean="0">
                <a:solidFill>
                  <a:srgbClr val="FF0000"/>
                </a:solidFill>
              </a:rPr>
              <a:t>f </a:t>
            </a:r>
            <a:r>
              <a:rPr lang="en-US" altLang="zh-CN" dirty="0" smtClean="0">
                <a:solidFill>
                  <a:srgbClr val="FF0000"/>
                </a:solidFill>
              </a:rPr>
              <a:t>&gt;&gt; 1</a:t>
            </a:r>
            <a:r>
              <a:rPr lang="zh-CN" altLang="en-US" dirty="0" smtClean="0">
                <a:solidFill>
                  <a:srgbClr val="FF0000"/>
                </a:solidFill>
              </a:rPr>
              <a:t>时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上式近似为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说明：</a:t>
            </a:r>
            <a:r>
              <a:rPr lang="zh-CN" altLang="en-US" dirty="0"/>
              <a:t>带宽由第一对边频分量决定，只</a:t>
            </a:r>
            <a:r>
              <a:rPr lang="zh-CN" altLang="en-US" dirty="0" smtClean="0"/>
              <a:t>随</a:t>
            </a:r>
            <a:r>
              <a:rPr lang="zh-CN" altLang="en-US" dirty="0"/>
              <a:t>最大频偏</a:t>
            </a:r>
            <a:r>
              <a:rPr lang="zh-CN" altLang="en-US" i="1" dirty="0">
                <a:sym typeface="Symbol" pitchFamily="18" charset="2"/>
              </a:rPr>
              <a:t></a:t>
            </a:r>
            <a:r>
              <a:rPr lang="en-US" altLang="zh-CN" i="1" dirty="0" smtClean="0"/>
              <a:t>f</a:t>
            </a:r>
            <a:r>
              <a:rPr lang="zh-CN" altLang="en-US" dirty="0" smtClean="0"/>
              <a:t>变化</a:t>
            </a:r>
            <a:r>
              <a:rPr lang="zh-CN" altLang="en-US" dirty="0"/>
              <a:t>，</a:t>
            </a:r>
            <a:r>
              <a:rPr lang="zh-CN" altLang="en-US" dirty="0" smtClean="0"/>
              <a:t>与</a:t>
            </a:r>
            <a:r>
              <a:rPr lang="zh-CN" altLang="en-US" dirty="0"/>
              <a:t>调制频率</a:t>
            </a:r>
            <a:r>
              <a:rPr lang="en-US" altLang="zh-CN" i="1" dirty="0" err="1"/>
              <a:t>f</a:t>
            </a:r>
            <a:r>
              <a:rPr lang="en-US" altLang="zh-CN" i="1" baseline="-25000" dirty="0" err="1"/>
              <a:t>m</a:t>
            </a:r>
            <a:r>
              <a:rPr lang="zh-CN" altLang="en-US" dirty="0" smtClean="0"/>
              <a:t>无关</a:t>
            </a:r>
            <a:r>
              <a:rPr lang="zh-CN" altLang="en-US" dirty="0"/>
              <a:t>。</a:t>
            </a:r>
            <a:endParaRPr lang="zh-CN" altLang="en-US" dirty="0" smtClean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E363-24A8-45A4-9552-232F42018D75}" type="slidenum">
              <a:rPr lang="en-US" altLang="zh-CN" smtClean="0"/>
              <a:pPr/>
              <a:t>120</a:t>
            </a:fld>
            <a:endParaRPr lang="en-US" altLang="zh-CN"/>
          </a:p>
        </p:txBody>
      </p:sp>
      <p:graphicFrame>
        <p:nvGraphicFramePr>
          <p:cNvPr id="1075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9682245"/>
              </p:ext>
            </p:extLst>
          </p:nvPr>
        </p:nvGraphicFramePr>
        <p:xfrm>
          <a:off x="2843808" y="2344384"/>
          <a:ext cx="1512168" cy="483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93" name="公式" r:id="rId3" imgW="711200" imgH="228600" progId="Equation.3">
                  <p:embed/>
                </p:oleObj>
              </mc:Choice>
              <mc:Fallback>
                <p:oleObj name="公式" r:id="rId3" imgW="711200" imgH="228600" progId="Equation.3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2344384"/>
                        <a:ext cx="1512168" cy="4837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6" name="Object 6"/>
          <p:cNvGraphicFramePr>
            <a:graphicFrameLocks noChangeAspect="1"/>
          </p:cNvGraphicFramePr>
          <p:nvPr/>
        </p:nvGraphicFramePr>
        <p:xfrm>
          <a:off x="1691680" y="404664"/>
          <a:ext cx="4455768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94" name="公式" r:id="rId5" imgW="2057400" imgH="241300" progId="Equation.3">
                  <p:embed/>
                </p:oleObj>
              </mc:Choice>
              <mc:Fallback>
                <p:oleObj name="公式" r:id="rId5" imgW="2057400" imgH="241300" progId="Equation.3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404664"/>
                        <a:ext cx="4455768" cy="576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8" name="Rectangle 8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75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108077"/>
              </p:ext>
            </p:extLst>
          </p:nvPr>
        </p:nvGraphicFramePr>
        <p:xfrm>
          <a:off x="2966904" y="4748733"/>
          <a:ext cx="1429359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95" name="公式" r:id="rId7" imgW="723586" imgH="215806" progId="Equation.3">
                  <p:embed/>
                </p:oleObj>
              </mc:Choice>
              <mc:Fallback>
                <p:oleObj name="公式" r:id="rId7" imgW="723586" imgH="215806" progId="Equation.3">
                  <p:embed/>
                  <p:pic>
                    <p:nvPicPr>
                      <p:cNvPr id="0" name="Picture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6904" y="4748733"/>
                        <a:ext cx="1429359" cy="4320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4581306" y="2352703"/>
            <a:ext cx="2339102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窄带调频的带宽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81306" y="4725144"/>
            <a:ext cx="2339102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宽带调频的带宽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064896" cy="54006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非单频，频谱分析更复杂（因</a:t>
            </a:r>
            <a:r>
              <a:rPr lang="en-US" altLang="zh-CN" dirty="0" smtClean="0"/>
              <a:t>FM</a:t>
            </a:r>
            <a:r>
              <a:rPr lang="zh-CN" altLang="en-US" dirty="0" smtClean="0"/>
              <a:t>是非线性过程）</a:t>
            </a:r>
            <a:endParaRPr lang="en-US" altLang="zh-CN" dirty="0" smtClean="0"/>
          </a:p>
          <a:p>
            <a:r>
              <a:rPr lang="zh-CN" altLang="en-US" dirty="0" smtClean="0"/>
              <a:t>根据分析和经验，发现单音调频的卡森公式仍然适用。</a:t>
            </a:r>
            <a:endParaRPr lang="en-US" altLang="zh-CN" dirty="0" smtClean="0"/>
          </a:p>
          <a:p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  </a:t>
            </a:r>
            <a:r>
              <a:rPr lang="zh-CN" altLang="en-US" dirty="0" smtClean="0"/>
              <a:t>上式中</a:t>
            </a:r>
            <a:r>
              <a:rPr lang="en-US" altLang="zh-CN" i="1" dirty="0" err="1" smtClean="0"/>
              <a:t>f</a:t>
            </a:r>
            <a:r>
              <a:rPr lang="en-US" altLang="zh-CN" i="1" baseline="-25000" dirty="0" err="1" smtClean="0"/>
              <a:t>m</a:t>
            </a:r>
            <a:r>
              <a:rPr lang="zh-CN" altLang="en-US" dirty="0" smtClean="0"/>
              <a:t>是调制信号的最高频率， </a:t>
            </a:r>
            <a:r>
              <a:rPr lang="en-US" altLang="zh-CN" i="1" dirty="0" smtClean="0"/>
              <a:t>m</a:t>
            </a:r>
            <a:r>
              <a:rPr lang="en-US" altLang="zh-CN" i="1" baseline="-25000" dirty="0" smtClean="0"/>
              <a:t>f</a:t>
            </a:r>
            <a:r>
              <a:rPr lang="en-US" altLang="zh-CN" dirty="0" smtClean="0"/>
              <a:t>(</a:t>
            </a:r>
            <a:r>
              <a:rPr lang="zh-CN" altLang="en-US" dirty="0" smtClean="0"/>
              <a:t>调频指数</a:t>
            </a:r>
            <a:r>
              <a:rPr lang="en-US" altLang="zh-CN" dirty="0" smtClean="0"/>
              <a:t>)</a:t>
            </a:r>
            <a:r>
              <a:rPr lang="zh-CN" altLang="en-US" dirty="0" smtClean="0"/>
              <a:t>是最大频偏 </a:t>
            </a:r>
            <a:r>
              <a:rPr lang="zh-CN" altLang="en-US" i="1" dirty="0" smtClean="0">
                <a:sym typeface="Symbol" pitchFamily="18" charset="2"/>
              </a:rPr>
              <a:t></a:t>
            </a:r>
            <a:r>
              <a:rPr lang="en-US" altLang="zh-CN" i="1" dirty="0" smtClean="0"/>
              <a:t>f</a:t>
            </a:r>
            <a:r>
              <a:rPr lang="en-US" altLang="zh-CN" dirty="0" smtClean="0"/>
              <a:t> </a:t>
            </a:r>
            <a:r>
              <a:rPr lang="zh-CN" altLang="en-US" dirty="0" smtClean="0"/>
              <a:t>与 </a:t>
            </a:r>
            <a:r>
              <a:rPr lang="en-US" altLang="zh-CN" i="1" dirty="0" err="1" smtClean="0"/>
              <a:t>f</a:t>
            </a:r>
            <a:r>
              <a:rPr lang="en-US" altLang="zh-CN" i="1" baseline="-25000" dirty="0" err="1" smtClean="0"/>
              <a:t>m</a:t>
            </a:r>
            <a:r>
              <a:rPr lang="zh-CN" altLang="en-US" dirty="0" smtClean="0"/>
              <a:t>之比。</a:t>
            </a:r>
          </a:p>
          <a:p>
            <a:pPr lvl="1">
              <a:buNone/>
            </a:pPr>
            <a:r>
              <a:rPr lang="zh-CN" altLang="en-US" dirty="0" smtClean="0"/>
              <a:t>  例：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  </a:t>
            </a:r>
            <a:r>
              <a:rPr lang="zh-CN" altLang="en-US" dirty="0" smtClean="0"/>
              <a:t>调频广播中规定的最大频偏</a:t>
            </a:r>
            <a:r>
              <a:rPr lang="zh-CN" altLang="en-US" i="1" dirty="0" smtClean="0">
                <a:sym typeface="Symbol" pitchFamily="18" charset="2"/>
              </a:rPr>
              <a:t></a:t>
            </a:r>
            <a:r>
              <a:rPr lang="en-US" altLang="zh-CN" i="1" dirty="0" smtClean="0"/>
              <a:t>f</a:t>
            </a:r>
            <a:r>
              <a:rPr lang="zh-CN" altLang="en-US" dirty="0" smtClean="0"/>
              <a:t>为</a:t>
            </a:r>
            <a:r>
              <a:rPr lang="en-US" altLang="zh-CN" dirty="0" smtClean="0"/>
              <a:t>75kHz</a:t>
            </a:r>
            <a:r>
              <a:rPr lang="zh-CN" altLang="en-US" dirty="0" smtClean="0"/>
              <a:t>，最高调制频率</a:t>
            </a:r>
            <a:r>
              <a:rPr lang="en-US" altLang="zh-CN" i="1" dirty="0" err="1" smtClean="0"/>
              <a:t>f</a:t>
            </a:r>
            <a:r>
              <a:rPr lang="en-US" altLang="zh-CN" i="1" baseline="-25000" dirty="0" err="1" smtClean="0"/>
              <a:t>m</a:t>
            </a:r>
            <a:r>
              <a:rPr lang="zh-CN" altLang="en-US" dirty="0" smtClean="0"/>
              <a:t>为</a:t>
            </a:r>
            <a:r>
              <a:rPr lang="en-US" altLang="zh-CN" dirty="0" smtClean="0"/>
              <a:t>15kHz</a:t>
            </a:r>
            <a:r>
              <a:rPr lang="zh-CN" altLang="en-US" dirty="0" smtClean="0"/>
              <a:t>，故调频指数</a:t>
            </a:r>
            <a:r>
              <a:rPr lang="en-US" altLang="zh-CN" i="1" dirty="0" smtClean="0"/>
              <a:t>m</a:t>
            </a:r>
            <a:r>
              <a:rPr lang="en-US" altLang="zh-CN" i="1" baseline="-25000" dirty="0" smtClean="0"/>
              <a:t>f </a:t>
            </a:r>
            <a:r>
              <a:rPr lang="zh-CN" altLang="en-US" dirty="0" smtClean="0"/>
              <a:t>＝ </a:t>
            </a:r>
            <a:r>
              <a:rPr lang="en-US" altLang="zh-CN" dirty="0" smtClean="0"/>
              <a:t>5</a:t>
            </a:r>
            <a:r>
              <a:rPr lang="zh-CN" altLang="en-US" dirty="0" smtClean="0"/>
              <a:t>，由上式可计算出此</a:t>
            </a:r>
            <a:r>
              <a:rPr lang="en-US" altLang="zh-CN" dirty="0" smtClean="0"/>
              <a:t>FM</a:t>
            </a:r>
            <a:r>
              <a:rPr lang="zh-CN" altLang="en-US" dirty="0" smtClean="0"/>
              <a:t>信号的频带宽度为</a:t>
            </a:r>
            <a:r>
              <a:rPr lang="en-US" altLang="zh-CN" dirty="0" smtClean="0"/>
              <a:t>180kHz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1E363-24A8-45A4-9552-232F42018D75}" type="slidenum">
              <a:rPr lang="en-US" altLang="zh-CN" smtClean="0"/>
              <a:pPr/>
              <a:t>121</a:t>
            </a:fld>
            <a:endParaRPr lang="en-US" altLang="zh-CN"/>
          </a:p>
        </p:txBody>
      </p:sp>
      <p:graphicFrame>
        <p:nvGraphicFramePr>
          <p:cNvPr id="1075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347889"/>
              </p:ext>
            </p:extLst>
          </p:nvPr>
        </p:nvGraphicFramePr>
        <p:xfrm>
          <a:off x="1979712" y="2703871"/>
          <a:ext cx="4761511" cy="615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73" name="公式" r:id="rId3" imgW="2057400" imgH="241300" progId="Equation.3">
                  <p:embed/>
                </p:oleObj>
              </mc:Choice>
              <mc:Fallback>
                <p:oleObj name="公式" r:id="rId3" imgW="2057400" imgH="241300" progId="Equation.3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703871"/>
                        <a:ext cx="4761511" cy="6155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8" name="Rectangle 8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88640"/>
            <a:ext cx="8064896" cy="811560"/>
          </a:xfrm>
        </p:spPr>
        <p:txBody>
          <a:bodyPr/>
          <a:lstStyle/>
          <a:p>
            <a:r>
              <a:rPr lang="zh-CN" altLang="en-US" dirty="0"/>
              <a:t>当</a:t>
            </a:r>
            <a:r>
              <a:rPr lang="zh-CN" altLang="en-US" dirty="0">
                <a:solidFill>
                  <a:srgbClr val="0000FF"/>
                </a:solidFill>
              </a:rPr>
              <a:t>任意限带信号</a:t>
            </a:r>
            <a:r>
              <a:rPr lang="zh-CN" altLang="en-US" dirty="0"/>
              <a:t>调制时</a:t>
            </a:r>
          </a:p>
        </p:txBody>
      </p:sp>
    </p:spTree>
    <p:extLst>
      <p:ext uri="{BB962C8B-B14F-4D97-AF65-F5344CB8AC3E}">
        <p14:creationId xmlns:p14="http://schemas.microsoft.com/office/powerpoint/2010/main" val="41272363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24629" y="2132856"/>
            <a:ext cx="2236510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贝塞尔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函数的</a:t>
            </a:r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性质</a:t>
            </a:r>
            <a:endParaRPr lang="en-US" altLang="zh-CN" sz="20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altLang="zh-CN" sz="20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zh-CN" altLang="en-US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3. </a:t>
            </a:r>
            <a:r>
              <a:rPr lang="zh-CN" altLang="en-US" dirty="0" smtClean="0">
                <a:solidFill>
                  <a:srgbClr val="0000FF"/>
                </a:solidFill>
              </a:rPr>
              <a:t>调频信号的功率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064896" cy="525658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调频信号平均功率</a:t>
            </a:r>
          </a:p>
          <a:p>
            <a:pPr lvl="1"/>
            <a:endParaRPr lang="en-US" altLang="zh-CN" dirty="0" smtClean="0"/>
          </a:p>
          <a:p>
            <a:pPr lvl="1"/>
            <a:endParaRPr lang="zh-CN" altLang="en-US" dirty="0" smtClean="0"/>
          </a:p>
          <a:p>
            <a:endParaRPr lang="en-US" altLang="zh-CN" dirty="0" smtClean="0"/>
          </a:p>
          <a:p>
            <a:pPr lvl="1"/>
            <a:endParaRPr lang="zh-CN" altLang="en-US" sz="1200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说明：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/>
              <a:t>调频信号的平均功率等于</a:t>
            </a:r>
            <a:r>
              <a:rPr lang="zh-CN" altLang="en-US" dirty="0" smtClean="0">
                <a:solidFill>
                  <a:srgbClr val="FF0000"/>
                </a:solidFill>
              </a:rPr>
              <a:t>未调载波的平均功率</a:t>
            </a:r>
            <a:r>
              <a:rPr lang="zh-CN" altLang="en-US" dirty="0" smtClean="0"/>
              <a:t>，即</a:t>
            </a:r>
            <a:r>
              <a:rPr lang="zh-CN" altLang="en-US" dirty="0" smtClean="0">
                <a:solidFill>
                  <a:srgbClr val="FF0000"/>
                </a:solidFill>
              </a:rPr>
              <a:t>调制后总的功率</a:t>
            </a:r>
            <a:r>
              <a:rPr lang="zh-CN" altLang="en-US" dirty="0" smtClean="0"/>
              <a:t>不变，只是将原来载波功率中的一部分分配给每个边频分量。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故，</a:t>
            </a:r>
            <a:r>
              <a:rPr lang="zh-CN" altLang="en-US" dirty="0" smtClean="0">
                <a:solidFill>
                  <a:srgbClr val="FF0000"/>
                </a:solidFill>
              </a:rPr>
              <a:t>调制过程只是进行功率的重新分配</a:t>
            </a:r>
            <a:r>
              <a:rPr lang="zh-CN" altLang="en-US" dirty="0" smtClean="0"/>
              <a:t>，而分配的原则与</a:t>
            </a:r>
            <a:r>
              <a:rPr lang="en-US" altLang="zh-CN" i="1" dirty="0"/>
              <a:t>m</a:t>
            </a:r>
            <a:r>
              <a:rPr lang="en-US" altLang="zh-CN" i="1" baseline="-25000" dirty="0"/>
              <a:t>f</a:t>
            </a:r>
            <a:r>
              <a:rPr lang="en-US" altLang="zh-CN" dirty="0"/>
              <a:t>(</a:t>
            </a:r>
            <a:r>
              <a:rPr lang="zh-CN" altLang="en-US" dirty="0"/>
              <a:t>调频指数</a:t>
            </a:r>
            <a:r>
              <a:rPr lang="en-US" altLang="zh-CN" dirty="0" smtClean="0"/>
              <a:t>)</a:t>
            </a:r>
            <a:r>
              <a:rPr lang="zh-CN" altLang="en-US" dirty="0" smtClean="0"/>
              <a:t>有关</a:t>
            </a:r>
            <a:endParaRPr lang="zh-CN" altLang="en-US" dirty="0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94045-12A0-406E-B711-E509E4A2D092}" type="slidenum">
              <a:rPr lang="en-US" altLang="zh-CN" smtClean="0"/>
              <a:pPr/>
              <a:t>122</a:t>
            </a:fld>
            <a:endParaRPr lang="en-US" altLang="zh-CN"/>
          </a:p>
        </p:txBody>
      </p:sp>
      <p:sp>
        <p:nvSpPr>
          <p:cNvPr id="108549" name="Rectangle 5"/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85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71851"/>
              </p:ext>
            </p:extLst>
          </p:nvPr>
        </p:nvGraphicFramePr>
        <p:xfrm>
          <a:off x="3905746" y="1124745"/>
          <a:ext cx="1844938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50" r:id="rId3" imgW="889000" imgH="279400" progId="Equation.DSMT4">
                  <p:embed/>
                </p:oleObj>
              </mc:Choice>
              <mc:Fallback>
                <p:oleObj r:id="rId3" imgW="889000" imgH="279400" progId="Equation.DSMT4">
                  <p:embed/>
                  <p:pic>
                    <p:nvPicPr>
                      <p:cNvPr id="0" name="Picture 6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746" y="1124745"/>
                        <a:ext cx="1844938" cy="576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51" name="Rectangle 7"/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8553" name="Rectangle 9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2335511" y="1924695"/>
            <a:ext cx="3676649" cy="784225"/>
            <a:chOff x="1500" y="1905"/>
            <a:chExt cx="2316" cy="494"/>
          </a:xfrm>
        </p:grpSpPr>
        <p:graphicFrame>
          <p:nvGraphicFramePr>
            <p:cNvPr id="10855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7673110"/>
                </p:ext>
              </p:extLst>
            </p:nvPr>
          </p:nvGraphicFramePr>
          <p:xfrm>
            <a:off x="1500" y="1996"/>
            <a:ext cx="1049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51" r:id="rId5" imgW="889000" imgH="279400" progId="Equation.DSMT4">
                    <p:embed/>
                  </p:oleObj>
                </mc:Choice>
                <mc:Fallback>
                  <p:oleObj r:id="rId5" imgW="889000" imgH="279400" progId="Equation.DSMT4">
                    <p:embed/>
                    <p:pic>
                      <p:nvPicPr>
                        <p:cNvPr id="0" name="Picture 6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0" y="1996"/>
                          <a:ext cx="1049" cy="3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8552" name="Object 8"/>
            <p:cNvGraphicFramePr>
              <a:graphicFrameLocks noChangeAspect="1"/>
            </p:cNvGraphicFramePr>
            <p:nvPr/>
          </p:nvGraphicFramePr>
          <p:xfrm>
            <a:off x="2597" y="1905"/>
            <a:ext cx="1219" cy="4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52" r:id="rId6" imgW="1104900" imgH="444500" progId="Equation.DSMT4">
                    <p:embed/>
                  </p:oleObj>
                </mc:Choice>
                <mc:Fallback>
                  <p:oleObj r:id="rId6" imgW="1104900" imgH="444500" progId="Equation.DSMT4">
                    <p:embed/>
                    <p:pic>
                      <p:nvPicPr>
                        <p:cNvPr id="0" name="Picture 6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7" y="1905"/>
                          <a:ext cx="1219" cy="4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855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13957"/>
              </p:ext>
            </p:extLst>
          </p:nvPr>
        </p:nvGraphicFramePr>
        <p:xfrm>
          <a:off x="6365790" y="2507034"/>
          <a:ext cx="1754188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53" r:id="rId8" imgW="977900" imgH="431800" progId="Equation.DSMT4">
                  <p:embed/>
                </p:oleObj>
              </mc:Choice>
              <mc:Fallback>
                <p:oleObj r:id="rId8" imgW="977900" imgH="431800" progId="Equation.DSMT4">
                  <p:embed/>
                  <p:pic>
                    <p:nvPicPr>
                      <p:cNvPr id="0" name="Picture 6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790" y="2507034"/>
                        <a:ext cx="1754188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58" name="Rectangle 14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855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915985"/>
              </p:ext>
            </p:extLst>
          </p:nvPr>
        </p:nvGraphicFramePr>
        <p:xfrm>
          <a:off x="2754393" y="2951899"/>
          <a:ext cx="2123046" cy="1003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54" r:id="rId10" imgW="889000" imgH="419100" progId="Equation.DSMT4">
                  <p:embed/>
                </p:oleObj>
              </mc:Choice>
              <mc:Fallback>
                <p:oleObj r:id="rId10" imgW="889000" imgH="419100" progId="Equation.DSMT4">
                  <p:embed/>
                  <p:pic>
                    <p:nvPicPr>
                      <p:cNvPr id="0" name="Picture 6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393" y="2951899"/>
                        <a:ext cx="2123046" cy="100373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61642"/>
              </p:ext>
            </p:extLst>
          </p:nvPr>
        </p:nvGraphicFramePr>
        <p:xfrm>
          <a:off x="5759291" y="1375062"/>
          <a:ext cx="2967186" cy="651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55" name="Equation" r:id="rId12" imgW="2298700" imgH="431800" progId="Equation.DSMT4">
                  <p:embed/>
                </p:oleObj>
              </mc:Choice>
              <mc:Fallback>
                <p:oleObj name="Equation" r:id="rId12" imgW="2298700" imgH="431800" progId="Equation.DSMT4">
                  <p:embed/>
                  <p:pic>
                    <p:nvPicPr>
                      <p:cNvPr id="0" name="Picture 6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291" y="1375062"/>
                        <a:ext cx="2967186" cy="651491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A5002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076056" y="45179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+mj-ea"/>
                <a:ea typeface="+mj-ea"/>
              </a:rPr>
              <a:t>功率分配</a:t>
            </a:r>
          </a:p>
        </p:txBody>
      </p:sp>
      <p:sp>
        <p:nvSpPr>
          <p:cNvPr id="4" name="右箭头 3"/>
          <p:cNvSpPr/>
          <p:nvPr/>
        </p:nvSpPr>
        <p:spPr>
          <a:xfrm>
            <a:off x="4493793" y="451799"/>
            <a:ext cx="432048" cy="52322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>
            <a:off x="4572000" y="1700808"/>
            <a:ext cx="720080" cy="28803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>
            <a:off x="3563888" y="2617564"/>
            <a:ext cx="720080" cy="28803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12412" y="350100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载波功率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8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8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8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8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8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8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8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8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4" grpId="0" animBg="1"/>
      <p:bldP spid="6" grpId="0" animBg="1"/>
      <p:bldP spid="21" grpId="0" animBg="1"/>
      <p:bldP spid="7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模拟调制系统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5.1</a:t>
            </a:r>
            <a:r>
              <a:rPr lang="zh-CN" altLang="en-US" dirty="0" smtClean="0"/>
              <a:t>幅度调制（线性调制）的原理</a:t>
            </a:r>
          </a:p>
          <a:p>
            <a:r>
              <a:rPr lang="en-US" altLang="zh-CN" dirty="0" smtClean="0"/>
              <a:t>5.2  </a:t>
            </a:r>
            <a:r>
              <a:rPr lang="zh-CN" altLang="en-US" dirty="0" smtClean="0"/>
              <a:t>线性调制系统的抗噪声性能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5.3 </a:t>
            </a:r>
            <a:r>
              <a:rPr lang="zh-CN" altLang="en-US" dirty="0" smtClean="0">
                <a:solidFill>
                  <a:srgbClr val="FF0000"/>
                </a:solidFill>
              </a:rPr>
              <a:t>非线性调制（角度调制）的原理</a:t>
            </a:r>
          </a:p>
          <a:p>
            <a:r>
              <a:rPr lang="en-US" altLang="zh-CN" dirty="0" smtClean="0"/>
              <a:t>5.4</a:t>
            </a:r>
            <a:r>
              <a:rPr lang="zh-CN" altLang="en-US" dirty="0" smtClean="0"/>
              <a:t>调频系统的抗噪声性能</a:t>
            </a:r>
            <a:endParaRPr lang="zh-CN" altLang="en-US" b="0" dirty="0" smtClean="0"/>
          </a:p>
          <a:p>
            <a:r>
              <a:rPr lang="en-US" altLang="zh-CN" dirty="0" smtClean="0"/>
              <a:t>5.5  </a:t>
            </a:r>
            <a:r>
              <a:rPr lang="zh-CN" altLang="en-US" dirty="0" smtClean="0"/>
              <a:t>各种模拟调制系统的比较</a:t>
            </a:r>
            <a:endParaRPr lang="en-US" altLang="zh-CN" dirty="0" smtClean="0"/>
          </a:p>
          <a:p>
            <a:r>
              <a:rPr lang="en-US" altLang="zh-CN" dirty="0"/>
              <a:t>5.6  </a:t>
            </a:r>
            <a:r>
              <a:rPr lang="zh-CN" altLang="en-US" dirty="0"/>
              <a:t>频分复用</a:t>
            </a:r>
            <a:r>
              <a:rPr lang="en-US" altLang="zh-CN" dirty="0"/>
              <a:t>(FDM)</a:t>
            </a:r>
            <a:r>
              <a:rPr lang="zh-CN" altLang="en-US" dirty="0"/>
              <a:t>和调频</a:t>
            </a:r>
            <a:r>
              <a:rPr lang="en-US" altLang="zh-CN" dirty="0"/>
              <a:t>(FM)</a:t>
            </a:r>
            <a:r>
              <a:rPr lang="zh-CN" altLang="en-US" dirty="0"/>
              <a:t>立体声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2411760" y="3068960"/>
            <a:ext cx="4188967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5.3.1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角度调制的基本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概念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5.3.2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窄带调频（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NBFM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）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5.3.3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宽带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调频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+mj-ea"/>
                <a:ea typeface="+mj-ea"/>
              </a:rPr>
              <a:t>5.3.4 </a:t>
            </a:r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调频信号的产生与</a:t>
            </a:r>
            <a:r>
              <a:rPr lang="zh-CN" altLang="en-US" sz="2400" b="1" dirty="0" smtClean="0">
                <a:solidFill>
                  <a:srgbClr val="C00000"/>
                </a:solidFill>
                <a:latin typeface="+mj-ea"/>
                <a:ea typeface="+mj-ea"/>
              </a:rPr>
              <a:t>解调 </a:t>
            </a:r>
            <a:endParaRPr lang="zh-CN" altLang="en-US" sz="2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6241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调频信号的产生</a:t>
            </a:r>
            <a:endParaRPr lang="zh-CN" altLang="en-US" dirty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调频信号的产生方法：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直接</a:t>
            </a:r>
            <a:r>
              <a:rPr lang="zh-CN" altLang="en-US" dirty="0">
                <a:solidFill>
                  <a:srgbClr val="0000FF"/>
                </a:solidFill>
              </a:rPr>
              <a:t>调频</a:t>
            </a:r>
            <a:r>
              <a:rPr lang="zh-CN" altLang="en-US" dirty="0" smtClean="0">
                <a:solidFill>
                  <a:srgbClr val="0000FF"/>
                </a:solidFill>
              </a:rPr>
              <a:t>法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间接调频法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>
                <a:solidFill>
                  <a:srgbClr val="0000FF"/>
                </a:solidFill>
              </a:rPr>
              <a:t>直接调频法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用调制信号</a:t>
            </a:r>
            <a:r>
              <a:rPr lang="zh-CN" altLang="en-US" dirty="0" smtClean="0">
                <a:solidFill>
                  <a:srgbClr val="FF0000"/>
                </a:solidFill>
              </a:rPr>
              <a:t>直接</a:t>
            </a:r>
            <a:r>
              <a:rPr lang="zh-CN" altLang="en-US" dirty="0" smtClean="0"/>
              <a:t>去控制载波振荡器的频率，使其按调制信号的规律线性地变化。</a:t>
            </a: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压控振荡器</a:t>
            </a:r>
            <a:r>
              <a:rPr lang="en-US" altLang="zh-CN" dirty="0">
                <a:solidFill>
                  <a:srgbClr val="0000FF"/>
                </a:solidFill>
              </a:rPr>
              <a:t>(VCO) </a:t>
            </a:r>
            <a:r>
              <a:rPr lang="zh-CN" altLang="en-US" dirty="0" smtClean="0"/>
              <a:t>：由外部电压控制振荡频率的振荡器。每个</a:t>
            </a:r>
            <a:r>
              <a:rPr lang="en-US" altLang="zh-CN" dirty="0" smtClean="0"/>
              <a:t>VCO</a:t>
            </a:r>
            <a:r>
              <a:rPr lang="zh-CN" altLang="en-US" dirty="0" smtClean="0"/>
              <a:t>自身就是一个</a:t>
            </a:r>
            <a:r>
              <a:rPr lang="en-US" altLang="zh-CN" dirty="0" smtClean="0"/>
              <a:t>FM</a:t>
            </a:r>
            <a:r>
              <a:rPr lang="zh-CN" altLang="en-US" dirty="0" smtClean="0"/>
              <a:t>调制器，因为它的振荡频率正比于输入控制电压，即：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1A9A-AB6E-44C1-99AC-5D97C605A9C1}" type="slidenum">
              <a:rPr lang="en-US" altLang="zh-CN" smtClean="0"/>
              <a:pPr/>
              <a:t>124</a:t>
            </a:fld>
            <a:endParaRPr lang="en-US" altLang="zh-CN"/>
          </a:p>
        </p:txBody>
      </p:sp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95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529773"/>
              </p:ext>
            </p:extLst>
          </p:nvPr>
        </p:nvGraphicFramePr>
        <p:xfrm>
          <a:off x="2483768" y="5661248"/>
          <a:ext cx="2801655" cy="543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10" r:id="rId3" imgW="1231366" imgH="241195" progId="Equation.DSMT4">
                  <p:embed/>
                </p:oleObj>
              </mc:Choice>
              <mc:Fallback>
                <p:oleObj r:id="rId3" imgW="1231366" imgH="241195" progId="Equation.DSMT4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5661248"/>
                        <a:ext cx="2801655" cy="5434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5" name="Rectangle 7"/>
          <p:cNvSpPr>
            <a:spLocks noChangeArrowheads="1"/>
          </p:cNvSpPr>
          <p:nvPr/>
        </p:nvSpPr>
        <p:spPr bwMode="auto">
          <a:xfrm>
            <a:off x="0" y="312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827584" y="2780928"/>
            <a:ext cx="770485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0272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直接调频法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方框图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r>
              <a:rPr lang="en-US" altLang="zh-CN" dirty="0" smtClean="0">
                <a:solidFill>
                  <a:srgbClr val="0000FF"/>
                </a:solidFill>
              </a:rPr>
              <a:t>LC</a:t>
            </a:r>
            <a:r>
              <a:rPr lang="zh-CN" altLang="en-US" dirty="0" smtClean="0">
                <a:solidFill>
                  <a:srgbClr val="0000FF"/>
                </a:solidFill>
              </a:rPr>
              <a:t>振荡器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控制振荡回路的某个电抗原件（</a:t>
            </a:r>
            <a:r>
              <a:rPr lang="en-US" altLang="zh-CN" dirty="0" smtClean="0"/>
              <a:t>L</a:t>
            </a:r>
            <a:r>
              <a:rPr lang="zh-CN" altLang="en-US" dirty="0" smtClean="0"/>
              <a:t>或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），使参数随调制</a:t>
            </a:r>
            <a:r>
              <a:rPr lang="zh-CN" altLang="en-US" dirty="0"/>
              <a:t>信号</a:t>
            </a:r>
            <a:r>
              <a:rPr lang="zh-CN" altLang="en-US" dirty="0" smtClean="0"/>
              <a:t>变化，常用的电抗原件：</a:t>
            </a:r>
            <a:r>
              <a:rPr lang="zh-CN" altLang="en-US" dirty="0" smtClean="0">
                <a:solidFill>
                  <a:srgbClr val="FF0000"/>
                </a:solidFill>
              </a:rPr>
              <a:t>变容二极管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用变容二极管实现</a:t>
            </a:r>
            <a:r>
              <a:rPr lang="zh-CN" altLang="en-US" dirty="0"/>
              <a:t>直接</a:t>
            </a:r>
            <a:r>
              <a:rPr lang="zh-CN" altLang="en-US" dirty="0" smtClean="0"/>
              <a:t>调频，电路简单，性能良好，最广泛采用的调频电路之一。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91A9A-AB6E-44C1-99AC-5D97C605A9C1}" type="slidenum">
              <a:rPr lang="en-US" altLang="zh-CN" smtClean="0"/>
              <a:pPr/>
              <a:t>125</a:t>
            </a:fld>
            <a:endParaRPr lang="en-US" altLang="zh-CN"/>
          </a:p>
        </p:txBody>
      </p:sp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9575" name="Rectangle 7"/>
          <p:cNvSpPr>
            <a:spLocks noChangeArrowheads="1"/>
          </p:cNvSpPr>
          <p:nvPr/>
        </p:nvSpPr>
        <p:spPr bwMode="auto">
          <a:xfrm>
            <a:off x="0" y="312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95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306580"/>
              </p:ext>
            </p:extLst>
          </p:nvPr>
        </p:nvGraphicFramePr>
        <p:xfrm>
          <a:off x="2339752" y="1412776"/>
          <a:ext cx="3245367" cy="1028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1" name="Visio" r:id="rId3" imgW="897941" imgH="256032" progId="Visio.Drawing.11">
                  <p:embed/>
                </p:oleObj>
              </mc:Choice>
              <mc:Fallback>
                <p:oleObj name="Visio" r:id="rId3" imgW="897941" imgH="256032" progId="Visio.Drawing.11">
                  <p:embed/>
                  <p:pic>
                    <p:nvPicPr>
                      <p:cNvPr id="0" name="Picture 2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1412776"/>
                        <a:ext cx="3245367" cy="10282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5983560" y="1268760"/>
            <a:ext cx="1502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振荡器和调制器合二为一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直接调频法的主要优缺点：</a:t>
            </a: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优点</a:t>
            </a:r>
            <a:r>
              <a:rPr lang="zh-CN" altLang="en-US" dirty="0" smtClean="0"/>
              <a:t>：可以获得较大的频偏。</a:t>
            </a: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缺点</a:t>
            </a:r>
            <a:r>
              <a:rPr lang="zh-CN" altLang="en-US" dirty="0" smtClean="0"/>
              <a:t>：频率稳定度不高</a:t>
            </a:r>
          </a:p>
          <a:p>
            <a:pPr lvl="1"/>
            <a:r>
              <a:rPr lang="zh-CN" altLang="en-US" dirty="0" smtClean="0"/>
              <a:t>改进途径：采用自动频率控制系统来稳定中心频率。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如：采用如下锁相环（</a:t>
            </a:r>
            <a:r>
              <a:rPr lang="en-US" altLang="zh-CN" dirty="0" smtClean="0"/>
              <a:t>PLL</a:t>
            </a:r>
            <a:r>
              <a:rPr lang="zh-CN" altLang="en-US" dirty="0" smtClean="0"/>
              <a:t>）调制器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79E39-0B29-4087-B54A-42AC888150BF}" type="slidenum">
              <a:rPr lang="en-US" altLang="zh-CN" smtClean="0"/>
              <a:pPr/>
              <a:t>126</a:t>
            </a:fld>
            <a:endParaRPr lang="en-US" altLang="zh-CN"/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auto">
          <a:xfrm>
            <a:off x="0" y="27289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05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400428"/>
              </p:ext>
            </p:extLst>
          </p:nvPr>
        </p:nvGraphicFramePr>
        <p:xfrm>
          <a:off x="800571" y="3645024"/>
          <a:ext cx="6435725" cy="23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84" name="Visio" r:id="rId3" imgW="2164690" imgH="805282" progId="Visio.Drawing.11">
                  <p:embed/>
                </p:oleObj>
              </mc:Choice>
              <mc:Fallback>
                <p:oleObj name="Visio" r:id="rId3" imgW="2164690" imgH="805282" progId="Visio.Drawing.11">
                  <p:embed/>
                  <p:pic>
                    <p:nvPicPr>
                      <p:cNvPr id="0" name="Picture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3202" r="8759"/>
                      <a:stretch>
                        <a:fillRect/>
                      </a:stretch>
                    </p:blipFill>
                    <p:spPr bwMode="auto">
                      <a:xfrm>
                        <a:off x="800571" y="3645024"/>
                        <a:ext cx="6435725" cy="2308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直接调频法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236296" y="4471356"/>
            <a:ext cx="13425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相位反馈自动控制系统</a:t>
            </a:r>
            <a:endParaRPr lang="zh-CN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23728" y="540457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相位检测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35896" y="540481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环路滤波</a:t>
            </a:r>
            <a:endParaRPr lang="zh-CN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间接法调频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[</a:t>
            </a:r>
            <a:r>
              <a:rPr lang="zh-CN" altLang="en-US" dirty="0" smtClean="0"/>
              <a:t>阿姆斯特朗（</a:t>
            </a:r>
            <a:r>
              <a:rPr lang="en-US" altLang="zh-CN" dirty="0" smtClean="0"/>
              <a:t>Armstrong</a:t>
            </a:r>
            <a:r>
              <a:rPr lang="zh-CN" altLang="en-US" dirty="0" smtClean="0"/>
              <a:t>）法</a:t>
            </a:r>
            <a:r>
              <a:rPr lang="en-US" altLang="zh-CN" dirty="0" smtClean="0"/>
              <a:t>] </a:t>
            </a: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原理</a:t>
            </a:r>
            <a:r>
              <a:rPr lang="zh-CN" altLang="en-US" dirty="0" smtClean="0"/>
              <a:t>：先将调制信号</a:t>
            </a:r>
            <a:r>
              <a:rPr lang="zh-CN" altLang="en-US" dirty="0" smtClean="0">
                <a:solidFill>
                  <a:srgbClr val="FF0000"/>
                </a:solidFill>
              </a:rPr>
              <a:t>积分</a:t>
            </a:r>
            <a:r>
              <a:rPr lang="zh-CN" altLang="en-US" dirty="0" smtClean="0"/>
              <a:t>，然后对载波进行</a:t>
            </a:r>
            <a:r>
              <a:rPr lang="zh-CN" altLang="en-US" dirty="0" smtClean="0">
                <a:solidFill>
                  <a:srgbClr val="FF0000"/>
                </a:solidFill>
              </a:rPr>
              <a:t>调相</a:t>
            </a:r>
            <a:r>
              <a:rPr lang="zh-CN" altLang="en-US" dirty="0" smtClean="0"/>
              <a:t>，即可产生一个窄带调频</a:t>
            </a:r>
            <a:r>
              <a:rPr lang="en-US" altLang="zh-CN" dirty="0" smtClean="0"/>
              <a:t>(NBFM)</a:t>
            </a:r>
            <a:r>
              <a:rPr lang="zh-CN" altLang="en-US" dirty="0" smtClean="0"/>
              <a:t>信号，再经</a:t>
            </a:r>
            <a:r>
              <a:rPr lang="en-US" altLang="zh-CN" dirty="0" smtClean="0">
                <a:solidFill>
                  <a:srgbClr val="FF0000"/>
                </a:solidFill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</a:rPr>
              <a:t>次倍频器</a:t>
            </a:r>
            <a:r>
              <a:rPr lang="zh-CN" altLang="en-US" dirty="0" smtClean="0"/>
              <a:t>得到宽带调频 </a:t>
            </a:r>
            <a:r>
              <a:rPr lang="en-US" altLang="zh-CN" dirty="0" smtClean="0"/>
              <a:t>(WBFM) </a:t>
            </a:r>
            <a:r>
              <a:rPr lang="zh-CN" altLang="en-US" dirty="0" smtClean="0"/>
              <a:t>信。</a:t>
            </a: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方框图 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A9264-C183-46BD-932B-5B28876C6AAB}" type="slidenum">
              <a:rPr lang="en-US" altLang="zh-CN" smtClean="0"/>
              <a:pPr/>
              <a:t>127</a:t>
            </a:fld>
            <a:endParaRPr lang="en-US" altLang="zh-CN"/>
          </a:p>
        </p:txBody>
      </p:sp>
      <p:sp>
        <p:nvSpPr>
          <p:cNvPr id="111621" name="Rectangle 5"/>
          <p:cNvSpPr>
            <a:spLocks noChangeArrowheads="1"/>
          </p:cNvSpPr>
          <p:nvPr/>
        </p:nvSpPr>
        <p:spPr bwMode="auto">
          <a:xfrm>
            <a:off x="0" y="27765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1620" name="Object 4"/>
          <p:cNvGraphicFramePr>
            <a:graphicFrameLocks noChangeAspect="1"/>
          </p:cNvGraphicFramePr>
          <p:nvPr/>
        </p:nvGraphicFramePr>
        <p:xfrm>
          <a:off x="1331640" y="3645024"/>
          <a:ext cx="6408712" cy="2473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08" name="Visio" r:id="rId3" imgW="1831543" imgH="705307" progId="Visio.Drawing.11">
                  <p:embed/>
                </p:oleObj>
              </mc:Choice>
              <mc:Fallback>
                <p:oleObj name="Visio" r:id="rId3" imgW="1831543" imgH="705307" progId="Visio.Drawing.11">
                  <p:embed/>
                  <p:pic>
                    <p:nvPicPr>
                      <p:cNvPr id="0" name="Picture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3645024"/>
                        <a:ext cx="6408712" cy="24737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间接法调频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7" name="左大括号 6"/>
          <p:cNvSpPr/>
          <p:nvPr/>
        </p:nvSpPr>
        <p:spPr>
          <a:xfrm rot="5400000">
            <a:off x="3059832" y="2924944"/>
            <a:ext cx="360040" cy="1368152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483768" y="3068960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A50021"/>
                </a:solidFill>
                <a:latin typeface="+mj-ea"/>
                <a:ea typeface="+mj-ea"/>
              </a:rPr>
              <a:t>第</a:t>
            </a:r>
            <a:r>
              <a:rPr lang="en-US" altLang="zh-CN" b="1" dirty="0" smtClean="0">
                <a:solidFill>
                  <a:srgbClr val="A50021"/>
                </a:solidFill>
                <a:latin typeface="+mj-ea"/>
                <a:ea typeface="+mj-ea"/>
              </a:rPr>
              <a:t>1</a:t>
            </a:r>
            <a:r>
              <a:rPr lang="zh-CN" altLang="en-US" b="1" dirty="0" smtClean="0">
                <a:solidFill>
                  <a:srgbClr val="A50021"/>
                </a:solidFill>
                <a:latin typeface="+mj-ea"/>
                <a:ea typeface="+mj-ea"/>
              </a:rPr>
              <a:t>步，窄带调频</a:t>
            </a:r>
            <a:endParaRPr lang="zh-CN" altLang="en-US" b="1" dirty="0">
              <a:solidFill>
                <a:srgbClr val="A50021"/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44931" y="3221360"/>
            <a:ext cx="1481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A50021"/>
                </a:solidFill>
                <a:latin typeface="+mj-ea"/>
                <a:ea typeface="+mj-ea"/>
              </a:rPr>
              <a:t>第</a:t>
            </a:r>
            <a:r>
              <a:rPr lang="en-US" altLang="zh-CN" b="1" dirty="0" smtClean="0">
                <a:solidFill>
                  <a:srgbClr val="A50021"/>
                </a:solidFill>
                <a:latin typeface="+mj-ea"/>
                <a:ea typeface="+mj-ea"/>
              </a:rPr>
              <a:t>2</a:t>
            </a:r>
            <a:r>
              <a:rPr lang="zh-CN" altLang="en-US" b="1" dirty="0" smtClean="0">
                <a:solidFill>
                  <a:srgbClr val="A50021"/>
                </a:solidFill>
                <a:latin typeface="+mj-ea"/>
                <a:ea typeface="+mj-ea"/>
              </a:rPr>
              <a:t>步，倍频</a:t>
            </a:r>
            <a:endParaRPr lang="zh-CN" altLang="en-US" b="1" dirty="0">
              <a:solidFill>
                <a:srgbClr val="A5002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窄带调频公式</a:t>
            </a:r>
          </a:p>
          <a:p>
            <a:endParaRPr lang="zh-CN" altLang="en-US" dirty="0" smtClean="0"/>
          </a:p>
          <a:p>
            <a:pPr lvl="1"/>
            <a:r>
              <a:rPr lang="zh-CN" altLang="en-US" dirty="0" smtClean="0"/>
              <a:t>故，窄带调频信号可看成由</a:t>
            </a:r>
            <a:r>
              <a:rPr lang="zh-CN" altLang="en-US" dirty="0" smtClean="0">
                <a:solidFill>
                  <a:srgbClr val="0000FF"/>
                </a:solidFill>
              </a:rPr>
              <a:t>正交分量</a:t>
            </a:r>
            <a:r>
              <a:rPr lang="zh-CN" altLang="en-US" dirty="0" smtClean="0"/>
              <a:t>与</a:t>
            </a:r>
            <a:r>
              <a:rPr lang="zh-CN" altLang="en-US" dirty="0" smtClean="0">
                <a:solidFill>
                  <a:srgbClr val="FF0000"/>
                </a:solidFill>
              </a:rPr>
              <a:t>同相分量</a:t>
            </a:r>
            <a:r>
              <a:rPr lang="zh-CN" altLang="en-US" dirty="0" smtClean="0"/>
              <a:t>合成的。所以可以用下图产生窄带调频信号： 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E86B1-B4FF-4A1B-918B-C572B379E7EC}" type="slidenum">
              <a:rPr lang="en-US" altLang="zh-CN" smtClean="0"/>
              <a:pPr/>
              <a:t>128</a:t>
            </a:fld>
            <a:endParaRPr lang="en-US" altLang="zh-CN"/>
          </a:p>
        </p:txBody>
      </p:sp>
      <p:sp>
        <p:nvSpPr>
          <p:cNvPr id="112645" name="Rectangle 5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26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150248"/>
              </p:ext>
            </p:extLst>
          </p:nvPr>
        </p:nvGraphicFramePr>
        <p:xfrm>
          <a:off x="1763687" y="1628800"/>
          <a:ext cx="5830117" cy="689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10" r:id="rId3" imgW="2819400" imgH="330200" progId="Equation.DSMT4">
                  <p:embed/>
                </p:oleObj>
              </mc:Choice>
              <mc:Fallback>
                <p:oleObj r:id="rId3" imgW="2819400" imgH="330200" progId="Equation.DSMT4">
                  <p:embed/>
                  <p:pic>
                    <p:nvPicPr>
                      <p:cNvPr id="0" name="Picture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7" y="1628800"/>
                        <a:ext cx="5830117" cy="6895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6" name="Object 6"/>
          <p:cNvGraphicFramePr>
            <a:graphicFrameLocks noChangeAspect="1"/>
          </p:cNvGraphicFramePr>
          <p:nvPr/>
        </p:nvGraphicFramePr>
        <p:xfrm>
          <a:off x="2195736" y="3501008"/>
          <a:ext cx="4908500" cy="2226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11" name="图片" r:id="rId5" imgW="2824107" imgH="1283824" progId="Word.Picture.8">
                  <p:embed/>
                </p:oleObj>
              </mc:Choice>
              <mc:Fallback>
                <p:oleObj name="图片" r:id="rId5" imgW="2824107" imgH="1283824" progId="Word.Picture.8">
                  <p:embed/>
                  <p:pic>
                    <p:nvPicPr>
                      <p:cNvPr id="0" name="Picture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3501008"/>
                        <a:ext cx="4908500" cy="2226816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FFFFF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步，间接法产生窄带调频信号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3131840" y="2276872"/>
            <a:ext cx="108012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572000" y="2276872"/>
            <a:ext cx="280831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391888" y="34290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正交分量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07161" y="566124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同相</a:t>
            </a:r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分量</a:t>
            </a:r>
            <a:endParaRPr lang="zh-CN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064896" cy="525658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倍频目的</a:t>
            </a:r>
            <a:r>
              <a:rPr lang="zh-CN" altLang="en-US" dirty="0" smtClean="0"/>
              <a:t>：为提高调频指数，从而获得宽带调频。</a:t>
            </a:r>
          </a:p>
          <a:p>
            <a:r>
              <a:rPr lang="zh-CN" altLang="en-US" dirty="0" smtClean="0">
                <a:solidFill>
                  <a:srgbClr val="0000FF"/>
                </a:solidFill>
              </a:rPr>
              <a:t>倍频方法</a:t>
            </a:r>
            <a:r>
              <a:rPr lang="zh-CN" altLang="en-US" dirty="0" smtClean="0"/>
              <a:t>：倍频器可以用</a:t>
            </a:r>
            <a:r>
              <a:rPr lang="zh-CN" altLang="en-US" dirty="0" smtClean="0">
                <a:solidFill>
                  <a:srgbClr val="FF0000"/>
                </a:solidFill>
              </a:rPr>
              <a:t>非线性器件</a:t>
            </a:r>
            <a:r>
              <a:rPr lang="zh-CN" altLang="en-US" dirty="0" smtClean="0"/>
              <a:t>实现。</a:t>
            </a:r>
          </a:p>
          <a:p>
            <a:r>
              <a:rPr lang="zh-CN" altLang="en-US" dirty="0" smtClean="0">
                <a:solidFill>
                  <a:srgbClr val="0000FF"/>
                </a:solidFill>
              </a:rPr>
              <a:t>倍频原理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</a:t>
            </a:r>
            <a:r>
              <a:rPr lang="zh-CN" altLang="en-US" dirty="0" smtClean="0">
                <a:solidFill>
                  <a:srgbClr val="FF0000"/>
                </a:solidFill>
              </a:rPr>
              <a:t>理想平方律器件</a:t>
            </a:r>
            <a:r>
              <a:rPr lang="zh-CN" altLang="en-US" dirty="0" smtClean="0"/>
              <a:t>为例，其输出</a:t>
            </a:r>
            <a:r>
              <a:rPr lang="en-US" altLang="zh-CN" dirty="0" smtClean="0"/>
              <a:t>-</a:t>
            </a:r>
            <a:r>
              <a:rPr lang="zh-CN" altLang="en-US" dirty="0" smtClean="0"/>
              <a:t>输入特性为</a:t>
            </a:r>
          </a:p>
          <a:p>
            <a:endParaRPr lang="zh-CN" altLang="en-US" dirty="0" smtClean="0"/>
          </a:p>
          <a:p>
            <a:pPr lvl="1"/>
            <a:r>
              <a:rPr lang="zh-CN" altLang="en-US" dirty="0" smtClean="0"/>
              <a:t>输入信号为调频信号时，有</a:t>
            </a:r>
            <a:endParaRPr lang="en-US" altLang="zh-CN" dirty="0" smtClean="0"/>
          </a:p>
          <a:p>
            <a:pPr lvl="1">
              <a:lnSpc>
                <a:spcPct val="150000"/>
              </a:lnSpc>
              <a:buNone/>
            </a:pPr>
            <a:r>
              <a:rPr lang="en-US" altLang="zh-CN" dirty="0" smtClean="0"/>
              <a:t>   </a:t>
            </a:r>
            <a:r>
              <a:rPr lang="zh-CN" altLang="en-US" dirty="0" smtClean="0">
                <a:solidFill>
                  <a:srgbClr val="A50021"/>
                </a:solidFill>
              </a:rPr>
              <a:t>输入：</a:t>
            </a:r>
          </a:p>
          <a:p>
            <a:pPr lvl="1">
              <a:lnSpc>
                <a:spcPct val="150000"/>
              </a:lnSpc>
              <a:buNone/>
            </a:pPr>
            <a:r>
              <a:rPr lang="zh-CN" altLang="en-US" dirty="0" smtClean="0"/>
              <a:t>   </a:t>
            </a:r>
            <a:r>
              <a:rPr lang="zh-CN" altLang="en-US" dirty="0" smtClean="0">
                <a:solidFill>
                  <a:srgbClr val="A50021"/>
                </a:solidFill>
              </a:rPr>
              <a:t>输出：</a:t>
            </a:r>
            <a:endParaRPr lang="zh-CN" altLang="en-US" dirty="0" smtClean="0"/>
          </a:p>
          <a:p>
            <a:pPr lvl="1"/>
            <a:endParaRPr lang="zh-CN" altLang="en-US" dirty="0" smtClean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6ACE-966E-4F57-9199-C20B7FAF6600}" type="slidenum">
              <a:rPr lang="en-US" altLang="zh-CN" smtClean="0"/>
              <a:pPr/>
              <a:t>129</a:t>
            </a:fld>
            <a:endParaRPr lang="en-US" altLang="zh-CN"/>
          </a:p>
        </p:txBody>
      </p:sp>
      <p:sp>
        <p:nvSpPr>
          <p:cNvPr id="113670" name="Rectangle 6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3669" name="Object 5"/>
          <p:cNvGraphicFramePr>
            <a:graphicFrameLocks noChangeAspect="1"/>
          </p:cNvGraphicFramePr>
          <p:nvPr/>
        </p:nvGraphicFramePr>
        <p:xfrm>
          <a:off x="2843808" y="3573016"/>
          <a:ext cx="2016224" cy="553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09" name="公式" r:id="rId3" imgW="863225" imgH="241195" progId="Equation.3">
                  <p:embed/>
                </p:oleObj>
              </mc:Choice>
              <mc:Fallback>
                <p:oleObj name="公式" r:id="rId3" imgW="863225" imgH="241195" progId="Equation.3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3573016"/>
                        <a:ext cx="2016224" cy="5538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2" name="Rectangle 8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3671" name="Object 7"/>
          <p:cNvGraphicFramePr>
            <a:graphicFrameLocks noChangeAspect="1"/>
          </p:cNvGraphicFramePr>
          <p:nvPr/>
        </p:nvGraphicFramePr>
        <p:xfrm>
          <a:off x="2267744" y="4869160"/>
          <a:ext cx="2790825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10" name="公式" r:id="rId5" imgW="1498600" imgH="228600" progId="Equation.3">
                  <p:embed/>
                </p:oleObj>
              </mc:Choice>
              <mc:Fallback>
                <p:oleObj name="公式" r:id="rId5" imgW="1498600" imgH="228600" progId="Equation.3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4869160"/>
                        <a:ext cx="2790825" cy="427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4" name="Rectangle 10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3673" name="Object 9"/>
          <p:cNvGraphicFramePr>
            <a:graphicFrameLocks noChangeAspect="1"/>
          </p:cNvGraphicFramePr>
          <p:nvPr/>
        </p:nvGraphicFramePr>
        <p:xfrm>
          <a:off x="2259558" y="5373216"/>
          <a:ext cx="418465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11" name="公式" r:id="rId7" imgW="2235200" imgH="393700" progId="Equation.3">
                  <p:embed/>
                </p:oleObj>
              </mc:Choice>
              <mc:Fallback>
                <p:oleObj name="公式" r:id="rId7" imgW="2235200" imgH="393700" progId="Equation.3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558" y="5373216"/>
                        <a:ext cx="4184650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步，倍频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3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3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3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3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3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3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已调信号频谱</a:t>
            </a:r>
            <a:endParaRPr lang="zh-CN" alt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064896" cy="525658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设调制信号</a:t>
            </a:r>
            <a:r>
              <a:rPr lang="en-US" altLang="zh-CN" i="1" dirty="0" smtClean="0"/>
              <a:t>m(t)</a:t>
            </a:r>
            <a:r>
              <a:rPr lang="zh-CN" altLang="en-US" dirty="0" smtClean="0"/>
              <a:t>频谱为</a:t>
            </a:r>
            <a:r>
              <a:rPr lang="en-US" altLang="zh-CN" i="1" dirty="0" smtClean="0"/>
              <a:t>M(</a:t>
            </a:r>
            <a:r>
              <a:rPr lang="en-US" altLang="zh-CN" i="1" dirty="0" smtClean="0">
                <a:sym typeface="Symbol" pitchFamily="18" charset="2"/>
              </a:rPr>
              <a:t></a:t>
            </a:r>
            <a:r>
              <a:rPr lang="en-US" altLang="zh-CN" i="1" dirty="0" smtClean="0"/>
              <a:t>)</a:t>
            </a:r>
            <a:r>
              <a:rPr lang="zh-CN" altLang="en-US" dirty="0" smtClean="0"/>
              <a:t>，则已调信号频谱为：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总结：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/>
              <a:t>时域波形上，已调信号的幅度随基带信号的规律而</a:t>
            </a:r>
            <a:r>
              <a:rPr lang="zh-CN" altLang="en-US" dirty="0" smtClean="0">
                <a:solidFill>
                  <a:srgbClr val="FF0000"/>
                </a:solidFill>
              </a:rPr>
              <a:t>正比</a:t>
            </a:r>
            <a:r>
              <a:rPr lang="zh-CN" altLang="en-US" dirty="0" smtClean="0"/>
              <a:t>地变化；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频谱结构上，它的频谱完全是基带信号频谱在频域内的</a:t>
            </a:r>
            <a:r>
              <a:rPr lang="zh-CN" altLang="en-US" dirty="0" smtClean="0">
                <a:solidFill>
                  <a:srgbClr val="FF0000"/>
                </a:solidFill>
              </a:rPr>
              <a:t>简单搬移</a:t>
            </a:r>
            <a:r>
              <a:rPr lang="en-US" altLang="zh-CN" dirty="0" smtClean="0"/>
              <a:t>(</a:t>
            </a:r>
            <a:r>
              <a:rPr lang="zh-CN" altLang="en-US" dirty="0" smtClean="0"/>
              <a:t>精确到常数因子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。由于这种搬移是</a:t>
            </a:r>
            <a:r>
              <a:rPr lang="zh-CN" altLang="en-US" dirty="0" smtClean="0">
                <a:solidFill>
                  <a:srgbClr val="FF0000"/>
                </a:solidFill>
              </a:rPr>
              <a:t>线性</a:t>
            </a:r>
            <a:r>
              <a:rPr lang="zh-CN" altLang="en-US" dirty="0" smtClean="0"/>
              <a:t>的，因此，幅度调制通常又称为</a:t>
            </a:r>
            <a:r>
              <a:rPr lang="zh-CN" altLang="en-US" dirty="0" smtClean="0">
                <a:solidFill>
                  <a:srgbClr val="FF0000"/>
                </a:solidFill>
              </a:rPr>
              <a:t>线性调制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40468-0500-4319-9E4D-7A2DE2FA35B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graphicFrame>
        <p:nvGraphicFramePr>
          <p:cNvPr id="276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920569"/>
              </p:ext>
            </p:extLst>
          </p:nvPr>
        </p:nvGraphicFramePr>
        <p:xfrm>
          <a:off x="2123728" y="2132856"/>
          <a:ext cx="4678362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" name="Equation" r:id="rId3" imgW="2387600" imgH="406400" progId="Equation.DSMT4">
                  <p:embed/>
                </p:oleObj>
              </mc:Choice>
              <mc:Fallback>
                <p:oleObj name="Equation" r:id="rId3" imgW="2387600" imgH="406400" progId="Equation.DSMT4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2132856"/>
                        <a:ext cx="4678362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450304598"/>
              </p:ext>
            </p:extLst>
          </p:nvPr>
        </p:nvGraphicFramePr>
        <p:xfrm>
          <a:off x="899592" y="1628800"/>
          <a:ext cx="7488832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064896" cy="5256584"/>
          </a:xfrm>
        </p:spPr>
        <p:txBody>
          <a:bodyPr>
            <a:normAutofit/>
          </a:bodyPr>
          <a:lstStyle/>
          <a:p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分析：</a:t>
            </a:r>
          </a:p>
          <a:p>
            <a:pPr lvl="1"/>
            <a:r>
              <a:rPr lang="zh-CN" altLang="en-US" sz="2800" dirty="0" smtClean="0"/>
              <a:t>观察上式，滤除直流成分后，可得到一个</a:t>
            </a:r>
            <a:r>
              <a:rPr lang="zh-CN" altLang="en-US" sz="2800" dirty="0" smtClean="0">
                <a:solidFill>
                  <a:srgbClr val="FF0000"/>
                </a:solidFill>
              </a:rPr>
              <a:t>新的调频信号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800" dirty="0" smtClean="0"/>
              <a:t>其载频和相位偏移均增为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倍，由于相位偏移增为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倍，因而调频指数也必然增为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倍。 </a:t>
            </a:r>
          </a:p>
          <a:p>
            <a:pPr lvl="1"/>
            <a:r>
              <a:rPr lang="zh-CN" altLang="en-US" sz="2800" dirty="0" smtClean="0"/>
              <a:t>同理，经</a:t>
            </a:r>
            <a:r>
              <a:rPr lang="en-US" altLang="zh-CN" sz="2800" dirty="0" smtClean="0"/>
              <a:t>n</a:t>
            </a:r>
            <a:r>
              <a:rPr lang="zh-CN" altLang="en-US" sz="2800" dirty="0" smtClean="0"/>
              <a:t>次倍频后可以使调频信号的载频和调频指数增为</a:t>
            </a:r>
            <a:r>
              <a:rPr lang="en-US" altLang="zh-CN" sz="2800" dirty="0" smtClean="0"/>
              <a:t>n</a:t>
            </a:r>
            <a:r>
              <a:rPr lang="zh-CN" altLang="en-US" sz="2800" dirty="0" smtClean="0"/>
              <a:t>倍。</a:t>
            </a:r>
            <a:endParaRPr lang="zh-CN" altLang="en-US" sz="2800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6ACE-966E-4F57-9199-C20B7FAF6600}" type="slidenum">
              <a:rPr lang="en-US" altLang="zh-CN" smtClean="0"/>
              <a:pPr/>
              <a:t>130</a:t>
            </a:fld>
            <a:endParaRPr lang="en-US" altLang="zh-CN"/>
          </a:p>
        </p:txBody>
      </p:sp>
      <p:sp>
        <p:nvSpPr>
          <p:cNvPr id="113670" name="Rectangle 6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3672" name="Rectangle 8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3671" name="Object 7"/>
          <p:cNvGraphicFramePr>
            <a:graphicFrameLocks noChangeAspect="1"/>
          </p:cNvGraphicFramePr>
          <p:nvPr/>
        </p:nvGraphicFramePr>
        <p:xfrm>
          <a:off x="2699792" y="1340768"/>
          <a:ext cx="2790825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817" name="公式" r:id="rId3" imgW="1498600" imgH="228600" progId="Equation.3">
                  <p:embed/>
                </p:oleObj>
              </mc:Choice>
              <mc:Fallback>
                <p:oleObj name="公式" r:id="rId3" imgW="1498600" imgH="228600" progId="Equation.3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1340768"/>
                        <a:ext cx="2790825" cy="427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4" name="Rectangle 10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3673" name="Object 9"/>
          <p:cNvGraphicFramePr>
            <a:graphicFrameLocks noChangeAspect="1"/>
          </p:cNvGraphicFramePr>
          <p:nvPr/>
        </p:nvGraphicFramePr>
        <p:xfrm>
          <a:off x="2267744" y="1916832"/>
          <a:ext cx="418465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818" name="公式" r:id="rId5" imgW="2235200" imgH="393700" progId="Equation.3">
                  <p:embed/>
                </p:oleObj>
              </mc:Choice>
              <mc:Fallback>
                <p:oleObj name="公式" r:id="rId5" imgW="2235200" imgH="393700" progId="Equation.3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1916832"/>
                        <a:ext cx="4184650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步，倍频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3779912" y="2132856"/>
            <a:ext cx="576064" cy="28803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4644008" y="2060848"/>
            <a:ext cx="5760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355976" y="2636912"/>
            <a:ext cx="1080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新载频</a:t>
            </a:r>
            <a:endParaRPr lang="zh-CN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80112" y="2492896"/>
            <a:ext cx="15841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新相位偏移</a:t>
            </a:r>
            <a:endParaRPr lang="zh-CN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3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3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3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3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载频：</a:t>
            </a:r>
            <a:r>
              <a:rPr lang="en-US" altLang="zh-CN" sz="2400" i="1" dirty="0" smtClean="0"/>
              <a:t>f1</a:t>
            </a:r>
            <a:r>
              <a:rPr lang="en-US" altLang="zh-CN" sz="2400" dirty="0" smtClean="0"/>
              <a:t> = 200kHz</a:t>
            </a:r>
            <a:r>
              <a:rPr lang="zh-CN" altLang="en-US" sz="2400" dirty="0" smtClean="0"/>
              <a:t>，调制信号最高频率 </a:t>
            </a:r>
            <a:r>
              <a:rPr lang="en-US" altLang="zh-CN" sz="2400" i="1" dirty="0" smtClean="0"/>
              <a:t>fm</a:t>
            </a:r>
            <a:r>
              <a:rPr lang="en-US" altLang="zh-CN" sz="2400" dirty="0" smtClean="0"/>
              <a:t> = 15kHz </a:t>
            </a:r>
            <a:r>
              <a:rPr lang="zh-CN" altLang="en-US" sz="2400" dirty="0" smtClean="0"/>
              <a:t>，间接法产生的最大频偏 </a:t>
            </a:r>
            <a:r>
              <a:rPr lang="zh-CN" altLang="en-US" sz="2400" i="1" dirty="0" smtClean="0">
                <a:sym typeface="Symbol" pitchFamily="18" charset="2"/>
              </a:rPr>
              <a:t> </a:t>
            </a:r>
            <a:r>
              <a:rPr lang="en-US" altLang="zh-CN" sz="2400" i="1" dirty="0" smtClean="0"/>
              <a:t>f</a:t>
            </a:r>
            <a:r>
              <a:rPr lang="en-US" altLang="zh-CN" sz="2400" dirty="0" smtClean="0"/>
              <a:t>1 = 25 Hz </a:t>
            </a:r>
            <a:r>
              <a:rPr lang="zh-CN" altLang="en-US" sz="2400" dirty="0" smtClean="0"/>
              <a:t>，调频广播要求的最终频偏 </a:t>
            </a:r>
            <a:r>
              <a:rPr lang="zh-CN" altLang="en-US" sz="2400" i="1" dirty="0" smtClean="0">
                <a:sym typeface="Symbol" pitchFamily="18" charset="2"/>
              </a:rPr>
              <a:t> </a:t>
            </a:r>
            <a:r>
              <a:rPr lang="en-US" altLang="zh-CN" sz="2400" i="1" dirty="0" smtClean="0"/>
              <a:t>f</a:t>
            </a:r>
            <a:r>
              <a:rPr lang="en-US" altLang="zh-CN" sz="2400" dirty="0" smtClean="0"/>
              <a:t> =75 kHz</a:t>
            </a:r>
            <a:r>
              <a:rPr lang="zh-CN" altLang="en-US" sz="2400" dirty="0" smtClean="0"/>
              <a:t>，发射载频在</a:t>
            </a:r>
            <a:r>
              <a:rPr lang="en-US" altLang="zh-CN" sz="2400" dirty="0" smtClean="0"/>
              <a:t>88-108 MHz</a:t>
            </a:r>
            <a:r>
              <a:rPr lang="zh-CN" altLang="en-US" sz="2400" dirty="0" smtClean="0"/>
              <a:t>频段内</a:t>
            </a:r>
            <a:endParaRPr lang="en-US" altLang="zh-CN" sz="2400" dirty="0" smtClean="0"/>
          </a:p>
          <a:p>
            <a:r>
              <a:rPr lang="zh-CN" altLang="en-US" sz="2400" dirty="0" smtClean="0"/>
              <a:t>所以需要经过</a:t>
            </a:r>
          </a:p>
          <a:p>
            <a:pPr lvl="1"/>
            <a:endParaRPr lang="zh-CN" altLang="en-US" dirty="0" smtClean="0"/>
          </a:p>
          <a:p>
            <a:r>
              <a:rPr lang="zh-CN" altLang="en-US" sz="2400" dirty="0" smtClean="0"/>
              <a:t>次的倍频，以满足最终频偏</a:t>
            </a:r>
            <a:r>
              <a:rPr lang="en-US" altLang="zh-CN" sz="2400" dirty="0" smtClean="0"/>
              <a:t>=75kHz</a:t>
            </a:r>
            <a:r>
              <a:rPr lang="zh-CN" altLang="en-US" sz="2400" dirty="0" smtClean="0"/>
              <a:t>的要求。</a:t>
            </a:r>
          </a:p>
          <a:p>
            <a:r>
              <a:rPr lang="zh-CN" altLang="en-US" sz="2400" dirty="0" smtClean="0"/>
              <a:t>但是，倍频器在提高相位偏移的同时，也使载波频率提高了，倍频后新的载波频率</a:t>
            </a:r>
            <a:r>
              <a:rPr lang="en-US" altLang="zh-CN" sz="2400" dirty="0" smtClean="0"/>
              <a:t>(nf1 )</a:t>
            </a:r>
            <a:r>
              <a:rPr lang="zh-CN" altLang="en-US" sz="2400" dirty="0" smtClean="0"/>
              <a:t>高达</a:t>
            </a:r>
            <a:r>
              <a:rPr lang="en-US" altLang="zh-CN" sz="2400" dirty="0" smtClean="0"/>
              <a:t>600MHz</a:t>
            </a:r>
            <a:r>
              <a:rPr lang="zh-CN" altLang="en-US" sz="2400" dirty="0" smtClean="0"/>
              <a:t>，不符合 </a:t>
            </a:r>
            <a:r>
              <a:rPr lang="en-US" altLang="zh-CN" sz="2400" dirty="0" err="1" smtClean="0"/>
              <a:t>fc</a:t>
            </a:r>
            <a:r>
              <a:rPr lang="en-US" altLang="zh-CN" sz="2400" dirty="0" smtClean="0"/>
              <a:t> =88-108MHz</a:t>
            </a:r>
            <a:r>
              <a:rPr lang="zh-CN" altLang="en-US" sz="2400" dirty="0" smtClean="0"/>
              <a:t>的要求</a:t>
            </a:r>
            <a:endParaRPr lang="en-US" altLang="zh-CN" sz="2400" dirty="0" smtClean="0"/>
          </a:p>
          <a:p>
            <a:r>
              <a:rPr lang="zh-CN" altLang="en-US" sz="2400" dirty="0" smtClean="0"/>
              <a:t>因此需用</a:t>
            </a:r>
            <a:r>
              <a:rPr lang="zh-CN" altLang="en-US" sz="2400" dirty="0" smtClean="0">
                <a:solidFill>
                  <a:srgbClr val="FF0000"/>
                </a:solidFill>
              </a:rPr>
              <a:t>混频器</a:t>
            </a:r>
            <a:r>
              <a:rPr lang="zh-CN" altLang="en-US" sz="2400" dirty="0" smtClean="0"/>
              <a:t>进行下变频来解决这个问题。</a:t>
            </a:r>
            <a:endParaRPr lang="zh-CN" altLang="en-US" sz="24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F374-57B5-40BC-BB27-ED1B613C5504}" type="slidenum">
              <a:rPr lang="en-US" altLang="zh-CN" smtClean="0"/>
              <a:pPr/>
              <a:t>131</a:t>
            </a:fld>
            <a:endParaRPr lang="en-US" altLang="zh-CN"/>
          </a:p>
        </p:txBody>
      </p:sp>
      <p:sp>
        <p:nvSpPr>
          <p:cNvPr id="11469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4692" name="Object 4"/>
          <p:cNvGraphicFramePr>
            <a:graphicFrameLocks noChangeAspect="1"/>
          </p:cNvGraphicFramePr>
          <p:nvPr/>
        </p:nvGraphicFramePr>
        <p:xfrm>
          <a:off x="2555776" y="2996952"/>
          <a:ext cx="39608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79" name="公式" r:id="rId3" imgW="2095500" imgH="228600" progId="Equation.3">
                  <p:embed/>
                </p:oleObj>
              </mc:Choice>
              <mc:Fallback>
                <p:oleObj name="公式" r:id="rId3" imgW="2095500" imgH="228600" progId="Equation.3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2996952"/>
                        <a:ext cx="3960813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典型实例：调频广播发射机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827584" y="2420888"/>
            <a:ext cx="763284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4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4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4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4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20" name="Text Box 8"/>
          <p:cNvSpPr txBox="1">
            <a:spLocks noChangeArrowheads="1"/>
          </p:cNvSpPr>
          <p:nvPr/>
        </p:nvSpPr>
        <p:spPr bwMode="auto">
          <a:xfrm>
            <a:off x="4164263" y="4365104"/>
            <a:ext cx="3936129" cy="14773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  <a:sym typeface="Symbol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  <a:sym typeface="Symbol" pitchFamily="18" charset="2"/>
              </a:rPr>
              <a:t>要求：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  <a:sym typeface="Symbol" pitchFamily="18" charset="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  <a:sym typeface="Symbol" pitchFamily="18" charset="2"/>
              </a:rPr>
              <a:t>        </a:t>
            </a:r>
            <a:endParaRPr lang="en-US" altLang="zh-CN" sz="2400" dirty="0">
              <a:solidFill>
                <a:srgbClr val="0000FF"/>
              </a:solidFill>
              <a:latin typeface="+mj-ea"/>
              <a:ea typeface="+mj-ea"/>
              <a:sym typeface="Symbol" pitchFamily="18" charset="2"/>
            </a:endParaRPr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10B0-D517-4406-A3FC-A705A1CECB79}" type="slidenum">
              <a:rPr lang="en-US" altLang="zh-CN" smtClean="0"/>
              <a:pPr/>
              <a:t>132</a:t>
            </a:fld>
            <a:endParaRPr lang="en-US" altLang="zh-CN"/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0" y="28860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57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772606"/>
              </p:ext>
            </p:extLst>
          </p:nvPr>
        </p:nvGraphicFramePr>
        <p:xfrm>
          <a:off x="0" y="1925886"/>
          <a:ext cx="9144000" cy="193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81" name="Visio" r:id="rId3" imgW="3214726" imgH="676351" progId="Visio.Drawing.11">
                  <p:embed/>
                </p:oleObj>
              </mc:Choice>
              <mc:Fallback>
                <p:oleObj name="Visio" r:id="rId3" imgW="3214726" imgH="676351" progId="Visio.Drawing.11">
                  <p:embed/>
                  <p:pic>
                    <p:nvPicPr>
                      <p:cNvPr id="0" name="Picture 3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25886"/>
                        <a:ext cx="9144000" cy="193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57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564868"/>
              </p:ext>
            </p:extLst>
          </p:nvPr>
        </p:nvGraphicFramePr>
        <p:xfrm>
          <a:off x="5247597" y="4574430"/>
          <a:ext cx="2765926" cy="1097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82" name="公式" r:id="rId5" imgW="1155700" imgH="457200" progId="Equation.3">
                  <p:embed/>
                </p:oleObj>
              </mc:Choice>
              <mc:Fallback>
                <p:oleObj name="公式" r:id="rId5" imgW="1155700" imgH="457200" progId="Equation.3">
                  <p:embed/>
                  <p:pic>
                    <p:nvPicPr>
                      <p:cNvPr id="0" name="Picture 3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7597" y="4574430"/>
                        <a:ext cx="2765926" cy="10979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典型方案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923928" y="2132856"/>
            <a:ext cx="1826813" cy="2016224"/>
          </a:xfrm>
          <a:prstGeom prst="rect">
            <a:avLst/>
          </a:prstGeom>
          <a:noFill/>
          <a:ln>
            <a:solidFill>
              <a:srgbClr val="00CC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926639" y="361366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混频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3528" y="1268759"/>
            <a:ext cx="469231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问题：</a:t>
            </a:r>
            <a:r>
              <a:rPr lang="zh-CN" altLang="en-US" sz="2400" b="1" dirty="0" smtClean="0">
                <a:latin typeface="+mj-ea"/>
                <a:ea typeface="+mj-ea"/>
              </a:rPr>
              <a:t>倍频中，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载频</a:t>
            </a:r>
            <a:r>
              <a:rPr lang="zh-CN" altLang="en-US" sz="2400" b="1" dirty="0" smtClean="0">
                <a:latin typeface="+mj-ea"/>
                <a:ea typeface="+mj-ea"/>
              </a:rPr>
              <a:t>和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频偏</a:t>
            </a:r>
            <a:r>
              <a:rPr lang="zh-CN" altLang="en-US" sz="2400" b="1" dirty="0" smtClean="0">
                <a:latin typeface="+mj-ea"/>
                <a:ea typeface="+mj-ea"/>
              </a:rPr>
              <a:t>都</a:t>
            </a:r>
            <a:r>
              <a:rPr lang="en-US" altLang="zh-CN" sz="2400" b="1" i="1" dirty="0" smtClean="0">
                <a:latin typeface="+mj-ea"/>
                <a:ea typeface="+mj-ea"/>
              </a:rPr>
              <a:t>n</a:t>
            </a:r>
            <a:r>
              <a:rPr lang="zh-CN" altLang="en-US" sz="2400" b="1" dirty="0" smtClean="0">
                <a:latin typeface="+mj-ea"/>
                <a:ea typeface="+mj-ea"/>
              </a:rPr>
              <a:t>倍</a:t>
            </a:r>
            <a:endParaRPr lang="zh-CN" altLang="en-US" sz="2400" b="1" dirty="0">
              <a:latin typeface="+mj-ea"/>
              <a:ea typeface="+mj-ea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3394829" y="1705018"/>
            <a:ext cx="144016" cy="5676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796136" y="3428999"/>
            <a:ext cx="2160240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+mj-ea"/>
                <a:ea typeface="+mj-ea"/>
              </a:rPr>
              <a:t>只</a:t>
            </a:r>
            <a:r>
              <a:rPr lang="zh-CN" altLang="en-US" sz="2400" b="1" dirty="0" smtClean="0">
                <a:solidFill>
                  <a:srgbClr val="000000"/>
                </a:solidFill>
                <a:latin typeface="+mj-ea"/>
                <a:ea typeface="+mj-ea"/>
              </a:rPr>
              <a:t>改变载频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不改变频偏</a:t>
            </a:r>
            <a:endParaRPr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275856" y="2420888"/>
            <a:ext cx="1080120" cy="4651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472100" y="2420888"/>
            <a:ext cx="1080120" cy="4651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092280" y="1520352"/>
            <a:ext cx="1422184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再次</a:t>
            </a:r>
            <a:r>
              <a:rPr lang="zh-CN" altLang="en-US" sz="2400" b="1" dirty="0" smtClean="0">
                <a:latin typeface="+mj-ea"/>
                <a:ea typeface="+mj-ea"/>
              </a:rPr>
              <a:t>倍频</a:t>
            </a:r>
            <a:endParaRPr lang="zh-CN" altLang="en-US" sz="2400" dirty="0">
              <a:latin typeface="+mj-ea"/>
              <a:ea typeface="+mj-ea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7236296" y="1988840"/>
            <a:ext cx="144016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下箭头 20"/>
          <p:cNvSpPr/>
          <p:nvPr/>
        </p:nvSpPr>
        <p:spPr>
          <a:xfrm>
            <a:off x="7236296" y="3140968"/>
            <a:ext cx="864096" cy="1224136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23528" y="4259996"/>
            <a:ext cx="3672408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+mj-ea"/>
                <a:ea typeface="+mj-ea"/>
              </a:rPr>
              <a:t>间接法：阿姆斯特朗首提</a:t>
            </a:r>
            <a:endParaRPr lang="en-US" altLang="zh-CN" sz="2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优点</a:t>
            </a:r>
            <a:r>
              <a:rPr lang="zh-CN" altLang="en-US" sz="2400" b="1" dirty="0" smtClean="0">
                <a:solidFill>
                  <a:schemeClr val="tx1"/>
                </a:solidFill>
                <a:latin typeface="+mj-ea"/>
                <a:ea typeface="+mj-ea"/>
              </a:rPr>
              <a:t>：频率稳定度好</a:t>
            </a:r>
            <a:endParaRPr lang="en-US" altLang="zh-CN" sz="2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缺点</a:t>
            </a:r>
            <a:r>
              <a:rPr lang="zh-CN" altLang="en-US" sz="2400" b="1" dirty="0" smtClean="0">
                <a:solidFill>
                  <a:schemeClr val="tx1"/>
                </a:solidFill>
                <a:latin typeface="+mj-ea"/>
                <a:ea typeface="+mj-ea"/>
              </a:rPr>
              <a:t>：多次倍频和混频，电路较复杂</a:t>
            </a:r>
            <a:endParaRPr lang="zh-CN" altLang="en-US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57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57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0" grpId="0" animBg="1"/>
      <p:bldP spid="3" grpId="0" animBg="1"/>
      <p:bldP spid="5" grpId="0"/>
      <p:bldP spid="19" grpId="0" animBg="1"/>
      <p:bldP spid="27" grpId="0" animBg="1"/>
      <p:bldP spid="15" grpId="0" animBg="1"/>
      <p:bldP spid="29" grpId="0" animBg="1"/>
      <p:bldP spid="16" grpId="0" animBg="1"/>
      <p:bldP spid="21" grpId="0" animBg="1"/>
      <p:bldP spid="3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例</a:t>
            </a:r>
            <a:r>
              <a:rPr lang="en-US" altLang="zh-CN" smtClean="0"/>
              <a:t>5-1</a:t>
            </a:r>
            <a:endParaRPr lang="zh-CN" altLang="en-US" dirty="0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在上述宽带调频方案中，设调制信号是</a:t>
            </a:r>
            <a:r>
              <a:rPr lang="en-US" altLang="zh-CN" i="1" dirty="0" smtClean="0"/>
              <a:t>f</a:t>
            </a:r>
            <a:r>
              <a:rPr lang="en-US" altLang="zh-CN" i="1" baseline="-25000" dirty="0" smtClean="0"/>
              <a:t>m</a:t>
            </a:r>
            <a:r>
              <a:rPr lang="en-US" altLang="zh-CN" dirty="0" smtClean="0"/>
              <a:t> =15 kHz</a:t>
            </a:r>
            <a:r>
              <a:rPr lang="zh-CN" altLang="en-US" dirty="0" smtClean="0"/>
              <a:t>的单频余弦信号，</a:t>
            </a:r>
            <a:r>
              <a:rPr lang="en-US" altLang="zh-CN" dirty="0" smtClean="0"/>
              <a:t>NBFM</a:t>
            </a:r>
            <a:r>
              <a:rPr lang="zh-CN" altLang="en-US" dirty="0" smtClean="0"/>
              <a:t>信号的载频</a:t>
            </a:r>
            <a:r>
              <a:rPr lang="en-US" altLang="zh-CN" i="1" dirty="0" smtClean="0"/>
              <a:t>f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=200 kHz</a:t>
            </a:r>
            <a:r>
              <a:rPr lang="zh-CN" altLang="en-US" dirty="0" smtClean="0"/>
              <a:t>，最大频偏</a:t>
            </a:r>
            <a:r>
              <a:rPr lang="zh-CN" altLang="en-US" i="1" dirty="0" smtClean="0">
                <a:sym typeface="Symbol" pitchFamily="18" charset="2"/>
              </a:rPr>
              <a:t></a:t>
            </a:r>
            <a:r>
              <a:rPr lang="en-US" altLang="zh-CN" i="1" dirty="0" smtClean="0"/>
              <a:t>f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=25 Hz</a:t>
            </a:r>
            <a:r>
              <a:rPr lang="zh-CN" altLang="en-US" dirty="0" smtClean="0"/>
              <a:t>；混频器参考频率</a:t>
            </a:r>
            <a:r>
              <a:rPr lang="en-US" altLang="zh-CN" i="1" dirty="0" smtClean="0"/>
              <a:t>f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= 10.9 MHz</a:t>
            </a:r>
            <a:r>
              <a:rPr lang="zh-CN" altLang="en-US" dirty="0" smtClean="0"/>
              <a:t>，选择倍频次数</a:t>
            </a:r>
            <a:r>
              <a:rPr lang="en-US" altLang="zh-CN" i="1" dirty="0" smtClean="0"/>
              <a:t>n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= 64</a:t>
            </a:r>
            <a:r>
              <a:rPr lang="zh-CN" altLang="en-US" dirty="0" smtClean="0"/>
              <a:t>，</a:t>
            </a:r>
            <a:r>
              <a:rPr lang="en-US" altLang="zh-CN" i="1" dirty="0" smtClean="0"/>
              <a:t>n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=48 </a:t>
            </a:r>
            <a:r>
              <a:rPr lang="zh-CN" altLang="en-US" dirty="0" smtClean="0"/>
              <a:t>。 </a:t>
            </a:r>
            <a:r>
              <a:rPr lang="en-US" altLang="zh-CN" dirty="0" smtClean="0"/>
              <a:t>(1) </a:t>
            </a:r>
            <a:r>
              <a:rPr lang="zh-CN" altLang="en-US" dirty="0" smtClean="0"/>
              <a:t>求</a:t>
            </a:r>
            <a:r>
              <a:rPr lang="en-US" altLang="zh-CN" dirty="0" smtClean="0"/>
              <a:t>NBFM</a:t>
            </a:r>
            <a:r>
              <a:rPr lang="zh-CN" altLang="en-US" dirty="0" smtClean="0"/>
              <a:t>信号的调频指数；</a:t>
            </a:r>
            <a:r>
              <a:rPr lang="en-US" altLang="zh-CN" dirty="0" smtClean="0"/>
              <a:t>(2) </a:t>
            </a:r>
            <a:r>
              <a:rPr lang="zh-CN" altLang="en-US" dirty="0" smtClean="0"/>
              <a:t>求调频发射信号（即</a:t>
            </a:r>
            <a:r>
              <a:rPr lang="en-US" altLang="zh-CN" dirty="0" smtClean="0"/>
              <a:t>WBFM</a:t>
            </a:r>
            <a:r>
              <a:rPr lang="zh-CN" altLang="en-US" dirty="0" smtClean="0"/>
              <a:t>信号）的载频、最大频偏和调频指数。</a:t>
            </a:r>
          </a:p>
          <a:p>
            <a:pPr lvl="1"/>
            <a:r>
              <a:rPr lang="zh-CN" altLang="en-US" dirty="0" smtClean="0"/>
              <a:t>解：（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NBFM</a:t>
            </a:r>
            <a:r>
              <a:rPr lang="zh-CN" altLang="en-US" dirty="0" smtClean="0"/>
              <a:t>信号的调频指数为	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AF7BF-BE20-4F49-8D27-6BE1DDAABB11}" type="slidenum">
              <a:rPr lang="en-US" altLang="zh-CN" smtClean="0"/>
              <a:pPr/>
              <a:t>133</a:t>
            </a:fld>
            <a:endParaRPr lang="en-US" altLang="zh-CN"/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67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5986"/>
              </p:ext>
            </p:extLst>
          </p:nvPr>
        </p:nvGraphicFramePr>
        <p:xfrm>
          <a:off x="2017944" y="5085184"/>
          <a:ext cx="3876220" cy="867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09" r:id="rId3" imgW="1917700" imgH="431800" progId="Equation.DSMT4">
                  <p:embed/>
                </p:oleObj>
              </mc:Choice>
              <mc:Fallback>
                <p:oleObj r:id="rId3" imgW="1917700" imgH="431800" progId="Equation.DSMT4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944" y="5085184"/>
                        <a:ext cx="3876220" cy="8673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43" name="Rectangle 7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683568" y="4293096"/>
            <a:ext cx="777686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(2)</a:t>
            </a:r>
            <a:r>
              <a:rPr lang="zh-CN" altLang="en-US" dirty="0" smtClean="0"/>
              <a:t>调频发射信号的载频为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(3) </a:t>
            </a:r>
            <a:r>
              <a:rPr lang="zh-CN" altLang="en-US" dirty="0" smtClean="0"/>
              <a:t>最大频偏为</a:t>
            </a:r>
          </a:p>
          <a:p>
            <a:pPr lvl="1"/>
            <a:endParaRPr lang="zh-CN" altLang="en-US" dirty="0" smtClean="0"/>
          </a:p>
          <a:p>
            <a:r>
              <a:rPr lang="en-US" altLang="zh-CN" dirty="0" smtClean="0"/>
              <a:t>(4) </a:t>
            </a:r>
            <a:r>
              <a:rPr lang="zh-CN" altLang="en-US" dirty="0" smtClean="0"/>
              <a:t>调频指数为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B997C-99F3-42D1-A629-721E0E22FEEA}" type="slidenum">
              <a:rPr lang="en-US" altLang="zh-CN" smtClean="0"/>
              <a:pPr/>
              <a:t>134</a:t>
            </a:fld>
            <a:endParaRPr lang="en-US" altLang="zh-CN"/>
          </a:p>
        </p:txBody>
      </p:sp>
      <p:sp>
        <p:nvSpPr>
          <p:cNvPr id="117765" name="Rectangle 5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77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998655"/>
              </p:ext>
            </p:extLst>
          </p:nvPr>
        </p:nvGraphicFramePr>
        <p:xfrm>
          <a:off x="1187624" y="3068960"/>
          <a:ext cx="5733782" cy="521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23" name="公式" r:id="rId3" imgW="2413000" imgH="215900" progId="Equation.3">
                  <p:embed/>
                </p:oleObj>
              </mc:Choice>
              <mc:Fallback>
                <p:oleObj name="公式" r:id="rId3" imgW="2413000" imgH="215900" progId="Equation.3">
                  <p:embed/>
                  <p:pic>
                    <p:nvPicPr>
                      <p:cNvPr id="0" name="Picture 2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3068960"/>
                        <a:ext cx="5733782" cy="5212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7" name="Rectangle 7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77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415273"/>
              </p:ext>
            </p:extLst>
          </p:nvPr>
        </p:nvGraphicFramePr>
        <p:xfrm>
          <a:off x="1551764" y="4221088"/>
          <a:ext cx="4190572" cy="1052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24" name="公式" r:id="rId5" imgW="1816100" imgH="457200" progId="Equation.3">
                  <p:embed/>
                </p:oleObj>
              </mc:Choice>
              <mc:Fallback>
                <p:oleObj name="公式" r:id="rId5" imgW="1816100" imgH="457200" progId="Equation.3">
                  <p:embed/>
                  <p:pic>
                    <p:nvPicPr>
                      <p:cNvPr id="0" name="Picture 2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1764" y="4221088"/>
                        <a:ext cx="4190572" cy="10526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80040" name="Object 1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663072"/>
              </p:ext>
            </p:extLst>
          </p:nvPr>
        </p:nvGraphicFramePr>
        <p:xfrm>
          <a:off x="539552" y="1772816"/>
          <a:ext cx="8312832" cy="503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25" name="公式" r:id="rId7" imgW="3898900" imgH="241300" progId="Equation.3">
                  <p:embed/>
                </p:oleObj>
              </mc:Choice>
              <mc:Fallback>
                <p:oleObj name="公式" r:id="rId7" imgW="3898900" imgH="241300" progId="Equation.3">
                  <p:embed/>
                  <p:pic>
                    <p:nvPicPr>
                      <p:cNvPr id="0" name="Picture 2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772816"/>
                        <a:ext cx="8312832" cy="5038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7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7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调频信号的解调分类：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相干解调</a:t>
            </a:r>
            <a:r>
              <a:rPr lang="zh-CN" altLang="en-US" dirty="0" smtClean="0"/>
              <a:t>：只适用于</a:t>
            </a:r>
            <a:r>
              <a:rPr lang="en-US" altLang="zh-CN" dirty="0" smtClean="0"/>
              <a:t>NBFM</a:t>
            </a:r>
            <a:r>
              <a:rPr lang="zh-CN" altLang="en-US" dirty="0" smtClean="0"/>
              <a:t>信号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非</a:t>
            </a:r>
            <a:r>
              <a:rPr lang="zh-CN" altLang="en-US" dirty="0" smtClean="0">
                <a:solidFill>
                  <a:srgbClr val="0000FF"/>
                </a:solidFill>
              </a:rPr>
              <a:t>相干解调</a:t>
            </a:r>
            <a:r>
              <a:rPr lang="zh-CN" altLang="en-US" dirty="0" smtClean="0"/>
              <a:t>：</a:t>
            </a:r>
            <a:r>
              <a:rPr lang="en-US" altLang="zh-CN" dirty="0"/>
              <a:t> </a:t>
            </a:r>
            <a:r>
              <a:rPr lang="en-US" altLang="zh-CN" dirty="0" smtClean="0"/>
              <a:t>NBFM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WBFM</a:t>
            </a:r>
            <a:r>
              <a:rPr lang="zh-CN" altLang="en-US" dirty="0" smtClean="0"/>
              <a:t>均适用</a:t>
            </a:r>
          </a:p>
          <a:p>
            <a:r>
              <a:rPr lang="zh-CN" altLang="en-US" dirty="0" smtClean="0">
                <a:solidFill>
                  <a:srgbClr val="0000FF"/>
                </a:solidFill>
              </a:rPr>
              <a:t>非相干解调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调频信号的一般表达式为</a:t>
            </a:r>
          </a:p>
          <a:p>
            <a:endParaRPr lang="zh-CN" altLang="en-US" dirty="0" smtClean="0"/>
          </a:p>
          <a:p>
            <a:pPr lvl="1"/>
            <a:r>
              <a:rPr lang="zh-CN" altLang="en-US" dirty="0" smtClean="0"/>
              <a:t>解调器的输出应为</a:t>
            </a:r>
          </a:p>
          <a:p>
            <a:endParaRPr lang="zh-CN" altLang="en-US" dirty="0" smtClean="0"/>
          </a:p>
          <a:p>
            <a:pPr lvl="1"/>
            <a:r>
              <a:rPr lang="zh-CN" altLang="en-US" dirty="0" smtClean="0"/>
              <a:t>完成这种</a:t>
            </a:r>
            <a:r>
              <a:rPr lang="zh-CN" altLang="en-US" dirty="0" smtClean="0">
                <a:solidFill>
                  <a:srgbClr val="FF0000"/>
                </a:solidFill>
              </a:rPr>
              <a:t>频率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电压转换关系</a:t>
            </a:r>
            <a:r>
              <a:rPr lang="zh-CN" altLang="en-US" dirty="0" smtClean="0"/>
              <a:t>的器件是</a:t>
            </a:r>
            <a:r>
              <a:rPr lang="zh-CN" altLang="en-US" dirty="0" smtClean="0">
                <a:solidFill>
                  <a:srgbClr val="0000FF"/>
                </a:solidFill>
              </a:rPr>
              <a:t>频率检波器</a:t>
            </a:r>
            <a:r>
              <a:rPr lang="zh-CN" altLang="en-US" dirty="0" smtClean="0"/>
              <a:t>，简称</a:t>
            </a:r>
            <a:r>
              <a:rPr lang="zh-CN" altLang="en-US" dirty="0" smtClean="0">
                <a:solidFill>
                  <a:srgbClr val="0000FF"/>
                </a:solidFill>
              </a:rPr>
              <a:t>鉴频器</a:t>
            </a:r>
            <a:r>
              <a:rPr lang="zh-CN" altLang="en-US" dirty="0" smtClean="0"/>
              <a:t>。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77C9-AE6D-4441-90D7-1379A8D5E8E8}" type="slidenum">
              <a:rPr lang="en-US" altLang="zh-CN" smtClean="0"/>
              <a:pPr/>
              <a:t>135</a:t>
            </a:fld>
            <a:endParaRPr lang="en-US" altLang="zh-CN"/>
          </a:p>
        </p:txBody>
      </p:sp>
      <p:sp>
        <p:nvSpPr>
          <p:cNvPr id="118789" name="Rectangle 5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87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712776"/>
              </p:ext>
            </p:extLst>
          </p:nvPr>
        </p:nvGraphicFramePr>
        <p:xfrm>
          <a:off x="1835696" y="3501008"/>
          <a:ext cx="5160573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81" r:id="rId3" imgW="2171700" imgH="330200" progId="Equation.DSMT4">
                  <p:embed/>
                </p:oleObj>
              </mc:Choice>
              <mc:Fallback>
                <p:oleObj r:id="rId3" imgW="2171700" imgH="330200" progId="Equation.DSMT4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3501008"/>
                        <a:ext cx="5160573" cy="792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91" name="Rectangle 7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87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987094"/>
              </p:ext>
            </p:extLst>
          </p:nvPr>
        </p:nvGraphicFramePr>
        <p:xfrm>
          <a:off x="2699792" y="4725144"/>
          <a:ext cx="2490443" cy="598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82" r:id="rId5" imgW="990170" imgH="241195" progId="Equation.DSMT4">
                  <p:embed/>
                </p:oleObj>
              </mc:Choice>
              <mc:Fallback>
                <p:oleObj r:id="rId5" imgW="990170" imgH="241195" progId="Equation.DSMT4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4725144"/>
                        <a:ext cx="2490443" cy="5980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调频信号的解调</a:t>
            </a:r>
            <a:endParaRPr lang="zh-CN" altLang="en-US" dirty="0">
              <a:solidFill>
                <a:srgbClr val="0000FF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39552" y="2636912"/>
            <a:ext cx="806489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下箭头 3"/>
          <p:cNvSpPr/>
          <p:nvPr/>
        </p:nvSpPr>
        <p:spPr>
          <a:xfrm>
            <a:off x="4211960" y="4149080"/>
            <a:ext cx="792088" cy="576064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148064" y="4350509"/>
            <a:ext cx="3672408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解调：就是要产生一个与输入调频信号的频率成线性关系的输出电压</a:t>
            </a:r>
            <a:endParaRPr lang="zh-CN" altLang="en-US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72072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8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8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8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8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8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8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鉴频器的种类很多，例如：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振幅鉴频器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相位鉴频器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比例鉴频器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正交鉴频器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斜率鉴频器</a:t>
            </a:r>
            <a:endParaRPr lang="en-US" altLang="zh-CN" dirty="0"/>
          </a:p>
          <a:p>
            <a:pPr lvl="1"/>
            <a:r>
              <a:rPr lang="zh-CN" altLang="en-US" dirty="0" smtClean="0"/>
              <a:t>频率负反馈解调器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锁相环</a:t>
            </a:r>
            <a:r>
              <a:rPr lang="en-US" altLang="zh-CN" dirty="0" smtClean="0"/>
              <a:t>(PLL)</a:t>
            </a:r>
            <a:r>
              <a:rPr lang="zh-CN" altLang="en-US" dirty="0" smtClean="0"/>
              <a:t>鉴频器等。</a:t>
            </a:r>
          </a:p>
          <a:p>
            <a:r>
              <a:rPr lang="zh-CN" altLang="en-US" dirty="0" smtClean="0"/>
              <a:t>下面以</a:t>
            </a:r>
            <a:r>
              <a:rPr lang="zh-CN" altLang="en-US" dirty="0" smtClean="0">
                <a:solidFill>
                  <a:srgbClr val="0000FF"/>
                </a:solidFill>
              </a:rPr>
              <a:t>振幅鉴频器</a:t>
            </a:r>
            <a:r>
              <a:rPr lang="zh-CN" altLang="en-US" dirty="0" smtClean="0"/>
              <a:t>为例介绍： 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77C9-AE6D-4441-90D7-1379A8D5E8E8}" type="slidenum">
              <a:rPr lang="en-US" altLang="zh-CN" smtClean="0"/>
              <a:pPr/>
              <a:t>136</a:t>
            </a:fld>
            <a:endParaRPr lang="en-US" altLang="zh-CN"/>
          </a:p>
        </p:txBody>
      </p:sp>
      <p:sp>
        <p:nvSpPr>
          <p:cNvPr id="118789" name="Rectangle 5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8791" name="Rectangle 7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非相干解调</a:t>
            </a:r>
            <a:r>
              <a:rPr lang="en-US" altLang="zh-CN" dirty="0" smtClean="0">
                <a:solidFill>
                  <a:srgbClr val="0000FF"/>
                </a:solidFill>
              </a:rPr>
              <a:t>----</a:t>
            </a:r>
            <a:r>
              <a:rPr lang="zh-CN" altLang="en-US" dirty="0" smtClean="0"/>
              <a:t>鉴频器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振幅鉴频器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064896" cy="532859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振幅鉴频器方框图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限幅器</a:t>
            </a:r>
            <a:r>
              <a:rPr lang="en-US" altLang="zh-CN" dirty="0" smtClean="0"/>
              <a:t>: </a:t>
            </a:r>
            <a:r>
              <a:rPr lang="zh-CN" altLang="en-US" dirty="0" smtClean="0"/>
              <a:t>消除信道中噪声等引起的调频波的幅度起伏 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0000FF"/>
                </a:solidFill>
              </a:rPr>
              <a:t>BPF</a:t>
            </a:r>
            <a:r>
              <a:rPr lang="zh-CN" altLang="en-US" dirty="0" smtClean="0"/>
              <a:t>：调频信号通过，滤除带外噪声和高次谐波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96AB-2A81-4D8F-956A-6329CA3469C3}" type="slidenum">
              <a:rPr lang="en-US" altLang="zh-CN" smtClean="0"/>
              <a:pPr/>
              <a:t>137</a:t>
            </a:fld>
            <a:endParaRPr lang="en-US" altLang="zh-CN"/>
          </a:p>
        </p:txBody>
      </p:sp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0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19812" name="Object 4"/>
          <p:cNvGraphicFramePr>
            <a:graphicFrameLocks noChangeAspect="1"/>
          </p:cNvGraphicFramePr>
          <p:nvPr/>
        </p:nvGraphicFramePr>
        <p:xfrm>
          <a:off x="467544" y="1556792"/>
          <a:ext cx="7754593" cy="3816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0" name="Visio" r:id="rId3" imgW="2455164" imgH="1210666" progId="Visio.Drawing.11">
                  <p:embed/>
                </p:oleObj>
              </mc:Choice>
              <mc:Fallback>
                <p:oleObj name="Visio" r:id="rId3" imgW="2455164" imgH="1210666" progId="Visio.Drawing.11">
                  <p:embed/>
                  <p:pic>
                    <p:nvPicPr>
                      <p:cNvPr id="0" name="Picture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556792"/>
                        <a:ext cx="7754593" cy="38164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868144" y="1916832"/>
            <a:ext cx="3275856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微分电路和包络检波器构成了具有近似理想鉴频特性的鉴频器。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5724128" y="3212976"/>
            <a:ext cx="360040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9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9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98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98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2852936"/>
            <a:ext cx="8064896" cy="3456384"/>
          </a:xfrm>
        </p:spPr>
        <p:txBody>
          <a:bodyPr>
            <a:no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</a:rPr>
              <a:t>微分器</a:t>
            </a:r>
            <a:r>
              <a:rPr lang="en-US" altLang="zh-CN" sz="2400" dirty="0" smtClean="0"/>
              <a:t>: </a:t>
            </a:r>
            <a:r>
              <a:rPr lang="zh-CN" altLang="en-US" sz="2400" dirty="0" smtClean="0"/>
              <a:t>把幅度恒定的调频波</a:t>
            </a:r>
            <a:r>
              <a:rPr lang="en-US" altLang="zh-CN" sz="2400" i="1" dirty="0" err="1" smtClean="0"/>
              <a:t>s</a:t>
            </a:r>
            <a:r>
              <a:rPr lang="en-US" altLang="zh-CN" sz="2400" baseline="-25000" dirty="0" err="1" smtClean="0"/>
              <a:t>FM</a:t>
            </a:r>
            <a:r>
              <a:rPr lang="en-US" altLang="zh-CN" sz="2400" dirty="0" smtClean="0"/>
              <a:t> (</a:t>
            </a:r>
            <a:r>
              <a:rPr lang="en-US" altLang="zh-CN" sz="2400" i="1" dirty="0" smtClean="0"/>
              <a:t>t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变成幅度和频率都随调制信号</a:t>
            </a:r>
            <a:r>
              <a:rPr lang="en-US" altLang="zh-CN" sz="2400" i="1" dirty="0" smtClean="0"/>
              <a:t>m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t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变化的</a:t>
            </a:r>
            <a:r>
              <a:rPr lang="zh-CN" altLang="en-US" sz="2400" dirty="0" smtClean="0">
                <a:solidFill>
                  <a:srgbClr val="FF0000"/>
                </a:solidFill>
              </a:rPr>
              <a:t>调幅调频波</a:t>
            </a:r>
            <a:r>
              <a:rPr lang="en-US" altLang="zh-CN" sz="2400" i="1" dirty="0" err="1" smtClean="0">
                <a:solidFill>
                  <a:srgbClr val="FF0000"/>
                </a:solidFill>
              </a:rPr>
              <a:t>s</a:t>
            </a:r>
            <a:r>
              <a:rPr lang="en-US" altLang="zh-CN" sz="2400" baseline="-25000" dirty="0" err="1" smtClean="0">
                <a:solidFill>
                  <a:srgbClr val="FF0000"/>
                </a:solidFill>
              </a:rPr>
              <a:t>d</a:t>
            </a:r>
            <a:r>
              <a:rPr lang="en-US" altLang="zh-CN" sz="2400" dirty="0" smtClean="0">
                <a:solidFill>
                  <a:srgbClr val="FF0000"/>
                </a:solidFill>
              </a:rPr>
              <a:t> (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t</a:t>
            </a:r>
            <a:r>
              <a:rPr lang="en-US" altLang="zh-CN" sz="2400" dirty="0" smtClean="0"/>
              <a:t>) </a:t>
            </a:r>
            <a:r>
              <a:rPr lang="zh-CN" altLang="en-US" sz="2400" dirty="0" smtClean="0"/>
              <a:t>，即</a:t>
            </a:r>
          </a:p>
          <a:p>
            <a:pPr lvl="1"/>
            <a:endParaRPr lang="zh-CN" altLang="en-US" sz="2000" dirty="0" smtClean="0"/>
          </a:p>
          <a:p>
            <a:r>
              <a:rPr lang="zh-CN" altLang="en-US" sz="2400" dirty="0" smtClean="0">
                <a:solidFill>
                  <a:srgbClr val="0000FF"/>
                </a:solidFill>
              </a:rPr>
              <a:t>包络检波器</a:t>
            </a:r>
            <a:r>
              <a:rPr lang="en-US" altLang="zh-CN" sz="2400" dirty="0" smtClean="0">
                <a:solidFill>
                  <a:srgbClr val="0000FF"/>
                </a:solidFill>
              </a:rPr>
              <a:t>: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将其</a:t>
            </a:r>
            <a:r>
              <a:rPr lang="zh-CN" altLang="en-US" sz="2400" dirty="0" smtClean="0">
                <a:solidFill>
                  <a:srgbClr val="FF0000"/>
                </a:solidFill>
              </a:rPr>
              <a:t>幅度变化检出</a:t>
            </a:r>
            <a:r>
              <a:rPr lang="zh-CN" altLang="en-US" sz="2400" dirty="0" smtClean="0"/>
              <a:t>并滤去直流，再经低通滤波后即得解调输出</a:t>
            </a:r>
          </a:p>
          <a:p>
            <a:pPr lvl="1"/>
            <a:endParaRPr lang="zh-CN" altLang="en-US" sz="2000" dirty="0" smtClean="0"/>
          </a:p>
          <a:p>
            <a:pPr lvl="1"/>
            <a:r>
              <a:rPr lang="zh-CN" altLang="en-US" sz="2000" dirty="0" smtClean="0"/>
              <a:t>式中</a:t>
            </a:r>
            <a:r>
              <a:rPr lang="en-US" altLang="zh-CN" sz="2000" i="1" dirty="0" err="1" smtClean="0"/>
              <a:t>K</a:t>
            </a:r>
            <a:r>
              <a:rPr lang="en-US" altLang="zh-CN" sz="2000" i="1" baseline="-25000" dirty="0" err="1" smtClean="0"/>
              <a:t>d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为鉴频器灵敏度，单位为</a:t>
            </a:r>
            <a:r>
              <a:rPr lang="en-US" altLang="zh-CN" sz="2000" dirty="0" smtClean="0"/>
              <a:t>V/rad/s</a:t>
            </a:r>
            <a:endParaRPr lang="en-US" altLang="zh-CN" sz="2000" i="1" baseline="-25000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F7A5E-24F0-4BCD-A2CC-FF1B6BA181DA}" type="slidenum">
              <a:rPr lang="en-US" altLang="zh-CN" smtClean="0"/>
              <a:pPr/>
              <a:t>138</a:t>
            </a:fld>
            <a:endParaRPr lang="en-US" altLang="zh-CN"/>
          </a:p>
        </p:txBody>
      </p:sp>
      <p:sp>
        <p:nvSpPr>
          <p:cNvPr id="120837" name="Rectangle 5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0836" name="Object 4"/>
          <p:cNvGraphicFramePr>
            <a:graphicFrameLocks noChangeAspect="1"/>
          </p:cNvGraphicFramePr>
          <p:nvPr/>
        </p:nvGraphicFramePr>
        <p:xfrm>
          <a:off x="1619671" y="3573016"/>
          <a:ext cx="5778643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449" r:id="rId3" imgW="2971800" imgH="330200" progId="Equation.DSMT4">
                  <p:embed/>
                </p:oleObj>
              </mc:Choice>
              <mc:Fallback>
                <p:oleObj r:id="rId3" imgW="2971800" imgH="330200" progId="Equation.DSMT4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1" y="3573016"/>
                        <a:ext cx="5778643" cy="6480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08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847298"/>
              </p:ext>
            </p:extLst>
          </p:nvPr>
        </p:nvGraphicFramePr>
        <p:xfrm>
          <a:off x="3635896" y="4869160"/>
          <a:ext cx="2448272" cy="5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450" r:id="rId5" imgW="1143000" imgH="241300" progId="Equation.DSMT4">
                  <p:embed/>
                </p:oleObj>
              </mc:Choice>
              <mc:Fallback>
                <p:oleObj r:id="rId5" imgW="1143000" imgH="241300" progId="Equation.DSMT4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4869160"/>
                        <a:ext cx="2448272" cy="509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5156" name="Object 4"/>
          <p:cNvGraphicFramePr>
            <a:graphicFrameLocks noChangeAspect="1"/>
          </p:cNvGraphicFramePr>
          <p:nvPr/>
        </p:nvGraphicFramePr>
        <p:xfrm>
          <a:off x="1187624" y="1052736"/>
          <a:ext cx="6977062" cy="175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451" name="Visio" r:id="rId7" imgW="2455110" imgH="616789" progId="Visio.Drawing.11">
                  <p:embed/>
                </p:oleObj>
              </mc:Choice>
              <mc:Fallback>
                <p:oleObj name="Visio" r:id="rId7" imgW="2455110" imgH="616789" progId="Visio.Drawing.11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052736"/>
                        <a:ext cx="6977062" cy="1751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997450"/>
              </p:ext>
            </p:extLst>
          </p:nvPr>
        </p:nvGraphicFramePr>
        <p:xfrm>
          <a:off x="1547664" y="188640"/>
          <a:ext cx="5160963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452" r:id="rId9" imgW="2171700" imgH="330200" progId="Equation.DSMT4">
                  <p:embed/>
                </p:oleObj>
              </mc:Choice>
              <mc:Fallback>
                <p:oleObj r:id="rId9" imgW="2171700" imgH="330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188640"/>
                        <a:ext cx="5160963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下箭头 2"/>
          <p:cNvSpPr/>
          <p:nvPr/>
        </p:nvSpPr>
        <p:spPr>
          <a:xfrm>
            <a:off x="2915816" y="836712"/>
            <a:ext cx="720080" cy="273630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相干解调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相干解调</a:t>
            </a:r>
            <a:r>
              <a:rPr lang="en-US" altLang="zh-CN" dirty="0" smtClean="0">
                <a:solidFill>
                  <a:srgbClr val="0000FF"/>
                </a:solidFill>
              </a:rPr>
              <a:t>: </a:t>
            </a:r>
            <a:r>
              <a:rPr lang="zh-CN" altLang="en-US" dirty="0" smtClean="0"/>
              <a:t>仅适用于</a:t>
            </a:r>
            <a:r>
              <a:rPr lang="en-US" altLang="zh-CN" dirty="0" smtClean="0"/>
              <a:t>NBFM</a:t>
            </a:r>
            <a:r>
              <a:rPr lang="zh-CN" altLang="en-US" dirty="0" smtClean="0"/>
              <a:t>信号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原理</a:t>
            </a:r>
            <a:r>
              <a:rPr lang="zh-CN" altLang="en-US" dirty="0" smtClean="0"/>
              <a:t>：由于</a:t>
            </a:r>
            <a:r>
              <a:rPr lang="en-US" altLang="zh-CN" dirty="0" smtClean="0"/>
              <a:t>NBFM</a:t>
            </a:r>
            <a:r>
              <a:rPr lang="zh-CN" altLang="en-US" dirty="0" smtClean="0"/>
              <a:t>信号可</a:t>
            </a:r>
            <a:r>
              <a:rPr lang="zh-CN" altLang="en-US" dirty="0" smtClean="0">
                <a:solidFill>
                  <a:srgbClr val="FF0000"/>
                </a:solidFill>
              </a:rPr>
              <a:t>分解成同相分量与正交分量之和</a:t>
            </a:r>
            <a:r>
              <a:rPr lang="zh-CN" altLang="en-US" dirty="0" smtClean="0"/>
              <a:t>，因而可以采用线性调制中的相干解调法来进行解调，如下图所示。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A5BA-C220-46C3-A26E-46CE93B03AC6}" type="slidenum">
              <a:rPr lang="en-US" altLang="zh-CN" smtClean="0"/>
              <a:pPr/>
              <a:t>139</a:t>
            </a:fld>
            <a:endParaRPr lang="en-US" altLang="zh-CN"/>
          </a:p>
        </p:txBody>
      </p:sp>
      <p:graphicFrame>
        <p:nvGraphicFramePr>
          <p:cNvPr id="1218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23154"/>
              </p:ext>
            </p:extLst>
          </p:nvPr>
        </p:nvGraphicFramePr>
        <p:xfrm>
          <a:off x="747915" y="3717032"/>
          <a:ext cx="7933989" cy="193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48" name="图片" r:id="rId3" imgW="3583048" imgH="918964" progId="Word.Picture.8">
                  <p:embed/>
                </p:oleObj>
              </mc:Choice>
              <mc:Fallback>
                <p:oleObj name="图片" r:id="rId3" imgW="3583048" imgH="918964" progId="Word.Picture.8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915" y="3717032"/>
                        <a:ext cx="7933989" cy="1932111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模拟调制系统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5.1</a:t>
            </a:r>
            <a:r>
              <a:rPr lang="zh-CN" altLang="en-US" dirty="0" smtClean="0">
                <a:solidFill>
                  <a:srgbClr val="FF0000"/>
                </a:solidFill>
              </a:rPr>
              <a:t>幅度调制（线性调制）的原理</a:t>
            </a:r>
          </a:p>
          <a:p>
            <a:r>
              <a:rPr lang="en-US" altLang="zh-CN" dirty="0" smtClean="0"/>
              <a:t>5.2  </a:t>
            </a:r>
            <a:r>
              <a:rPr lang="zh-CN" altLang="en-US" dirty="0" smtClean="0"/>
              <a:t>线性调制系统的抗噪声性能</a:t>
            </a:r>
            <a:endParaRPr lang="en-US" altLang="zh-CN" dirty="0" smtClean="0"/>
          </a:p>
          <a:p>
            <a:r>
              <a:rPr lang="en-US" altLang="zh-CN" dirty="0" smtClean="0"/>
              <a:t>5.3 </a:t>
            </a:r>
            <a:r>
              <a:rPr lang="zh-CN" altLang="en-US" dirty="0" smtClean="0"/>
              <a:t>非线性调制（角度调制）的原理</a:t>
            </a:r>
          </a:p>
          <a:p>
            <a:r>
              <a:rPr lang="en-US" altLang="zh-CN" dirty="0" smtClean="0"/>
              <a:t>5.4</a:t>
            </a:r>
            <a:r>
              <a:rPr lang="zh-CN" altLang="en-US" dirty="0" smtClean="0"/>
              <a:t>调频系统的抗噪声性能</a:t>
            </a:r>
            <a:endParaRPr lang="zh-CN" altLang="en-US" b="0" dirty="0" smtClean="0"/>
          </a:p>
          <a:p>
            <a:r>
              <a:rPr lang="en-US" altLang="zh-CN" dirty="0" smtClean="0"/>
              <a:t>5.5  </a:t>
            </a:r>
            <a:r>
              <a:rPr lang="zh-CN" altLang="en-US" dirty="0" smtClean="0"/>
              <a:t>各种模拟调制系统的比较</a:t>
            </a:r>
            <a:endParaRPr lang="en-US" altLang="zh-CN" dirty="0" smtClean="0"/>
          </a:p>
          <a:p>
            <a:r>
              <a:rPr lang="en-US" altLang="zh-CN" dirty="0"/>
              <a:t>5.6  </a:t>
            </a:r>
            <a:r>
              <a:rPr lang="zh-CN" altLang="en-US" dirty="0"/>
              <a:t>频分复用</a:t>
            </a:r>
            <a:r>
              <a:rPr lang="en-US" altLang="zh-CN" dirty="0"/>
              <a:t>(FDM)</a:t>
            </a:r>
            <a:r>
              <a:rPr lang="zh-CN" altLang="en-US" dirty="0"/>
              <a:t>和调频</a:t>
            </a:r>
            <a:r>
              <a:rPr lang="en-US" altLang="zh-CN" dirty="0"/>
              <a:t>(FM)</a:t>
            </a:r>
            <a:r>
              <a:rPr lang="zh-CN" altLang="en-US" dirty="0"/>
              <a:t>立体声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2339752" y="1844824"/>
            <a:ext cx="3895618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5.1.1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调幅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AM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）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5.1.2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双边带调制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DSB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5.1.3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单边带调制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SSB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5.1.4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残留边带调制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VSB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5.1.5 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线性调制的一般模型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5.1.6 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相干解调与包络检波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700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B8FE3-2FE6-42B5-AB8A-793D326F01DB}" type="slidenum">
              <a:rPr lang="en-US" altLang="zh-CN" smtClean="0"/>
              <a:pPr/>
              <a:t>140</a:t>
            </a:fld>
            <a:endParaRPr lang="en-US" altLang="zh-CN"/>
          </a:p>
        </p:txBody>
      </p:sp>
      <p:sp>
        <p:nvSpPr>
          <p:cNvPr id="12288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83568" y="1817687"/>
            <a:ext cx="8064500" cy="449163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设窄带调频信号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并设相干载波</a:t>
            </a:r>
          </a:p>
          <a:p>
            <a:r>
              <a:rPr lang="zh-CN" altLang="en-US" dirty="0" smtClean="0"/>
              <a:t>则相乘器的输出为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低通滤波取出低频分量</a:t>
            </a:r>
          </a:p>
        </p:txBody>
      </p:sp>
      <p:sp>
        <p:nvSpPr>
          <p:cNvPr id="122885" name="Rectangle 5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28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789828"/>
              </p:ext>
            </p:extLst>
          </p:nvPr>
        </p:nvGraphicFramePr>
        <p:xfrm>
          <a:off x="1547664" y="2204865"/>
          <a:ext cx="6200676" cy="721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605" r:id="rId3" imgW="2870200" imgH="330200" progId="Equation.DSMT4">
                  <p:embed/>
                </p:oleObj>
              </mc:Choice>
              <mc:Fallback>
                <p:oleObj r:id="rId3" imgW="2870200" imgH="330200" progId="Equation.DSMT4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204865"/>
                        <a:ext cx="6200676" cy="7212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7" name="Rectangle 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288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370698"/>
              </p:ext>
            </p:extLst>
          </p:nvPr>
        </p:nvGraphicFramePr>
        <p:xfrm>
          <a:off x="3230563" y="3025775"/>
          <a:ext cx="203358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606" name="Equation" r:id="rId5" imgW="914400" imgH="228600" progId="Equation.DSMT4">
                  <p:embed/>
                </p:oleObj>
              </mc:Choice>
              <mc:Fallback>
                <p:oleObj name="Equation" r:id="rId5" imgW="914400" imgH="228600" progId="Equation.DSMT4">
                  <p:embed/>
                  <p:pic>
                    <p:nvPicPr>
                      <p:cNvPr id="0" name="Picture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3" y="3025775"/>
                        <a:ext cx="2033587" cy="50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9" name="Rectangle 9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2888" name="Object 8"/>
          <p:cNvGraphicFramePr>
            <a:graphicFrameLocks noChangeAspect="1"/>
          </p:cNvGraphicFramePr>
          <p:nvPr/>
        </p:nvGraphicFramePr>
        <p:xfrm>
          <a:off x="1115616" y="4149080"/>
          <a:ext cx="6564956" cy="782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607" r:id="rId7" imgW="3276600" imgH="393700" progId="Equation.DSMT4">
                  <p:embed/>
                </p:oleObj>
              </mc:Choice>
              <mc:Fallback>
                <p:oleObj r:id="rId7" imgW="3276600" imgH="393700" progId="Equation.DSMT4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4149080"/>
                        <a:ext cx="6564956" cy="782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91" name="Rectangle 11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2890" name="Object 10"/>
          <p:cNvGraphicFramePr>
            <a:graphicFrameLocks noChangeAspect="1"/>
          </p:cNvGraphicFramePr>
          <p:nvPr/>
        </p:nvGraphicFramePr>
        <p:xfrm>
          <a:off x="971600" y="5589240"/>
          <a:ext cx="2808312" cy="724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608" name="公式" r:id="rId9" imgW="1511300" imgH="393700" progId="Equation.3">
                  <p:embed/>
                </p:oleObj>
              </mc:Choice>
              <mc:Fallback>
                <p:oleObj name="公式" r:id="rId9" imgW="1511300" imgH="393700" progId="Equation.3">
                  <p:embed/>
                  <p:pic>
                    <p:nvPicPr>
                      <p:cNvPr id="0" name="Picture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5589240"/>
                        <a:ext cx="2808312" cy="7242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93" name="Rectangle 13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2894" name="Object 14"/>
          <p:cNvGraphicFramePr>
            <a:graphicFrameLocks noChangeAspect="1"/>
          </p:cNvGraphicFramePr>
          <p:nvPr/>
        </p:nvGraphicFramePr>
        <p:xfrm>
          <a:off x="1395978" y="188640"/>
          <a:ext cx="6680750" cy="1626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609" name="图片" r:id="rId11" imgW="3583048" imgH="918964" progId="Word.Picture.8">
                  <p:embed/>
                </p:oleObj>
              </mc:Choice>
              <mc:Fallback>
                <p:oleObj name="图片" r:id="rId11" imgW="3583048" imgH="918964" progId="Word.Picture.8">
                  <p:embed/>
                  <p:pic>
                    <p:nvPicPr>
                      <p:cNvPr id="0" name="Picture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5978" y="188640"/>
                        <a:ext cx="6680750" cy="162686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FFFFF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899592" y="1772816"/>
            <a:ext cx="792088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411760" y="4293096"/>
            <a:ext cx="1008112" cy="5760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516216" y="4293096"/>
            <a:ext cx="1008112" cy="5760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347864" y="6135687"/>
            <a:ext cx="3096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微分，得解调输出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graphicFrame>
        <p:nvGraphicFramePr>
          <p:cNvPr id="23" name="Object 7"/>
          <p:cNvGraphicFramePr>
            <a:graphicFrameLocks noChangeAspect="1"/>
          </p:cNvGraphicFramePr>
          <p:nvPr/>
        </p:nvGraphicFramePr>
        <p:xfrm>
          <a:off x="5076056" y="5589240"/>
          <a:ext cx="2232248" cy="772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610" name="公式" r:id="rId13" imgW="1167893" imgH="406224" progId="Equation.3">
                  <p:embed/>
                </p:oleObj>
              </mc:Choice>
              <mc:Fallback>
                <p:oleObj name="公式" r:id="rId13" imgW="1167893" imgH="406224" progId="Equation.3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5589240"/>
                        <a:ext cx="2232248" cy="7721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右箭头 23"/>
          <p:cNvSpPr/>
          <p:nvPr/>
        </p:nvSpPr>
        <p:spPr>
          <a:xfrm>
            <a:off x="3923928" y="5805264"/>
            <a:ext cx="864096" cy="3600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644008" y="4653136"/>
            <a:ext cx="403244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  <a:latin typeface="+mj-ea"/>
                <a:ea typeface="+mj-ea"/>
              </a:rPr>
              <a:t>可见，相干解调可恢复原调制信号。 </a:t>
            </a:r>
            <a:endParaRPr lang="zh-CN" altLang="en-US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2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2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2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2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  <p:bldP spid="2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模拟调制系统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5.1 </a:t>
            </a:r>
            <a:r>
              <a:rPr lang="zh-CN" altLang="en-US" dirty="0" smtClean="0"/>
              <a:t>幅度调制（线性调制）的原理</a:t>
            </a:r>
          </a:p>
          <a:p>
            <a:r>
              <a:rPr lang="en-US" altLang="zh-CN" dirty="0" smtClean="0"/>
              <a:t>5.2  </a:t>
            </a:r>
            <a:r>
              <a:rPr lang="zh-CN" altLang="en-US" dirty="0" smtClean="0"/>
              <a:t>线性调制系统的抗噪声性能</a:t>
            </a:r>
            <a:endParaRPr lang="en-US" altLang="zh-CN" dirty="0" smtClean="0"/>
          </a:p>
          <a:p>
            <a:r>
              <a:rPr lang="en-US" altLang="zh-CN" dirty="0" smtClean="0"/>
              <a:t>5.3 </a:t>
            </a:r>
            <a:r>
              <a:rPr lang="zh-CN" altLang="en-US" dirty="0" smtClean="0"/>
              <a:t>非线性调制（角度调制）的原理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5.4 </a:t>
            </a:r>
            <a:r>
              <a:rPr lang="zh-CN" altLang="en-US" dirty="0" smtClean="0">
                <a:solidFill>
                  <a:srgbClr val="FF0000"/>
                </a:solidFill>
              </a:rPr>
              <a:t>调频系统的抗噪声性能</a:t>
            </a:r>
            <a:endParaRPr lang="zh-CN" altLang="en-US" b="0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5.5  </a:t>
            </a:r>
            <a:r>
              <a:rPr lang="zh-CN" altLang="en-US" dirty="0" smtClean="0"/>
              <a:t>各种模拟调制系统的比较</a:t>
            </a:r>
            <a:endParaRPr lang="en-US" altLang="zh-CN" dirty="0" smtClean="0"/>
          </a:p>
          <a:p>
            <a:r>
              <a:rPr lang="en-US" altLang="zh-CN" dirty="0"/>
              <a:t>5.6  </a:t>
            </a:r>
            <a:r>
              <a:rPr lang="zh-CN" altLang="en-US" dirty="0"/>
              <a:t>频分复用</a:t>
            </a:r>
            <a:r>
              <a:rPr lang="en-US" altLang="zh-CN" dirty="0"/>
              <a:t>(FDM)</a:t>
            </a:r>
            <a:r>
              <a:rPr lang="zh-CN" altLang="en-US" dirty="0"/>
              <a:t>和调频</a:t>
            </a:r>
            <a:r>
              <a:rPr lang="en-US" altLang="zh-CN" dirty="0"/>
              <a:t>(FM)</a:t>
            </a:r>
            <a:r>
              <a:rPr lang="zh-CN" altLang="en-US" dirty="0"/>
              <a:t>立体声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00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5.4</a:t>
            </a:r>
            <a:r>
              <a:rPr lang="zh-CN" altLang="en-US" dirty="0" smtClean="0"/>
              <a:t>调频系统的抗噪声性能</a:t>
            </a:r>
            <a:endParaRPr lang="zh-CN" altLang="en-US" dirty="0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重点讨论</a:t>
            </a:r>
            <a:r>
              <a:rPr lang="en-US" altLang="zh-CN" dirty="0" smtClean="0"/>
              <a:t>FM</a:t>
            </a:r>
            <a:r>
              <a:rPr lang="zh-CN" altLang="en-US" dirty="0" smtClean="0">
                <a:solidFill>
                  <a:srgbClr val="FF0000"/>
                </a:solidFill>
              </a:rPr>
              <a:t>非相干解调</a:t>
            </a:r>
            <a:r>
              <a:rPr lang="zh-CN" altLang="en-US" dirty="0" smtClean="0"/>
              <a:t>时的抗噪声性能</a:t>
            </a:r>
            <a:endParaRPr lang="en-US" altLang="zh-CN" dirty="0" smtClean="0"/>
          </a:p>
          <a:p>
            <a:pPr lvl="1"/>
            <a:r>
              <a:rPr lang="zh-CN" altLang="en-US" dirty="0"/>
              <a:t>相干</a:t>
            </a:r>
            <a:r>
              <a:rPr lang="zh-CN" altLang="en-US" dirty="0" smtClean="0"/>
              <a:t>解调：只适用于</a:t>
            </a:r>
            <a:r>
              <a:rPr lang="en-US" altLang="zh-CN" dirty="0" smtClean="0">
                <a:solidFill>
                  <a:srgbClr val="FF0000"/>
                </a:solidFill>
              </a:rPr>
              <a:t>NBFM</a:t>
            </a:r>
            <a:r>
              <a:rPr lang="zh-CN" altLang="en-US" dirty="0" smtClean="0"/>
              <a:t>，且需</a:t>
            </a:r>
            <a:r>
              <a:rPr lang="zh-CN" altLang="en-US" dirty="0" smtClean="0">
                <a:solidFill>
                  <a:srgbClr val="FF0000"/>
                </a:solidFill>
              </a:rPr>
              <a:t>同步</a:t>
            </a:r>
            <a:r>
              <a:rPr lang="zh-CN" altLang="en-US" dirty="0" smtClean="0"/>
              <a:t>，应用受限</a:t>
            </a:r>
            <a:endParaRPr lang="en-US" altLang="zh-CN" dirty="0" smtClean="0"/>
          </a:p>
          <a:p>
            <a:pPr lvl="1"/>
            <a:r>
              <a:rPr lang="zh-CN" altLang="en-US" dirty="0"/>
              <a:t>非</a:t>
            </a:r>
            <a:r>
              <a:rPr lang="zh-CN" altLang="en-US" dirty="0" smtClean="0"/>
              <a:t>相干解调：不需同步，是</a:t>
            </a:r>
            <a:r>
              <a:rPr lang="zh-CN" altLang="en-US" dirty="0" smtClean="0">
                <a:solidFill>
                  <a:srgbClr val="FF0000"/>
                </a:solidFill>
              </a:rPr>
              <a:t>主要解调方式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>
                <a:solidFill>
                  <a:srgbClr val="0000FF"/>
                </a:solidFill>
              </a:rPr>
              <a:t>分析模型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marL="365760" lvl="1" indent="0">
              <a:buNone/>
            </a:pPr>
            <a:r>
              <a:rPr lang="zh-CN" altLang="en-US" dirty="0" smtClean="0"/>
              <a:t>	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46223-C846-4926-BC96-7448E66986E6}" type="slidenum">
              <a:rPr lang="en-US" altLang="zh-CN" smtClean="0"/>
              <a:pPr/>
              <a:t>142</a:t>
            </a:fld>
            <a:endParaRPr lang="en-US" altLang="zh-CN"/>
          </a:p>
        </p:txBody>
      </p:sp>
      <p:graphicFrame>
        <p:nvGraphicFramePr>
          <p:cNvPr id="1239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285977"/>
              </p:ext>
            </p:extLst>
          </p:nvPr>
        </p:nvGraphicFramePr>
        <p:xfrm>
          <a:off x="683568" y="3284984"/>
          <a:ext cx="8069782" cy="1761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257" name="图片" r:id="rId3" imgW="4053181" imgH="882449" progId="Word.Picture.8">
                  <p:embed/>
                </p:oleObj>
              </mc:Choice>
              <mc:Fallback>
                <p:oleObj name="图片" r:id="rId3" imgW="4053181" imgH="882449" progId="Word.Picture.8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3284984"/>
                        <a:ext cx="8069782" cy="17612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251520" y="4869160"/>
            <a:ext cx="243001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均值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为零，单边功率谱密度为</a:t>
            </a:r>
            <a:r>
              <a:rPr lang="en-US" altLang="zh-CN" sz="2400" b="1" i="1" dirty="0">
                <a:solidFill>
                  <a:srgbClr val="0000FF"/>
                </a:solidFill>
                <a:latin typeface="+mj-ea"/>
                <a:ea typeface="+mj-ea"/>
              </a:rPr>
              <a:t>n</a:t>
            </a:r>
            <a:r>
              <a:rPr lang="en-US" altLang="zh-CN" sz="2400" b="1" i="1" baseline="-25000" dirty="0">
                <a:solidFill>
                  <a:srgbClr val="0000FF"/>
                </a:solidFill>
                <a:latin typeface="+mj-ea"/>
                <a:ea typeface="+mj-ea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高斯白噪声 </a:t>
            </a:r>
          </a:p>
        </p:txBody>
      </p:sp>
      <p:sp>
        <p:nvSpPr>
          <p:cNvPr id="3" name="矩形 2"/>
          <p:cNvSpPr/>
          <p:nvPr/>
        </p:nvSpPr>
        <p:spPr>
          <a:xfrm>
            <a:off x="2411760" y="4515217"/>
            <a:ext cx="1800200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滤除带外噪声和高次谐波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131840" y="4149080"/>
            <a:ext cx="0" cy="3661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707904" y="5379313"/>
            <a:ext cx="1800200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+mj-ea"/>
                <a:ea typeface="+mj-ea"/>
              </a:rPr>
              <a:t>消除调频波的起伏</a:t>
            </a:r>
            <a:endParaRPr lang="zh-CN" altLang="en-US" sz="2400" b="1" dirty="0">
              <a:latin typeface="+mj-ea"/>
              <a:ea typeface="+mj-ea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4427984" y="4149080"/>
            <a:ext cx="0" cy="12302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765720" y="2988241"/>
            <a:ext cx="6703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+mj-ea"/>
                <a:ea typeface="+mj-ea"/>
              </a:rPr>
              <a:t>IN</a:t>
            </a:r>
            <a:endParaRPr lang="zh-CN" altLang="en-US" sz="3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579681" y="3060249"/>
            <a:ext cx="10967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+mj-ea"/>
                <a:ea typeface="+mj-ea"/>
              </a:rPr>
              <a:t>OUT</a:t>
            </a:r>
            <a:endParaRPr lang="zh-CN" altLang="en-US" sz="3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12160" y="4361036"/>
            <a:ext cx="2115908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计算</a:t>
            </a:r>
            <a:r>
              <a:rPr lang="zh-CN" altLang="en-US" sz="2400" b="1" dirty="0" smtClean="0">
                <a:latin typeface="+mj-ea"/>
                <a:ea typeface="+mj-ea"/>
              </a:rPr>
              <a:t>：</a:t>
            </a:r>
            <a:endParaRPr lang="en-US" altLang="zh-CN" sz="24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+mj-ea"/>
                <a:ea typeface="+mj-ea"/>
              </a:rPr>
              <a:t>输入信噪比</a:t>
            </a:r>
            <a:endParaRPr lang="en-US" altLang="zh-CN" sz="24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+mj-ea"/>
                <a:ea typeface="+mj-ea"/>
              </a:rPr>
              <a:t>输出信噪比</a:t>
            </a:r>
            <a:endParaRPr lang="en-US" altLang="zh-CN" sz="24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+mj-ea"/>
                <a:ea typeface="+mj-ea"/>
              </a:rPr>
              <a:t>信噪比增益</a:t>
            </a:r>
            <a:endParaRPr lang="zh-CN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06015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 animBg="1"/>
      <p:bldP spid="13" grpId="0"/>
      <p:bldP spid="14" grpId="0"/>
      <p:bldP spid="15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F4E1-98CE-4032-84B3-13B47086538E}" type="slidenum">
              <a:rPr lang="en-US" altLang="zh-CN"/>
              <a:pPr/>
              <a:t>143</a:t>
            </a:fld>
            <a:endParaRPr lang="en-US" altLang="zh-CN"/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altLang="zh-CN" sz="3400" b="1" dirty="0" smtClean="0">
                <a:latin typeface="+mj-ea"/>
                <a:ea typeface="+mj-ea"/>
              </a:rPr>
              <a:t>5.4.1 </a:t>
            </a:r>
            <a:r>
              <a:rPr lang="zh-CN" altLang="en-US" sz="3400" b="1" dirty="0" smtClean="0">
                <a:latin typeface="+mj-ea"/>
                <a:ea typeface="+mj-ea"/>
              </a:rPr>
              <a:t>输入信噪比</a:t>
            </a:r>
            <a:endParaRPr lang="zh-CN" altLang="en-US" sz="3400" b="1" dirty="0">
              <a:latin typeface="+mj-ea"/>
              <a:ea typeface="+mj-ea"/>
            </a:endParaRP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2996952"/>
            <a:ext cx="8358187" cy="386104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设</a:t>
            </a:r>
            <a:r>
              <a:rPr lang="zh-CN" altLang="en-US" dirty="0"/>
              <a:t>输入调频信号为</a:t>
            </a:r>
          </a:p>
          <a:p>
            <a:r>
              <a:rPr lang="zh-CN" altLang="en-US" dirty="0" smtClean="0">
                <a:solidFill>
                  <a:srgbClr val="0000FF"/>
                </a:solidFill>
              </a:rPr>
              <a:t>输入信号功率：</a:t>
            </a:r>
            <a:endParaRPr lang="zh-CN" altLang="en-US" dirty="0"/>
          </a:p>
          <a:p>
            <a:r>
              <a:rPr lang="zh-CN" altLang="en-US" dirty="0">
                <a:solidFill>
                  <a:srgbClr val="0000FF"/>
                </a:solidFill>
              </a:rPr>
              <a:t>输入</a:t>
            </a:r>
            <a:r>
              <a:rPr lang="zh-CN" altLang="en-US" dirty="0" smtClean="0">
                <a:solidFill>
                  <a:srgbClr val="0000FF"/>
                </a:solidFill>
              </a:rPr>
              <a:t>噪声功率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pPr lvl="1"/>
            <a:r>
              <a:rPr lang="zh-CN" altLang="en-US" dirty="0"/>
              <a:t>式中，</a:t>
            </a:r>
            <a:r>
              <a:rPr lang="en-US" altLang="zh-CN" i="1" dirty="0"/>
              <a:t>B</a:t>
            </a:r>
            <a:r>
              <a:rPr lang="en-US" altLang="zh-CN" i="1" baseline="-25000" dirty="0"/>
              <a:t>FM</a:t>
            </a:r>
            <a:r>
              <a:rPr lang="en-US" altLang="zh-CN" dirty="0"/>
              <a:t> </a:t>
            </a:r>
            <a:r>
              <a:rPr lang="zh-CN" altLang="en-US" dirty="0"/>
              <a:t>－ 调频信号的带宽，即带通滤波器的带宽</a:t>
            </a:r>
          </a:p>
          <a:p>
            <a:r>
              <a:rPr lang="zh-CN" altLang="en-US" dirty="0"/>
              <a:t>则</a:t>
            </a:r>
            <a:r>
              <a:rPr lang="zh-CN" altLang="en-US" dirty="0" smtClean="0">
                <a:solidFill>
                  <a:srgbClr val="0000FF"/>
                </a:solidFill>
              </a:rPr>
              <a:t>输入信噪比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graphicFrame>
        <p:nvGraphicFramePr>
          <p:cNvPr id="1249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4644982"/>
              </p:ext>
            </p:extLst>
          </p:nvPr>
        </p:nvGraphicFramePr>
        <p:xfrm>
          <a:off x="3923927" y="2852936"/>
          <a:ext cx="5109469" cy="788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72" r:id="rId3" imgW="2159000" imgH="330200" progId="Equation.DSMT4">
                  <p:embed/>
                </p:oleObj>
              </mc:Choice>
              <mc:Fallback>
                <p:oleObj r:id="rId3" imgW="2159000" imgH="330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7" y="2852936"/>
                        <a:ext cx="5109469" cy="78868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794651"/>
              </p:ext>
            </p:extLst>
          </p:nvPr>
        </p:nvGraphicFramePr>
        <p:xfrm>
          <a:off x="3635896" y="3717032"/>
          <a:ext cx="1440160" cy="528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73" name="公式" r:id="rId5" imgW="660113" imgH="241195" progId="Equation.3">
                  <p:embed/>
                </p:oleObj>
              </mc:Choice>
              <mc:Fallback>
                <p:oleObj name="公式" r:id="rId5" imgW="660113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3717032"/>
                        <a:ext cx="1440160" cy="5283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733473"/>
              </p:ext>
            </p:extLst>
          </p:nvPr>
        </p:nvGraphicFramePr>
        <p:xfrm>
          <a:off x="3563888" y="4365104"/>
          <a:ext cx="1678896" cy="505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74" name="公式" r:id="rId7" imgW="761669" imgH="228501" progId="Equation.3">
                  <p:embed/>
                </p:oleObj>
              </mc:Choice>
              <mc:Fallback>
                <p:oleObj name="公式" r:id="rId7" imgW="761669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4365104"/>
                        <a:ext cx="1678896" cy="5056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9" name="Rectangle 11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493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980137"/>
              </p:ext>
            </p:extLst>
          </p:nvPr>
        </p:nvGraphicFramePr>
        <p:xfrm>
          <a:off x="3635896" y="5517232"/>
          <a:ext cx="1941384" cy="970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75" name="公式" r:id="rId9" imgW="914400" imgH="457200" progId="Equation.3">
                  <p:embed/>
                </p:oleObj>
              </mc:Choice>
              <mc:Fallback>
                <p:oleObj name="公式" r:id="rId9" imgW="914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5517232"/>
                        <a:ext cx="1941384" cy="97069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CC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441170"/>
              </p:ext>
            </p:extLst>
          </p:nvPr>
        </p:nvGraphicFramePr>
        <p:xfrm>
          <a:off x="535186" y="1268760"/>
          <a:ext cx="8069262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76" name="图片" r:id="rId11" imgW="4053181" imgH="882449" progId="Word.Picture.8">
                  <p:embed/>
                </p:oleObj>
              </mc:Choice>
              <mc:Fallback>
                <p:oleObj name="图片" r:id="rId11" imgW="4053181" imgH="882449" progId="Word.Picture.8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186" y="1268760"/>
                        <a:ext cx="8069262" cy="176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圆角矩形 3"/>
          <p:cNvSpPr/>
          <p:nvPr/>
        </p:nvSpPr>
        <p:spPr>
          <a:xfrm>
            <a:off x="4572000" y="1412776"/>
            <a:ext cx="936104" cy="936104"/>
          </a:xfrm>
          <a:prstGeom prst="round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6744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9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2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F4E1-98CE-4032-84B3-13B47086538E}" type="slidenum">
              <a:rPr lang="en-US" altLang="zh-CN"/>
              <a:pPr/>
              <a:t>144</a:t>
            </a:fld>
            <a:endParaRPr lang="en-US" altLang="zh-CN"/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zh-CN" altLang="en-US" sz="3400" b="1" dirty="0" smtClean="0">
                <a:latin typeface="+mj-ea"/>
                <a:ea typeface="+mj-ea"/>
              </a:rPr>
              <a:t>然后，计算输出入信噪比</a:t>
            </a:r>
            <a:endParaRPr lang="zh-CN" altLang="en-US" sz="3400" b="1" dirty="0">
              <a:latin typeface="+mj-ea"/>
              <a:ea typeface="+mj-ea"/>
            </a:endParaRP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223963"/>
            <a:ext cx="8358187" cy="5634037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问题</a:t>
            </a:r>
            <a:r>
              <a:rPr lang="zh-CN" altLang="en-US" dirty="0" smtClean="0"/>
              <a:t>：鉴频器是</a:t>
            </a:r>
            <a:r>
              <a:rPr lang="zh-CN" altLang="en-US" dirty="0" smtClean="0">
                <a:solidFill>
                  <a:srgbClr val="FF0000"/>
                </a:solidFill>
              </a:rPr>
              <a:t>非线性的</a:t>
            </a:r>
            <a:r>
              <a:rPr lang="zh-CN" altLang="en-US" dirty="0" smtClean="0"/>
              <a:t>，输出的信号和噪声不分离，不便计算输出信噪比</a:t>
            </a:r>
            <a:endParaRPr lang="en-US" altLang="zh-CN" dirty="0" smtClean="0"/>
          </a:p>
          <a:p>
            <a:r>
              <a:rPr lang="zh-CN" altLang="en-US" dirty="0" smtClean="0"/>
              <a:t>解决：</a:t>
            </a:r>
            <a:r>
              <a:rPr lang="en-US" altLang="zh-CN" dirty="0" smtClean="0"/>
              <a:t>        </a:t>
            </a:r>
          </a:p>
          <a:p>
            <a:r>
              <a:rPr lang="zh-CN" altLang="en-US" dirty="0" smtClean="0"/>
              <a:t>        考虑两种极端情况：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大信噪比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小信噪比</a:t>
            </a:r>
            <a:endParaRPr lang="zh-CN" altLang="en-US" dirty="0"/>
          </a:p>
        </p:txBody>
      </p:sp>
      <p:sp>
        <p:nvSpPr>
          <p:cNvPr id="124939" name="Rectangle 11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1115616" y="5013176"/>
            <a:ext cx="576064" cy="4320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566017"/>
              </p:ext>
            </p:extLst>
          </p:nvPr>
        </p:nvGraphicFramePr>
        <p:xfrm>
          <a:off x="424314" y="1404242"/>
          <a:ext cx="8069262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54" name="图片" r:id="rId3" imgW="4053181" imgH="882449" progId="Word.Picture.8">
                  <p:embed/>
                </p:oleObj>
              </mc:Choice>
              <mc:Fallback>
                <p:oleObj name="图片" r:id="rId3" imgW="4053181" imgH="882449" progId="Word.Pictur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314" y="1404242"/>
                        <a:ext cx="8069262" cy="176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圆角矩形 12"/>
          <p:cNvSpPr/>
          <p:nvPr/>
        </p:nvSpPr>
        <p:spPr>
          <a:xfrm>
            <a:off x="7452320" y="1556792"/>
            <a:ext cx="936104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4283968" y="2348880"/>
            <a:ext cx="1080120" cy="8515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690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z="3400" b="1" dirty="0" smtClean="0">
                <a:latin typeface="+mj-ea"/>
                <a:ea typeface="+mj-ea"/>
              </a:rPr>
              <a:t>5.4.2 </a:t>
            </a:r>
            <a:r>
              <a:rPr lang="zh-CN" altLang="en-US" sz="3400" b="1" dirty="0" smtClean="0">
                <a:solidFill>
                  <a:srgbClr val="FF0000"/>
                </a:solidFill>
                <a:latin typeface="+mj-ea"/>
                <a:ea typeface="+mj-ea"/>
              </a:rPr>
              <a:t>大信噪比</a:t>
            </a:r>
            <a:r>
              <a:rPr lang="zh-CN" altLang="en-US" sz="3400" b="1" dirty="0" smtClean="0">
                <a:latin typeface="+mj-ea"/>
                <a:ea typeface="+mj-ea"/>
              </a:rPr>
              <a:t>时的解调增益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条件</a:t>
            </a:r>
            <a:r>
              <a:rPr lang="zh-CN" altLang="en-US" dirty="0" smtClean="0"/>
              <a:t>：输入信噪比足够大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效果</a:t>
            </a:r>
            <a:r>
              <a:rPr lang="zh-CN" altLang="en-US" dirty="0" smtClean="0"/>
              <a:t>：信号和噪声的相互作用可以忽略，这时可以把</a:t>
            </a:r>
            <a:r>
              <a:rPr lang="zh-CN" altLang="en-US" dirty="0" smtClean="0">
                <a:solidFill>
                  <a:srgbClr val="FF0000"/>
                </a:solidFill>
              </a:rPr>
              <a:t>信号和噪声分开来计算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>
                <a:solidFill>
                  <a:srgbClr val="0000FF"/>
                </a:solidFill>
              </a:rPr>
              <a:t>计算输出信号平均功率</a:t>
            </a:r>
          </a:p>
          <a:p>
            <a:pPr lvl="1"/>
            <a:r>
              <a:rPr lang="zh-CN" altLang="en-US" dirty="0" smtClean="0"/>
              <a:t>输入噪声为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时，解调输出信号为 </a:t>
            </a:r>
          </a:p>
          <a:p>
            <a:endParaRPr lang="zh-CN" altLang="en-US" dirty="0" smtClean="0"/>
          </a:p>
          <a:p>
            <a:pPr lvl="1"/>
            <a:r>
              <a:rPr lang="zh-CN" altLang="en-US" dirty="0" smtClean="0"/>
              <a:t>故输出信号平均功率为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E2E6-4A03-4479-8296-5D31BE3F1FA8}" type="slidenum">
              <a:rPr lang="en-US" altLang="zh-CN" smtClean="0"/>
              <a:pPr/>
              <a:t>145</a:t>
            </a:fld>
            <a:endParaRPr lang="en-US" altLang="zh-CN"/>
          </a:p>
        </p:txBody>
      </p:sp>
      <p:graphicFrame>
        <p:nvGraphicFramePr>
          <p:cNvPr id="1259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72627"/>
              </p:ext>
            </p:extLst>
          </p:nvPr>
        </p:nvGraphicFramePr>
        <p:xfrm>
          <a:off x="2123728" y="4077072"/>
          <a:ext cx="2448272" cy="508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34" r:id="rId3" imgW="1143000" imgH="241300" progId="Equation.DSMT4">
                  <p:embed/>
                </p:oleObj>
              </mc:Choice>
              <mc:Fallback>
                <p:oleObj r:id="rId3" imgW="1143000" imgH="241300" progId="Equation.DSMT4">
                  <p:embed/>
                  <p:pic>
                    <p:nvPicPr>
                      <p:cNvPr id="0" name="Picture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4077072"/>
                        <a:ext cx="2448272" cy="5088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446352"/>
              </p:ext>
            </p:extLst>
          </p:nvPr>
        </p:nvGraphicFramePr>
        <p:xfrm>
          <a:off x="2148746" y="5229200"/>
          <a:ext cx="4070298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35" r:id="rId5" imgW="1726451" imgH="304668" progId="Equation.DSMT4">
                  <p:embed/>
                </p:oleObj>
              </mc:Choice>
              <mc:Fallback>
                <p:oleObj r:id="rId5" imgW="1726451" imgH="304668" progId="Equation.DSMT4">
                  <p:embed/>
                  <p:pic>
                    <p:nvPicPr>
                      <p:cNvPr id="0" name="Picture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8746" y="5229200"/>
                        <a:ext cx="4070298" cy="720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5076056" y="3861048"/>
            <a:ext cx="3262432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理想的状况，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前面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振幅鉴频器的结论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96136" y="1693257"/>
            <a:ext cx="3096344" cy="13542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包络检波，大信噪比：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altLang="zh-CN" sz="1400" b="1" dirty="0">
              <a:latin typeface="+mj-ea"/>
              <a:ea typeface="+mj-ea"/>
            </a:endParaRPr>
          </a:p>
          <a:p>
            <a:pPr algn="r"/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分开的</a:t>
            </a:r>
            <a:endParaRPr lang="zh-CN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215280"/>
              </p:ext>
            </p:extLst>
          </p:nvPr>
        </p:nvGraphicFramePr>
        <p:xfrm>
          <a:off x="5868144" y="2249260"/>
          <a:ext cx="6477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36" name="Equation" r:id="rId7" imgW="304560" imgH="203040" progId="Equation.DSMT4">
                  <p:embed/>
                </p:oleObj>
              </mc:Choice>
              <mc:Fallback>
                <p:oleObj name="Equation" r:id="rId7" imgW="30456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2249260"/>
                        <a:ext cx="64770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074121"/>
              </p:ext>
            </p:extLst>
          </p:nvPr>
        </p:nvGraphicFramePr>
        <p:xfrm>
          <a:off x="6584106" y="2224108"/>
          <a:ext cx="23542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37" name="Equation" r:id="rId9" imgW="1206500" imgH="228600" progId="Equation.DSMT4">
                  <p:embed/>
                </p:oleObj>
              </mc:Choice>
              <mc:Fallback>
                <p:oleObj name="Equation" r:id="rId9" imgW="1206500" imgH="228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106" y="2224108"/>
                        <a:ext cx="23542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7344308" y="2636912"/>
            <a:ext cx="61206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8280412" y="2636912"/>
            <a:ext cx="61206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计算输出噪声</a:t>
            </a:r>
            <a:r>
              <a:rPr lang="zh-CN" altLang="en-US" sz="2800" dirty="0" smtClean="0">
                <a:solidFill>
                  <a:srgbClr val="0000FF"/>
                </a:solidFill>
              </a:rPr>
              <a:t>平均功率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064896" cy="54006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假设调制信号</a:t>
            </a:r>
            <a:r>
              <a:rPr lang="en-US" altLang="zh-CN" i="1" dirty="0" smtClean="0"/>
              <a:t>m(t) = 0</a:t>
            </a:r>
            <a:r>
              <a:rPr lang="zh-CN" altLang="en-US" dirty="0" smtClean="0"/>
              <a:t>，则加到解调器输入端的是</a:t>
            </a:r>
            <a:r>
              <a:rPr lang="zh-CN" altLang="en-US" dirty="0" smtClean="0">
                <a:solidFill>
                  <a:srgbClr val="FF0000"/>
                </a:solidFill>
              </a:rPr>
              <a:t>未调载波与窄带高斯噪声之和</a:t>
            </a:r>
            <a:r>
              <a:rPr lang="zh-CN" altLang="en-US" dirty="0" smtClean="0"/>
              <a:t>，即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lvl="1"/>
            <a:r>
              <a:rPr lang="zh-CN" altLang="en-US" dirty="0" smtClean="0"/>
              <a:t>式中				－ 包络 </a:t>
            </a:r>
          </a:p>
          <a:p>
            <a:pPr lvl="1"/>
            <a:r>
              <a:rPr lang="zh-CN" altLang="en-US" dirty="0" smtClean="0"/>
              <a:t>					－相位偏移 </a:t>
            </a:r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D2FF2-1E50-4912-9645-6DC79AECAA4D}" type="slidenum">
              <a:rPr lang="en-US" altLang="zh-CN" smtClean="0"/>
              <a:pPr/>
              <a:t>146</a:t>
            </a:fld>
            <a:endParaRPr lang="en-US" altLang="zh-CN"/>
          </a:p>
        </p:txBody>
      </p:sp>
      <p:sp>
        <p:nvSpPr>
          <p:cNvPr id="126981" name="Rectangle 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69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219981"/>
              </p:ext>
            </p:extLst>
          </p:nvPr>
        </p:nvGraphicFramePr>
        <p:xfrm>
          <a:off x="827584" y="3429000"/>
          <a:ext cx="7265061" cy="1049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60" r:id="rId3" imgW="3365500" imgH="482600" progId="Equation.DSMT4">
                  <p:embed/>
                </p:oleObj>
              </mc:Choice>
              <mc:Fallback>
                <p:oleObj r:id="rId3" imgW="3365500" imgH="482600" progId="Equation.DSMT4">
                  <p:embed/>
                  <p:pic>
                    <p:nvPicPr>
                      <p:cNvPr id="0" name="Picture 4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429000"/>
                        <a:ext cx="7265061" cy="104935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69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837598"/>
              </p:ext>
            </p:extLst>
          </p:nvPr>
        </p:nvGraphicFramePr>
        <p:xfrm>
          <a:off x="2915816" y="4581128"/>
          <a:ext cx="3090166" cy="589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61" r:id="rId5" imgW="1447800" imgH="279400" progId="Equation.DSMT4">
                  <p:embed/>
                </p:oleObj>
              </mc:Choice>
              <mc:Fallback>
                <p:oleObj r:id="rId5" imgW="1447800" imgH="279400" progId="Equation.DSMT4">
                  <p:embed/>
                  <p:pic>
                    <p:nvPicPr>
                      <p:cNvPr id="0" name="Picture 4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4581128"/>
                        <a:ext cx="3090166" cy="58957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5" name="Rectangle 9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698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310832"/>
              </p:ext>
            </p:extLst>
          </p:nvPr>
        </p:nvGraphicFramePr>
        <p:xfrm>
          <a:off x="1964542" y="5474841"/>
          <a:ext cx="3027572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62" r:id="rId7" imgW="1752600" imgH="330200" progId="Equation.DSMT4">
                  <p:embed/>
                </p:oleObj>
              </mc:Choice>
              <mc:Fallback>
                <p:oleObj r:id="rId7" imgW="1752600" imgH="330200" progId="Equation.DSMT4">
                  <p:embed/>
                  <p:pic>
                    <p:nvPicPr>
                      <p:cNvPr id="0" name="Picture 4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4542" y="5474841"/>
                        <a:ext cx="3027572" cy="5760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7" name="Rectangle 11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698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586055"/>
              </p:ext>
            </p:extLst>
          </p:nvPr>
        </p:nvGraphicFramePr>
        <p:xfrm>
          <a:off x="2134755" y="5949280"/>
          <a:ext cx="2511387" cy="748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63" r:id="rId9" imgW="1435100" imgH="431800" progId="Equation.DSMT4">
                  <p:embed/>
                </p:oleObj>
              </mc:Choice>
              <mc:Fallback>
                <p:oleObj r:id="rId9" imgW="1435100" imgH="431800" progId="Equation.DSMT4">
                  <p:embed/>
                  <p:pic>
                    <p:nvPicPr>
                      <p:cNvPr id="0" name="Picture 4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4755" y="5949280"/>
                        <a:ext cx="2511387" cy="74855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806987"/>
              </p:ext>
            </p:extLst>
          </p:nvPr>
        </p:nvGraphicFramePr>
        <p:xfrm>
          <a:off x="683568" y="1988840"/>
          <a:ext cx="8069262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64" name="图片" r:id="rId11" imgW="4053181" imgH="882449" progId="Word.Picture.8">
                  <p:embed/>
                </p:oleObj>
              </mc:Choice>
              <mc:Fallback>
                <p:oleObj name="图片" r:id="rId11" imgW="4053181" imgH="882449" progId="Word.Picture.8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988840"/>
                        <a:ext cx="8069262" cy="176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圆角矩形 2"/>
          <p:cNvSpPr/>
          <p:nvPr/>
        </p:nvSpPr>
        <p:spPr>
          <a:xfrm>
            <a:off x="4716016" y="2132856"/>
            <a:ext cx="720080" cy="576064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2771800" y="2708920"/>
            <a:ext cx="1944216" cy="79208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860032" y="2708920"/>
            <a:ext cx="504056" cy="2160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27584" y="378904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rgbClr val="0000FF"/>
                </a:solidFill>
              </a:rPr>
              <a:t>m(t) = </a:t>
            </a:r>
            <a:r>
              <a:rPr lang="en-US" altLang="zh-CN" b="1" i="1" dirty="0" smtClean="0">
                <a:solidFill>
                  <a:srgbClr val="0000FF"/>
                </a:solidFill>
              </a:rPr>
              <a:t>0</a:t>
            </a:r>
          </a:p>
          <a:p>
            <a:r>
              <a:rPr lang="zh-CN" altLang="en-US" b="1" dirty="0" smtClean="0">
                <a:solidFill>
                  <a:srgbClr val="0000FF"/>
                </a:solidFill>
              </a:rPr>
              <a:t>载波未</a:t>
            </a:r>
            <a:r>
              <a:rPr lang="zh-CN" altLang="en-US" b="1" dirty="0">
                <a:solidFill>
                  <a:srgbClr val="0000FF"/>
                </a:solidFill>
              </a:rPr>
              <a:t>调</a:t>
            </a:r>
          </a:p>
        </p:txBody>
      </p:sp>
      <p:sp>
        <p:nvSpPr>
          <p:cNvPr id="11" name="椭圆 10"/>
          <p:cNvSpPr/>
          <p:nvPr/>
        </p:nvSpPr>
        <p:spPr>
          <a:xfrm>
            <a:off x="5076056" y="4435371"/>
            <a:ext cx="864096" cy="8658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084167" y="4496717"/>
            <a:ext cx="2900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0000FF"/>
                </a:solidFill>
                <a:latin typeface="+mj-ea"/>
                <a:ea typeface="+mj-ea"/>
              </a:rPr>
              <a:t>FM</a:t>
            </a:r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调制信号所在的部分</a:t>
            </a:r>
            <a:endParaRPr lang="zh-CN" altLang="en-US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84167" y="4978042"/>
            <a:ext cx="2725857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鉴频器输出</a:t>
            </a: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正比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于频率偏移</a:t>
            </a:r>
            <a:endParaRPr lang="en-US" altLang="zh-CN" sz="24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077631"/>
              </p:ext>
            </p:extLst>
          </p:nvPr>
        </p:nvGraphicFramePr>
        <p:xfrm>
          <a:off x="7668344" y="5301208"/>
          <a:ext cx="966788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65" name="Equation" r:id="rId13" imgW="457200" imgH="419040" progId="Equation.DSMT4">
                  <p:embed/>
                </p:oleObj>
              </mc:Choice>
              <mc:Fallback>
                <p:oleObj name="Equation" r:id="rId13" imgW="457200" imgH="4190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8344" y="5301208"/>
                        <a:ext cx="966788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接箭头连接符 15"/>
          <p:cNvCxnSpPr/>
          <p:nvPr/>
        </p:nvCxnSpPr>
        <p:spPr>
          <a:xfrm>
            <a:off x="6444208" y="2708920"/>
            <a:ext cx="648072" cy="2269122"/>
          </a:xfrm>
          <a:prstGeom prst="straightConnector1">
            <a:avLst/>
          </a:prstGeom>
          <a:ln>
            <a:solidFill>
              <a:srgbClr val="00CC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6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6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6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6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6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6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 animBg="1"/>
      <p:bldP spid="22" grpId="0"/>
      <p:bldP spid="13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相位偏移 </a:t>
            </a:r>
          </a:p>
          <a:p>
            <a:pPr lvl="1"/>
            <a:endParaRPr lang="zh-CN" altLang="en-US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由于鉴频器的输出正比于输入的频率偏移，故鉴频器的输出噪声（在假设调制信号为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时，解调结果只有噪声）为</a:t>
            </a:r>
            <a:r>
              <a:rPr lang="en-US" altLang="zh-CN" dirty="0" smtClean="0"/>
              <a:t>:</a:t>
            </a:r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式中</a:t>
            </a:r>
            <a:r>
              <a:rPr lang="en-US" altLang="zh-CN" i="1" dirty="0" smtClean="0"/>
              <a:t>n</a:t>
            </a:r>
            <a:r>
              <a:rPr lang="en-US" altLang="zh-CN" i="1" baseline="-25000" dirty="0" smtClean="0"/>
              <a:t>s</a:t>
            </a:r>
            <a:r>
              <a:rPr lang="en-US" altLang="zh-CN" i="1" dirty="0" smtClean="0"/>
              <a:t>(t)</a:t>
            </a:r>
            <a:r>
              <a:rPr lang="zh-CN" altLang="en-US" dirty="0" smtClean="0"/>
              <a:t>是窄带高斯噪声</a:t>
            </a:r>
            <a:r>
              <a:rPr lang="en-US" altLang="zh-CN" i="1" dirty="0" err="1" smtClean="0"/>
              <a:t>n</a:t>
            </a:r>
            <a:r>
              <a:rPr lang="en-US" altLang="zh-CN" i="1" baseline="-25000" dirty="0" err="1" smtClean="0"/>
              <a:t>i</a:t>
            </a:r>
            <a:r>
              <a:rPr lang="en-US" altLang="zh-CN" i="1" dirty="0" smtClean="0"/>
              <a:t>(t)</a:t>
            </a:r>
            <a:r>
              <a:rPr lang="zh-CN" altLang="en-US" dirty="0" smtClean="0"/>
              <a:t>的正交分量。 </a:t>
            </a:r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5DA0-D9EE-4DC5-B578-D5FEC4F176AC}" type="slidenum">
              <a:rPr lang="en-US" altLang="zh-CN" smtClean="0"/>
              <a:pPr/>
              <a:t>147</a:t>
            </a:fld>
            <a:endParaRPr lang="en-US" altLang="zh-CN"/>
          </a:p>
        </p:txBody>
      </p:sp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800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652404"/>
              </p:ext>
            </p:extLst>
          </p:nvPr>
        </p:nvGraphicFramePr>
        <p:xfrm>
          <a:off x="2411760" y="1120650"/>
          <a:ext cx="4680520" cy="877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26" r:id="rId3" imgW="2286000" imgH="431800" progId="Equation.DSMT4">
                  <p:embed/>
                </p:oleObj>
              </mc:Choice>
              <mc:Fallback>
                <p:oleObj r:id="rId3" imgW="2286000" imgH="431800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1120650"/>
                        <a:ext cx="4680520" cy="87748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8" name="Rectangle 8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800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731956"/>
              </p:ext>
            </p:extLst>
          </p:nvPr>
        </p:nvGraphicFramePr>
        <p:xfrm>
          <a:off x="5292080" y="2277424"/>
          <a:ext cx="1800200" cy="878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27" r:id="rId5" imgW="799753" imgH="393529" progId="Equation.DSMT4">
                  <p:embed/>
                </p:oleObj>
              </mc:Choice>
              <mc:Fallback>
                <p:oleObj r:id="rId5" imgW="799753" imgH="393529" progId="Equation.DSMT4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2277424"/>
                        <a:ext cx="1800200" cy="8783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10" name="Rectangle 10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800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976447"/>
              </p:ext>
            </p:extLst>
          </p:nvPr>
        </p:nvGraphicFramePr>
        <p:xfrm>
          <a:off x="2165368" y="4404960"/>
          <a:ext cx="4080604" cy="885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28" r:id="rId7" imgW="1930400" imgH="419100" progId="Equation.DSMT4">
                  <p:embed/>
                </p:oleObj>
              </mc:Choice>
              <mc:Fallback>
                <p:oleObj r:id="rId7" imgW="1930400" imgH="419100" progId="Equation.DSMT4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368" y="4404960"/>
                        <a:ext cx="4080604" cy="8852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4553784" y="476672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大信噪比，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A 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&gt;&gt; </a:t>
            </a:r>
            <a:r>
              <a:rPr lang="en-US" altLang="zh-CN" sz="2400" b="1" dirty="0" err="1">
                <a:solidFill>
                  <a:srgbClr val="0000FF"/>
                </a:solidFill>
                <a:latin typeface="+mj-ea"/>
                <a:ea typeface="+mj-ea"/>
              </a:rPr>
              <a:t>n</a:t>
            </a:r>
            <a:r>
              <a:rPr lang="en-US" altLang="zh-CN" sz="2400" b="1" baseline="-25000" dirty="0" err="1">
                <a:solidFill>
                  <a:srgbClr val="0000FF"/>
                </a:solidFill>
                <a:latin typeface="+mj-ea"/>
                <a:ea typeface="+mj-ea"/>
              </a:rPr>
              <a:t>c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 (t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endParaRPr lang="en-US" altLang="zh-CN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5508104" y="938337"/>
            <a:ext cx="0" cy="4172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43608" y="1971897"/>
            <a:ext cx="3898952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</a:rPr>
              <a:t>大信噪比，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A 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</a:rPr>
              <a:t>&gt;&gt; </a:t>
            </a:r>
            <a:r>
              <a:rPr lang="en-US" altLang="zh-CN" sz="2400" b="1" dirty="0" err="1">
                <a:solidFill>
                  <a:srgbClr val="0000FF"/>
                </a:solidFill>
                <a:latin typeface="+mj-ea"/>
              </a:rPr>
              <a:t>n</a:t>
            </a:r>
            <a:r>
              <a:rPr lang="en-US" altLang="zh-CN" sz="2400" b="1" baseline="-25000" dirty="0" err="1">
                <a:solidFill>
                  <a:srgbClr val="0000FF"/>
                </a:solidFill>
                <a:latin typeface="+mj-ea"/>
              </a:rPr>
              <a:t>c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</a:rPr>
              <a:t> (t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)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当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x &lt;&lt; 1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时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，</a:t>
            </a:r>
            <a:r>
              <a:rPr lang="en-US" altLang="zh-CN" sz="2400" b="1" dirty="0" err="1" smtClean="0">
                <a:solidFill>
                  <a:srgbClr val="0000FF"/>
                </a:solidFill>
                <a:latin typeface="+mj-ea"/>
                <a:ea typeface="+mj-ea"/>
              </a:rPr>
              <a:t>arctan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x 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  <a:sym typeface="Symbol" pitchFamily="18" charset="2"/>
              </a:rPr>
              <a:t>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x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5796136" y="1844823"/>
            <a:ext cx="648072" cy="542573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0913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8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8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8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80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80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000FF"/>
                </a:solidFill>
              </a:rPr>
              <a:t>d</a:t>
            </a:r>
            <a:r>
              <a:rPr lang="en-US" altLang="zh-CN" i="1" dirty="0" err="1" smtClean="0">
                <a:solidFill>
                  <a:srgbClr val="0000FF"/>
                </a:solidFill>
              </a:rPr>
              <a:t>n</a:t>
            </a:r>
            <a:r>
              <a:rPr lang="en-US" altLang="zh-CN" i="1" baseline="-25000" dirty="0" err="1" smtClean="0">
                <a:solidFill>
                  <a:srgbClr val="0000FF"/>
                </a:solidFill>
              </a:rPr>
              <a:t>s</a:t>
            </a:r>
            <a:r>
              <a:rPr lang="en-US" altLang="zh-CN" dirty="0" smtClean="0">
                <a:solidFill>
                  <a:srgbClr val="0000FF"/>
                </a:solidFill>
              </a:rPr>
              <a:t>(</a:t>
            </a:r>
            <a:r>
              <a:rPr lang="en-US" altLang="zh-CN" i="1" dirty="0" smtClean="0">
                <a:solidFill>
                  <a:srgbClr val="0000FF"/>
                </a:solidFill>
              </a:rPr>
              <a:t>t</a:t>
            </a:r>
            <a:r>
              <a:rPr lang="en-US" altLang="zh-CN" dirty="0">
                <a:solidFill>
                  <a:srgbClr val="0000FF"/>
                </a:solidFill>
              </a:rPr>
              <a:t>)/</a:t>
            </a:r>
            <a:r>
              <a:rPr lang="en-US" altLang="zh-CN" dirty="0" err="1" smtClean="0">
                <a:solidFill>
                  <a:srgbClr val="0000FF"/>
                </a:solidFill>
              </a:rPr>
              <a:t>d</a:t>
            </a:r>
            <a:r>
              <a:rPr lang="en-US" altLang="zh-CN" i="1" dirty="0" err="1" smtClean="0">
                <a:solidFill>
                  <a:srgbClr val="0000FF"/>
                </a:solidFill>
              </a:rPr>
              <a:t>t</a:t>
            </a:r>
            <a:r>
              <a:rPr lang="zh-CN" altLang="en-US" dirty="0" smtClean="0"/>
              <a:t>：是</a:t>
            </a:r>
            <a:r>
              <a:rPr lang="en-US" altLang="zh-CN" i="1" dirty="0"/>
              <a:t>n</a:t>
            </a:r>
            <a:r>
              <a:rPr lang="en-US" altLang="zh-CN" i="1" baseline="-25000" dirty="0"/>
              <a:t>s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  <a:r>
              <a:rPr lang="zh-CN" altLang="en-US" dirty="0"/>
              <a:t>通过理想</a:t>
            </a:r>
            <a:r>
              <a:rPr lang="zh-CN" altLang="en-US" dirty="0">
                <a:solidFill>
                  <a:srgbClr val="0000FF"/>
                </a:solidFill>
              </a:rPr>
              <a:t>微分电路的</a:t>
            </a:r>
            <a:r>
              <a:rPr lang="zh-CN" altLang="en-US" dirty="0" smtClean="0">
                <a:solidFill>
                  <a:srgbClr val="0000FF"/>
                </a:solidFill>
              </a:rPr>
              <a:t>输出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其功率谱密度</a:t>
            </a:r>
            <a:r>
              <a:rPr lang="zh-CN" altLang="en-US" dirty="0" smtClean="0"/>
              <a:t>：</a:t>
            </a:r>
            <a:r>
              <a:rPr lang="en-US" altLang="zh-CN" i="1" dirty="0" smtClean="0">
                <a:solidFill>
                  <a:srgbClr val="C00000"/>
                </a:solidFill>
              </a:rPr>
              <a:t>n</a:t>
            </a:r>
            <a:r>
              <a:rPr lang="en-US" altLang="zh-CN" i="1" baseline="-25000" dirty="0" smtClean="0">
                <a:solidFill>
                  <a:srgbClr val="C00000"/>
                </a:solidFill>
              </a:rPr>
              <a:t>s</a:t>
            </a:r>
            <a:r>
              <a:rPr lang="en-US" altLang="zh-CN" dirty="0" smtClean="0">
                <a:solidFill>
                  <a:srgbClr val="C00000"/>
                </a:solidFill>
              </a:rPr>
              <a:t>(</a:t>
            </a:r>
            <a:r>
              <a:rPr lang="en-US" altLang="zh-CN" i="1" dirty="0" smtClean="0">
                <a:solidFill>
                  <a:srgbClr val="C00000"/>
                </a:solidFill>
              </a:rPr>
              <a:t>t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  <a:r>
              <a:rPr lang="zh-CN" altLang="en-US" dirty="0" smtClean="0">
                <a:solidFill>
                  <a:srgbClr val="C00000"/>
                </a:solidFill>
              </a:rPr>
              <a:t>的功率谱密度 </a:t>
            </a:r>
            <a:r>
              <a:rPr lang="zh-CN" altLang="en-US" sz="3600" dirty="0" smtClean="0">
                <a:solidFill>
                  <a:srgbClr val="0000FF"/>
                </a:solidFill>
              </a:rPr>
              <a:t>乘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rgbClr val="00CC00"/>
                </a:solidFill>
              </a:rPr>
              <a:t>理想微分电路的功率传输函数</a:t>
            </a:r>
            <a:r>
              <a:rPr lang="zh-CN" altLang="en-US" dirty="0" smtClean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设</a:t>
            </a:r>
            <a:r>
              <a:rPr lang="en-US" altLang="zh-CN" i="1" dirty="0"/>
              <a:t>n</a:t>
            </a:r>
            <a:r>
              <a:rPr lang="en-US" altLang="zh-CN" i="1" baseline="-25000" dirty="0"/>
              <a:t>s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  <a:r>
              <a:rPr lang="zh-CN" altLang="en-US" dirty="0"/>
              <a:t>的功率谱密度为</a:t>
            </a:r>
            <a:r>
              <a:rPr lang="en-US" altLang="zh-CN" i="1" dirty="0">
                <a:solidFill>
                  <a:srgbClr val="FF0000"/>
                </a:solidFill>
              </a:rPr>
              <a:t>P</a:t>
            </a:r>
            <a:r>
              <a:rPr lang="en-US" altLang="zh-CN" i="1" baseline="-25000" dirty="0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 (</a:t>
            </a:r>
            <a:r>
              <a:rPr lang="en-US" altLang="zh-CN" i="1" dirty="0">
                <a:solidFill>
                  <a:srgbClr val="FF0000"/>
                </a:solidFill>
              </a:rPr>
              <a:t>f</a:t>
            </a:r>
            <a:r>
              <a:rPr lang="en-US" altLang="zh-CN" dirty="0">
                <a:solidFill>
                  <a:srgbClr val="FF0000"/>
                </a:solidFill>
              </a:rPr>
              <a:t>) = 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baseline="-25000" dirty="0">
                <a:solidFill>
                  <a:srgbClr val="FF0000"/>
                </a:solidFill>
              </a:rPr>
              <a:t>0 </a:t>
            </a:r>
            <a:r>
              <a:rPr lang="zh-CN" altLang="en-US" dirty="0" smtClean="0"/>
              <a:t>，理想微分电路的功率传输函数为</a:t>
            </a:r>
          </a:p>
          <a:p>
            <a:r>
              <a:rPr lang="zh-CN" altLang="en-US" dirty="0" smtClean="0"/>
              <a:t>则鉴频器输出噪声</a:t>
            </a:r>
            <a:r>
              <a:rPr lang="en-US" altLang="zh-CN" i="1" dirty="0" err="1">
                <a:solidFill>
                  <a:srgbClr val="0000FF"/>
                </a:solidFill>
              </a:rPr>
              <a:t>n</a:t>
            </a:r>
            <a:r>
              <a:rPr lang="en-US" altLang="zh-CN" i="1" baseline="-25000" dirty="0" err="1">
                <a:solidFill>
                  <a:srgbClr val="0000FF"/>
                </a:solidFill>
              </a:rPr>
              <a:t>d</a:t>
            </a:r>
            <a:r>
              <a:rPr lang="en-US" altLang="zh-CN" dirty="0">
                <a:solidFill>
                  <a:srgbClr val="0000FF"/>
                </a:solidFill>
              </a:rPr>
              <a:t>(</a:t>
            </a:r>
            <a:r>
              <a:rPr lang="en-US" altLang="zh-CN" i="1" dirty="0">
                <a:solidFill>
                  <a:srgbClr val="0000FF"/>
                </a:solidFill>
              </a:rPr>
              <a:t>t</a:t>
            </a:r>
            <a:r>
              <a:rPr lang="en-US" altLang="zh-CN" dirty="0">
                <a:solidFill>
                  <a:srgbClr val="0000FF"/>
                </a:solidFill>
              </a:rPr>
              <a:t>)</a:t>
            </a:r>
            <a:r>
              <a:rPr lang="zh-CN" altLang="en-US" dirty="0" smtClean="0">
                <a:solidFill>
                  <a:srgbClr val="0000FF"/>
                </a:solidFill>
              </a:rPr>
              <a:t>的功率谱密度</a:t>
            </a:r>
            <a:r>
              <a:rPr lang="zh-CN" altLang="en-US" dirty="0" smtClean="0"/>
              <a:t>为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FFA28-C850-40D9-B3CC-CB1B6493F7F5}" type="slidenum">
              <a:rPr lang="en-US" altLang="zh-CN" smtClean="0"/>
              <a:pPr/>
              <a:t>148</a:t>
            </a:fld>
            <a:endParaRPr lang="en-US" altLang="zh-CN"/>
          </a:p>
        </p:txBody>
      </p:sp>
      <p:graphicFrame>
        <p:nvGraphicFramePr>
          <p:cNvPr id="1290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958937"/>
              </p:ext>
            </p:extLst>
          </p:nvPr>
        </p:nvGraphicFramePr>
        <p:xfrm>
          <a:off x="2051720" y="116632"/>
          <a:ext cx="4315209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49" r:id="rId3" imgW="1930400" imgH="419100" progId="Equation.DSMT4">
                  <p:embed/>
                </p:oleObj>
              </mc:Choice>
              <mc:Fallback>
                <p:oleObj r:id="rId3" imgW="1930400" imgH="419100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116632"/>
                        <a:ext cx="4315209" cy="9361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0" name="Rectangle 6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90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7480653"/>
              </p:ext>
            </p:extLst>
          </p:nvPr>
        </p:nvGraphicFramePr>
        <p:xfrm>
          <a:off x="4185543" y="3861048"/>
          <a:ext cx="3365201" cy="551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50" r:id="rId5" imgW="1854200" imgH="304800" progId="Equation.DSMT4">
                  <p:embed/>
                </p:oleObj>
              </mc:Choice>
              <mc:Fallback>
                <p:oleObj r:id="rId5" imgW="1854200" imgH="304800" progId="Equation.DSMT4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5543" y="3861048"/>
                        <a:ext cx="3365201" cy="55143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CC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2" name="Rectangle 8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290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777708"/>
              </p:ext>
            </p:extLst>
          </p:nvPr>
        </p:nvGraphicFramePr>
        <p:xfrm>
          <a:off x="885966" y="5373216"/>
          <a:ext cx="7372067" cy="879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51" r:id="rId7" imgW="3911600" imgH="469900" progId="Equation.DSMT4">
                  <p:embed/>
                </p:oleObj>
              </mc:Choice>
              <mc:Fallback>
                <p:oleObj r:id="rId7" imgW="3911600" imgH="469900" progId="Equation.DSMT4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966" y="5373216"/>
                        <a:ext cx="7372067" cy="8790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5436096" y="980728"/>
            <a:ext cx="86409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V="1">
            <a:off x="4860032" y="2564904"/>
            <a:ext cx="0" cy="7116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5868144" y="2564904"/>
            <a:ext cx="1656184" cy="13681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9850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鉴频器前、后的噪声功率谱密度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1E45-52A7-4200-B792-0ABA732EB15D}" type="slidenum">
              <a:rPr lang="en-US" altLang="zh-CN" smtClean="0"/>
              <a:pPr/>
              <a:t>149</a:t>
            </a:fld>
            <a:endParaRPr lang="en-US" altLang="zh-CN"/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22812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00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830091"/>
              </p:ext>
            </p:extLst>
          </p:nvPr>
        </p:nvGraphicFramePr>
        <p:xfrm>
          <a:off x="827584" y="836712"/>
          <a:ext cx="6393265" cy="4940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4" name="Visio" r:id="rId3" imgW="1487119" imgH="1147572" progId="Visio.Drawing.11">
                  <p:embed/>
                </p:oleObj>
              </mc:Choice>
              <mc:Fallback>
                <p:oleObj name="Visio" r:id="rId3" imgW="1487119" imgH="1147572" progId="Visio.Drawing.11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836712"/>
                        <a:ext cx="6393265" cy="49403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808980"/>
              </p:ext>
            </p:extLst>
          </p:nvPr>
        </p:nvGraphicFramePr>
        <p:xfrm>
          <a:off x="885825" y="5719465"/>
          <a:ext cx="7372350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5" r:id="rId5" imgW="3911600" imgH="469900" progId="Equation.DSMT4">
                  <p:embed/>
                </p:oleObj>
              </mc:Choice>
              <mc:Fallback>
                <p:oleObj r:id="rId5" imgW="3911600" imgH="469900" progId="Equation.DSMT4">
                  <p:embed/>
                  <p:pic>
                    <p:nvPicPr>
                      <p:cNvPr id="0" name="Picture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825" y="5719465"/>
                        <a:ext cx="7372350" cy="877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椭圆 6"/>
          <p:cNvSpPr/>
          <p:nvPr/>
        </p:nvSpPr>
        <p:spPr>
          <a:xfrm>
            <a:off x="6228184" y="5805264"/>
            <a:ext cx="360040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724128" y="3429000"/>
            <a:ext cx="3240360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鉴频器输出噪声的功率谱密度已不再是均匀分布，而是与 </a:t>
            </a:r>
            <a:r>
              <a:rPr lang="en-US" altLang="zh-CN" sz="2400" b="1" i="1" dirty="0">
                <a:solidFill>
                  <a:srgbClr val="0000FF"/>
                </a:solidFill>
                <a:latin typeface="+mj-ea"/>
                <a:ea typeface="+mj-ea"/>
              </a:rPr>
              <a:t>f </a:t>
            </a:r>
            <a:r>
              <a:rPr lang="en-US" altLang="zh-CN" sz="2400" b="1" baseline="30000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成正比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D9E8-676F-4CFE-B13A-A387023C212C}" type="slidenum">
              <a:rPr lang="en-US" altLang="zh-CN"/>
              <a:pPr/>
              <a:t>15</a:t>
            </a:fld>
            <a:endParaRPr lang="en-US" altLang="zh-CN" dirty="0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altLang="zh-CN" sz="3400" b="1" dirty="0" smtClean="0">
                <a:latin typeface="+mj-ea"/>
                <a:ea typeface="+mj-ea"/>
              </a:rPr>
              <a:t>5.1.1</a:t>
            </a:r>
            <a:r>
              <a:rPr lang="zh-CN" altLang="en-US" sz="3400" b="1" dirty="0" smtClean="0">
                <a:latin typeface="+mj-ea"/>
                <a:ea typeface="+mj-ea"/>
              </a:rPr>
              <a:t>调幅（</a:t>
            </a:r>
            <a:r>
              <a:rPr lang="en-US" altLang="zh-CN" sz="3400" b="1" dirty="0" smtClean="0">
                <a:latin typeface="+mj-ea"/>
                <a:ea typeface="+mj-ea"/>
              </a:rPr>
              <a:t>AM</a:t>
            </a:r>
            <a:r>
              <a:rPr lang="zh-CN" altLang="en-US" sz="3400" b="1" dirty="0" smtClean="0">
                <a:latin typeface="+mj-ea"/>
                <a:ea typeface="+mj-ea"/>
              </a:rPr>
              <a:t>）</a:t>
            </a:r>
            <a:endParaRPr lang="zh-CN" altLang="en-US" sz="3400" b="1" dirty="0">
              <a:latin typeface="+mj-ea"/>
              <a:ea typeface="+mj-ea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dirty="0" smtClean="0">
                <a:solidFill>
                  <a:srgbClr val="0000FF"/>
                </a:solidFill>
              </a:rPr>
              <a:t>1. </a:t>
            </a:r>
            <a:r>
              <a:rPr lang="zh-CN" altLang="en-US" dirty="0" smtClean="0">
                <a:solidFill>
                  <a:srgbClr val="0000FF"/>
                </a:solidFill>
              </a:rPr>
              <a:t>时域</a:t>
            </a:r>
            <a:r>
              <a:rPr lang="zh-CN" altLang="en-US" dirty="0">
                <a:solidFill>
                  <a:srgbClr val="0000FF"/>
                </a:solidFill>
              </a:rPr>
              <a:t>表示式</a:t>
            </a:r>
          </a:p>
          <a:p>
            <a:pPr lvl="1"/>
            <a:endParaRPr lang="zh-CN" altLang="en-US" dirty="0"/>
          </a:p>
          <a:p>
            <a:pPr lvl="1">
              <a:buFont typeface="Wingdings" pitchFamily="2" charset="2"/>
              <a:buNone/>
            </a:pPr>
            <a:r>
              <a:rPr lang="zh-CN" altLang="en-US" dirty="0" smtClean="0"/>
              <a:t>	式中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m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t</a:t>
            </a:r>
            <a:r>
              <a:rPr lang="en-US" altLang="zh-CN" dirty="0"/>
              <a:t>) </a:t>
            </a:r>
            <a:r>
              <a:rPr lang="zh-CN" altLang="en-US" dirty="0"/>
              <a:t>－ 调制信号，均值为</a:t>
            </a:r>
            <a:r>
              <a:rPr lang="en-US" altLang="zh-CN" dirty="0"/>
              <a:t>0</a:t>
            </a:r>
            <a:r>
              <a:rPr lang="zh-CN" altLang="en-US" dirty="0"/>
              <a:t>；</a:t>
            </a:r>
          </a:p>
          <a:p>
            <a:pPr lvl="1">
              <a:buFont typeface="Wingdings" pitchFamily="2" charset="2"/>
              <a:buNone/>
            </a:pPr>
            <a:r>
              <a:rPr lang="zh-CN" altLang="en-US" dirty="0"/>
              <a:t>		 </a:t>
            </a:r>
            <a:r>
              <a:rPr lang="en-US" altLang="zh-CN" i="1" dirty="0"/>
              <a:t>A</a:t>
            </a:r>
            <a:r>
              <a:rPr lang="en-US" altLang="zh-CN" baseline="-25000" dirty="0"/>
              <a:t>0 </a:t>
            </a:r>
            <a:r>
              <a:rPr lang="zh-CN" altLang="en-US" dirty="0"/>
              <a:t>－ 常数，表示叠加的直流分量。</a:t>
            </a:r>
          </a:p>
          <a:p>
            <a:pPr lvl="1"/>
            <a:r>
              <a:rPr lang="en-US" altLang="zh-CN" dirty="0" smtClean="0">
                <a:solidFill>
                  <a:srgbClr val="0000FF"/>
                </a:solidFill>
              </a:rPr>
              <a:t>2. </a:t>
            </a:r>
            <a:r>
              <a:rPr lang="zh-CN" altLang="en-US" dirty="0" smtClean="0">
                <a:solidFill>
                  <a:srgbClr val="0000FF"/>
                </a:solidFill>
              </a:rPr>
              <a:t>频谱</a:t>
            </a:r>
            <a:r>
              <a:rPr lang="zh-CN" altLang="en-US" dirty="0"/>
              <a:t>：若</a:t>
            </a:r>
            <a:r>
              <a:rPr lang="en-US" altLang="zh-CN" i="1" dirty="0"/>
              <a:t>m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  <a:r>
              <a:rPr lang="zh-CN" altLang="en-US" dirty="0"/>
              <a:t>为</a:t>
            </a:r>
            <a:r>
              <a:rPr lang="zh-CN" altLang="en-US" dirty="0">
                <a:solidFill>
                  <a:srgbClr val="FF0000"/>
                </a:solidFill>
              </a:rPr>
              <a:t>确知信号</a:t>
            </a:r>
            <a:r>
              <a:rPr lang="zh-CN" altLang="en-US" dirty="0"/>
              <a:t>，则</a:t>
            </a:r>
            <a:r>
              <a:rPr lang="en-US" altLang="zh-CN" dirty="0"/>
              <a:t>AM</a:t>
            </a:r>
            <a:r>
              <a:rPr lang="zh-CN" altLang="en-US" dirty="0"/>
              <a:t>信号的</a:t>
            </a:r>
            <a:r>
              <a:rPr lang="zh-CN" altLang="en-US" dirty="0">
                <a:solidFill>
                  <a:srgbClr val="FF0000"/>
                </a:solidFill>
              </a:rPr>
              <a:t>频谱</a:t>
            </a:r>
            <a:r>
              <a:rPr lang="zh-CN" altLang="en-US" dirty="0"/>
              <a:t>为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>
              <a:buFont typeface="Wingdings" pitchFamily="2" charset="2"/>
              <a:buNone/>
            </a:pPr>
            <a:r>
              <a:rPr lang="zh-CN" altLang="en-US" dirty="0"/>
              <a:t>	若</a:t>
            </a:r>
            <a:r>
              <a:rPr lang="en-US" altLang="zh-CN" i="1" dirty="0"/>
              <a:t>m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  <a:r>
              <a:rPr lang="zh-CN" altLang="en-US" dirty="0"/>
              <a:t>为</a:t>
            </a:r>
            <a:r>
              <a:rPr lang="zh-CN" altLang="en-US" dirty="0">
                <a:solidFill>
                  <a:srgbClr val="FF0000"/>
                </a:solidFill>
              </a:rPr>
              <a:t>随机信号</a:t>
            </a:r>
            <a:r>
              <a:rPr lang="zh-CN" altLang="en-US" dirty="0"/>
              <a:t>，则已调信号的频域表示式必须用</a:t>
            </a:r>
            <a:r>
              <a:rPr lang="zh-CN" altLang="en-US" dirty="0">
                <a:solidFill>
                  <a:srgbClr val="FF0000"/>
                </a:solidFill>
              </a:rPr>
              <a:t>功率谱</a:t>
            </a:r>
            <a:r>
              <a:rPr lang="zh-CN" altLang="en-US" dirty="0"/>
              <a:t>描述。</a:t>
            </a:r>
          </a:p>
          <a:p>
            <a:pPr lvl="1"/>
            <a:r>
              <a:rPr lang="en-US" altLang="zh-CN" dirty="0" smtClean="0">
                <a:solidFill>
                  <a:srgbClr val="0000FF"/>
                </a:solidFill>
              </a:rPr>
              <a:t>3. </a:t>
            </a:r>
            <a:r>
              <a:rPr lang="zh-CN" altLang="en-US" dirty="0" smtClean="0">
                <a:solidFill>
                  <a:srgbClr val="0000FF"/>
                </a:solidFill>
              </a:rPr>
              <a:t>调制器</a:t>
            </a:r>
            <a:r>
              <a:rPr lang="zh-CN" altLang="en-US" dirty="0">
                <a:solidFill>
                  <a:srgbClr val="0000FF"/>
                </a:solidFill>
              </a:rPr>
              <a:t>模型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8676" name="Object 4"/>
          <p:cNvGraphicFramePr>
            <a:graphicFrameLocks noChangeAspect="1"/>
          </p:cNvGraphicFramePr>
          <p:nvPr/>
        </p:nvGraphicFramePr>
        <p:xfrm>
          <a:off x="1217962" y="1628800"/>
          <a:ext cx="6666406" cy="505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" r:id="rId3" imgW="3225800" imgH="228600" progId="Equation.DSMT4">
                  <p:embed/>
                </p:oleObj>
              </mc:Choice>
              <mc:Fallback>
                <p:oleObj r:id="rId3" imgW="3225800" imgH="228600" progId="Equation.DSMT4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962" y="1628800"/>
                        <a:ext cx="6666406" cy="5053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8678" name="Object 6"/>
          <p:cNvGraphicFramePr>
            <a:graphicFrameLocks noChangeAspect="1"/>
          </p:cNvGraphicFramePr>
          <p:nvPr/>
        </p:nvGraphicFramePr>
        <p:xfrm>
          <a:off x="1187624" y="3789040"/>
          <a:ext cx="6794342" cy="778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" r:id="rId5" imgW="4102100" imgH="393700" progId="Equation.DSMT4">
                  <p:embed/>
                </p:oleObj>
              </mc:Choice>
              <mc:Fallback>
                <p:oleObj r:id="rId5" imgW="4102100" imgH="393700" progId="Equation.DSMT4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3789040"/>
                        <a:ext cx="6794342" cy="7784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0" name="Object 8"/>
          <p:cNvGraphicFramePr>
            <a:graphicFrameLocks noChangeAspect="1"/>
          </p:cNvGraphicFramePr>
          <p:nvPr/>
        </p:nvGraphicFramePr>
        <p:xfrm>
          <a:off x="3275856" y="5085184"/>
          <a:ext cx="3741699" cy="1602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" name="Visio" r:id="rId7" imgW="987857" imgH="424891" progId="Visio.Drawing.11">
                  <p:embed/>
                </p:oleObj>
              </mc:Choice>
              <mc:Fallback>
                <p:oleObj name="Visio" r:id="rId7" imgW="987857" imgH="424891" progId="Visio.Drawing.11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5085184"/>
                        <a:ext cx="3741699" cy="160263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连接符 10"/>
          <p:cNvCxnSpPr/>
          <p:nvPr/>
        </p:nvCxnSpPr>
        <p:spPr>
          <a:xfrm>
            <a:off x="2339752" y="2132856"/>
            <a:ext cx="43204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059832" y="2132856"/>
            <a:ext cx="504056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低通滤波后噪声功率</a:t>
            </a:r>
            <a:endParaRPr lang="zh-CN" altLang="en-US" dirty="0"/>
          </a:p>
        </p:txBody>
      </p:sp>
      <p:sp>
        <p:nvSpPr>
          <p:cNvPr id="13107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23528" y="2636912"/>
            <a:ext cx="4608512" cy="338437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/>
              <a:t>该</a:t>
            </a:r>
            <a:r>
              <a:rPr lang="zh-CN" altLang="en-US" dirty="0"/>
              <a:t>噪声再经过</a:t>
            </a:r>
            <a:r>
              <a:rPr lang="zh-CN" altLang="en-US" dirty="0" smtClean="0"/>
              <a:t>低通滤波器</a:t>
            </a:r>
            <a:r>
              <a:rPr lang="zh-CN" altLang="en-US" dirty="0"/>
              <a:t>的滤波，</a:t>
            </a:r>
            <a:r>
              <a:rPr lang="zh-CN" altLang="en-US" dirty="0">
                <a:solidFill>
                  <a:srgbClr val="0000FF"/>
                </a:solidFill>
              </a:rPr>
              <a:t>滤除调制</a:t>
            </a:r>
            <a:r>
              <a:rPr lang="zh-CN" altLang="en-US" dirty="0" smtClean="0">
                <a:solidFill>
                  <a:srgbClr val="0000FF"/>
                </a:solidFill>
              </a:rPr>
              <a:t>信号带宽</a:t>
            </a:r>
            <a:r>
              <a:rPr lang="en-US" altLang="zh-CN" i="1" dirty="0" err="1">
                <a:solidFill>
                  <a:srgbClr val="0000FF"/>
                </a:solidFill>
              </a:rPr>
              <a:t>f</a:t>
            </a:r>
            <a:r>
              <a:rPr lang="en-US" altLang="zh-CN" i="1" baseline="-25000" dirty="0" err="1">
                <a:solidFill>
                  <a:srgbClr val="0000FF"/>
                </a:solidFill>
              </a:rPr>
              <a:t>m</a:t>
            </a:r>
            <a:r>
              <a:rPr lang="zh-CN" altLang="en-US" dirty="0"/>
              <a:t>以外的频率</a:t>
            </a:r>
            <a:r>
              <a:rPr lang="zh-CN" altLang="en-US" dirty="0" smtClean="0"/>
              <a:t>分量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en-US" dirty="0" smtClean="0"/>
              <a:t>故最终</a:t>
            </a:r>
            <a:r>
              <a:rPr lang="zh-CN" altLang="en-US" dirty="0"/>
              <a:t>解调器输出（</a:t>
            </a:r>
            <a:r>
              <a:rPr lang="en-US" altLang="zh-CN" dirty="0"/>
              <a:t>LPF</a:t>
            </a:r>
            <a:r>
              <a:rPr lang="zh-CN" altLang="en-US" dirty="0"/>
              <a:t>输出）的</a:t>
            </a:r>
            <a:r>
              <a:rPr lang="zh-CN" altLang="en-US" dirty="0" smtClean="0"/>
              <a:t>噪声功率</a:t>
            </a:r>
            <a:r>
              <a:rPr lang="zh-CN" altLang="en-US" dirty="0"/>
              <a:t>（图中</a:t>
            </a:r>
            <a:r>
              <a:rPr lang="zh-CN" altLang="en-US" dirty="0">
                <a:solidFill>
                  <a:srgbClr val="0000FF"/>
                </a:solidFill>
              </a:rPr>
              <a:t>阴影部分</a:t>
            </a:r>
            <a:r>
              <a:rPr lang="zh-CN" altLang="en-US" dirty="0"/>
              <a:t>）为</a:t>
            </a:r>
          </a:p>
          <a:p>
            <a:pPr lvl="1">
              <a:lnSpc>
                <a:spcPct val="120000"/>
              </a:lnSpc>
              <a:buFont typeface="Wingdings" pitchFamily="2" charset="2"/>
              <a:buNone/>
            </a:pPr>
            <a:endParaRPr lang="zh-CN" altLang="en-US" sz="2800" dirty="0"/>
          </a:p>
          <a:p>
            <a:pPr lvl="1">
              <a:lnSpc>
                <a:spcPct val="120000"/>
              </a:lnSpc>
              <a:buFont typeface="Wingdings" pitchFamily="2" charset="2"/>
              <a:buNone/>
            </a:pPr>
            <a:endParaRPr lang="zh-CN" altLang="en-US" sz="2800" dirty="0"/>
          </a:p>
          <a:p>
            <a:pPr lvl="1">
              <a:buFont typeface="Wingdings" pitchFamily="2" charset="2"/>
              <a:buNone/>
            </a:pPr>
            <a:endParaRPr lang="en-US" altLang="zh-CN" sz="2800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F5AF6-A758-4B01-B4E4-A4347720D0E8}" type="slidenum">
              <a:rPr lang="en-US" altLang="zh-CN"/>
              <a:pPr/>
              <a:t>150</a:t>
            </a:fld>
            <a:endParaRPr lang="en-US" altLang="zh-CN"/>
          </a:p>
        </p:txBody>
      </p:sp>
      <p:sp>
        <p:nvSpPr>
          <p:cNvPr id="13107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10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969812"/>
              </p:ext>
            </p:extLst>
          </p:nvPr>
        </p:nvGraphicFramePr>
        <p:xfrm>
          <a:off x="4427984" y="2276873"/>
          <a:ext cx="4473836" cy="3456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19" name="Visio" r:id="rId3" imgW="1487119" imgH="1147572" progId="Visio.Drawing.11">
                  <p:embed/>
                </p:oleObj>
              </mc:Choice>
              <mc:Fallback>
                <p:oleObj name="Visio" r:id="rId3" imgW="1487119" imgH="1147572" progId="Visio.Drawing.11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2276873"/>
                        <a:ext cx="4473836" cy="345638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79" name="Rectangle 7"/>
          <p:cNvSpPr>
            <a:spLocks noChangeArrowheads="1"/>
          </p:cNvSpPr>
          <p:nvPr/>
        </p:nvSpPr>
        <p:spPr bwMode="auto">
          <a:xfrm>
            <a:off x="0" y="3009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10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478029"/>
              </p:ext>
            </p:extLst>
          </p:nvPr>
        </p:nvGraphicFramePr>
        <p:xfrm>
          <a:off x="1306512" y="5877272"/>
          <a:ext cx="653097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20" name="Equation" r:id="rId5" imgW="3352680" imgH="419040" progId="Equation.DSMT4">
                  <p:embed/>
                </p:oleObj>
              </mc:Choice>
              <mc:Fallback>
                <p:oleObj name="Equation" r:id="rId5" imgW="3352680" imgH="41904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12" y="5877272"/>
                        <a:ext cx="6530975" cy="81597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8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56176" y="4581129"/>
            <a:ext cx="936104" cy="72008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0294985"/>
              </p:ext>
            </p:extLst>
          </p:nvPr>
        </p:nvGraphicFramePr>
        <p:xfrm>
          <a:off x="611560" y="980728"/>
          <a:ext cx="8069262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21" name="图片" r:id="rId7" imgW="4053181" imgH="882449" progId="Word.Picture.8">
                  <p:embed/>
                </p:oleObj>
              </mc:Choice>
              <mc:Fallback>
                <p:oleObj name="图片" r:id="rId7" imgW="4053181" imgH="882449" progId="Word.Picture.8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980728"/>
                        <a:ext cx="8069262" cy="176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6732240" y="1340768"/>
            <a:ext cx="936104" cy="504056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6545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计算输出</a:t>
            </a:r>
            <a:r>
              <a:rPr lang="zh-CN" altLang="en-US" dirty="0" smtClean="0">
                <a:solidFill>
                  <a:srgbClr val="0000FF"/>
                </a:solidFill>
              </a:rPr>
              <a:t>信噪比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可得</a:t>
            </a:r>
            <a:r>
              <a:rPr lang="zh-CN" altLang="en-US" dirty="0" smtClean="0"/>
              <a:t>非相干解调输出信噪比</a:t>
            </a:r>
          </a:p>
          <a:p>
            <a:pPr lvl="1"/>
            <a:endParaRPr lang="zh-CN" altLang="en-US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分析：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/>
              <a:t>设</a:t>
            </a:r>
            <a:r>
              <a:rPr lang="en-US" altLang="zh-CN" dirty="0" smtClean="0"/>
              <a:t>m(t)</a:t>
            </a:r>
            <a:r>
              <a:rPr lang="zh-CN" altLang="en-US" dirty="0" smtClean="0"/>
              <a:t>为单一频率余弦波 </a:t>
            </a:r>
          </a:p>
          <a:p>
            <a:r>
              <a:rPr lang="zh-CN" altLang="en-US" dirty="0" smtClean="0"/>
              <a:t>此时调频信号为</a:t>
            </a:r>
          </a:p>
          <a:p>
            <a:pPr lvl="1"/>
            <a:endParaRPr lang="zh-CN" altLang="en-US" dirty="0" smtClean="0"/>
          </a:p>
          <a:p>
            <a:pPr lvl="1"/>
            <a:r>
              <a:rPr lang="zh-CN" altLang="en-US" dirty="0" smtClean="0"/>
              <a:t>式中</a:t>
            </a:r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代入上式，得到：</a:t>
            </a:r>
          </a:p>
          <a:p>
            <a:pPr lvl="1"/>
            <a:endParaRPr lang="en-US" altLang="zh-CN" dirty="0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A87EF-A8FF-4665-85D8-F0288B32D964}" type="slidenum">
              <a:rPr lang="en-US" altLang="zh-CN" smtClean="0"/>
              <a:pPr/>
              <a:t>151</a:t>
            </a:fld>
            <a:endParaRPr lang="en-US" altLang="zh-CN"/>
          </a:p>
        </p:txBody>
      </p:sp>
      <p:graphicFrame>
        <p:nvGraphicFramePr>
          <p:cNvPr id="1321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043205"/>
              </p:ext>
            </p:extLst>
          </p:nvPr>
        </p:nvGraphicFramePr>
        <p:xfrm>
          <a:off x="5074002" y="1052736"/>
          <a:ext cx="2234302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38" r:id="rId3" imgW="1180588" imgH="495085" progId="Equation.DSMT4">
                  <p:embed/>
                </p:oleObj>
              </mc:Choice>
              <mc:Fallback>
                <p:oleObj r:id="rId3" imgW="1180588" imgH="495085" progId="Equation.DSMT4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4002" y="1052736"/>
                        <a:ext cx="2234302" cy="9361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2" name="Rectangle 6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21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9484278"/>
              </p:ext>
            </p:extLst>
          </p:nvPr>
        </p:nvGraphicFramePr>
        <p:xfrm>
          <a:off x="4932040" y="2845813"/>
          <a:ext cx="2033673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39" name="公式" r:id="rId5" imgW="927100" imgH="228600" progId="Equation.3">
                  <p:embed/>
                </p:oleObj>
              </mc:Choice>
              <mc:Fallback>
                <p:oleObj name="公式" r:id="rId5" imgW="927100" imgH="228600" progId="Equation.3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2845813"/>
                        <a:ext cx="2033673" cy="5040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4" name="Rectangle 8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210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953683"/>
              </p:ext>
            </p:extLst>
          </p:nvPr>
        </p:nvGraphicFramePr>
        <p:xfrm>
          <a:off x="3347864" y="3525639"/>
          <a:ext cx="404971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40" name="公式" r:id="rId7" imgW="2019300" imgH="241300" progId="Equation.3">
                  <p:embed/>
                </p:oleObj>
              </mc:Choice>
              <mc:Fallback>
                <p:oleObj name="公式" r:id="rId7" imgW="2019300" imgH="241300" progId="Equation.3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3525639"/>
                        <a:ext cx="4049712" cy="479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6" name="Rectangle 10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210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059027"/>
              </p:ext>
            </p:extLst>
          </p:nvPr>
        </p:nvGraphicFramePr>
        <p:xfrm>
          <a:off x="1977084" y="4293096"/>
          <a:ext cx="2590253" cy="888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41" r:id="rId9" imgW="1333500" imgH="457200" progId="Equation.DSMT4">
                  <p:embed/>
                </p:oleObj>
              </mc:Choice>
              <mc:Fallback>
                <p:oleObj r:id="rId9" imgW="1333500" imgH="457200" progId="Equation.DSMT4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7084" y="4293096"/>
                        <a:ext cx="2590253" cy="8882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210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486516"/>
              </p:ext>
            </p:extLst>
          </p:nvPr>
        </p:nvGraphicFramePr>
        <p:xfrm>
          <a:off x="3779912" y="5410778"/>
          <a:ext cx="2016224" cy="856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42" r:id="rId11" imgW="1079500" imgH="457200" progId="Equation.DSMT4">
                  <p:embed/>
                </p:oleObj>
              </mc:Choice>
              <mc:Fallback>
                <p:oleObj r:id="rId11" imgW="1079500" imgH="457200" progId="Equation.DSMT4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12" y="5410778"/>
                        <a:ext cx="2016224" cy="856771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9" name="AutoShape 13"/>
          <p:cNvSpPr>
            <a:spLocks/>
          </p:cNvSpPr>
          <p:nvPr/>
        </p:nvSpPr>
        <p:spPr bwMode="auto">
          <a:xfrm>
            <a:off x="7329503" y="3040596"/>
            <a:ext cx="271462" cy="1800225"/>
          </a:xfrm>
          <a:prstGeom prst="rightBrace">
            <a:avLst>
              <a:gd name="adj1" fmla="val 55263"/>
              <a:gd name="adj2" fmla="val 50000"/>
            </a:avLst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99592" y="2204864"/>
            <a:ext cx="7340746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左弧形箭头 5"/>
          <p:cNvSpPr/>
          <p:nvPr/>
        </p:nvSpPr>
        <p:spPr>
          <a:xfrm rot="10800000">
            <a:off x="7600964" y="1340767"/>
            <a:ext cx="987523" cy="2586159"/>
          </a:xfrm>
          <a:prstGeom prst="curvedRightArrow">
            <a:avLst>
              <a:gd name="adj1" fmla="val 27894"/>
              <a:gd name="adj2" fmla="val 50000"/>
              <a:gd name="adj3" fmla="val 250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6444208" y="3200400"/>
            <a:ext cx="216024" cy="4446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9384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2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2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2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2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2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2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2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2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2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2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2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9" grpId="0" animBg="1"/>
      <p:bldP spid="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制度</a:t>
            </a:r>
            <a:r>
              <a:rPr lang="zh-CN" altLang="en-US" dirty="0" smtClean="0">
                <a:solidFill>
                  <a:srgbClr val="0000FF"/>
                </a:solidFill>
              </a:rPr>
              <a:t>增益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064896" cy="5328592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制度增益</a:t>
            </a:r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宽带调频时，信号带宽 </a:t>
            </a:r>
          </a:p>
          <a:p>
            <a:r>
              <a:rPr lang="zh-CN" altLang="en-US" dirty="0" smtClean="0"/>
              <a:t>所以，上式还可以写成</a:t>
            </a:r>
          </a:p>
          <a:p>
            <a:r>
              <a:rPr lang="zh-CN" altLang="en-US" dirty="0" smtClean="0"/>
              <a:t>当</a:t>
            </a:r>
            <a:r>
              <a:rPr lang="en-US" altLang="zh-CN" i="1" dirty="0" smtClean="0"/>
              <a:t>m</a:t>
            </a:r>
            <a:r>
              <a:rPr lang="en-US" altLang="zh-CN" i="1" baseline="-25000" dirty="0" smtClean="0"/>
              <a:t>f</a:t>
            </a:r>
            <a:r>
              <a:rPr lang="en-US" altLang="zh-CN" dirty="0" smtClean="0"/>
              <a:t> &gt;&gt; 1</a:t>
            </a:r>
            <a:r>
              <a:rPr lang="zh-CN" altLang="en-US" dirty="0" smtClean="0"/>
              <a:t>时有近似式</a:t>
            </a:r>
          </a:p>
          <a:p>
            <a:r>
              <a:rPr lang="zh-CN" altLang="en-US" dirty="0" smtClean="0">
                <a:solidFill>
                  <a:srgbClr val="0000FF"/>
                </a:solidFill>
              </a:rPr>
              <a:t>结果表明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dirty="0" smtClean="0"/>
              <a:t>大信噪比情况下，宽带调频系统的</a:t>
            </a:r>
            <a:r>
              <a:rPr lang="zh-CN" altLang="en-US" dirty="0" smtClean="0">
                <a:solidFill>
                  <a:srgbClr val="FF0000"/>
                </a:solidFill>
              </a:rPr>
              <a:t>制度增益是很高</a:t>
            </a:r>
            <a:r>
              <a:rPr lang="zh-CN" altLang="en-US" dirty="0" smtClean="0"/>
              <a:t>的，即</a:t>
            </a:r>
            <a:r>
              <a:rPr lang="zh-CN" altLang="en-US" dirty="0" smtClean="0">
                <a:solidFill>
                  <a:srgbClr val="FF0000"/>
                </a:solidFill>
              </a:rPr>
              <a:t>抗噪声性能好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例如，调频广播中常取</a:t>
            </a:r>
            <a:r>
              <a:rPr lang="en-US" altLang="zh-CN" i="1" dirty="0"/>
              <a:t>m</a:t>
            </a:r>
            <a:r>
              <a:rPr lang="en-US" altLang="zh-CN" i="1" baseline="-25000" dirty="0"/>
              <a:t>f</a:t>
            </a:r>
            <a:r>
              <a:rPr lang="en-US" altLang="zh-CN" dirty="0" smtClean="0"/>
              <a:t> =5</a:t>
            </a:r>
            <a:r>
              <a:rPr lang="zh-CN" altLang="en-US" dirty="0" smtClean="0"/>
              <a:t>，则制度增益</a:t>
            </a:r>
            <a:r>
              <a:rPr lang="en-US" altLang="zh-CN" i="1" dirty="0" smtClean="0"/>
              <a:t>G</a:t>
            </a:r>
            <a:r>
              <a:rPr lang="en-US" altLang="zh-CN" i="1" baseline="-25000" dirty="0" smtClean="0"/>
              <a:t>FM</a:t>
            </a:r>
            <a:r>
              <a:rPr lang="en-US" altLang="zh-CN" i="1" dirty="0" smtClean="0"/>
              <a:t> </a:t>
            </a:r>
            <a:r>
              <a:rPr lang="en-US" altLang="zh-CN" dirty="0" smtClean="0"/>
              <a:t>=450</a:t>
            </a:r>
            <a:r>
              <a:rPr lang="zh-CN" altLang="en-US" dirty="0" smtClean="0"/>
              <a:t>。也就是说，加大调制指数，可使调频系统的抗噪声性能迅速改善。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4BA95-524E-419A-9456-3950053EA817}" type="slidenum">
              <a:rPr lang="en-US" altLang="zh-CN" smtClean="0"/>
              <a:pPr/>
              <a:t>152</a:t>
            </a:fld>
            <a:endParaRPr lang="en-US" altLang="zh-CN"/>
          </a:p>
        </p:txBody>
      </p:sp>
      <p:graphicFrame>
        <p:nvGraphicFramePr>
          <p:cNvPr id="1331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231300"/>
              </p:ext>
            </p:extLst>
          </p:nvPr>
        </p:nvGraphicFramePr>
        <p:xfrm>
          <a:off x="2555775" y="1124744"/>
          <a:ext cx="3369757" cy="887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29" r:id="rId3" imgW="1625600" imgH="431800" progId="Equation.DSMT4">
                  <p:embed/>
                </p:oleObj>
              </mc:Choice>
              <mc:Fallback>
                <p:oleObj r:id="rId3" imgW="1625600" imgH="431800" progId="Equation.DSMT4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5" y="1124744"/>
                        <a:ext cx="3369757" cy="8874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27" name="Rectangle 7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1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927064"/>
              </p:ext>
            </p:extLst>
          </p:nvPr>
        </p:nvGraphicFramePr>
        <p:xfrm>
          <a:off x="4507159" y="2281883"/>
          <a:ext cx="4313313" cy="499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30" name="公式" r:id="rId5" imgW="2057400" imgH="241300" progId="Equation.3">
                  <p:embed/>
                </p:oleObj>
              </mc:Choice>
              <mc:Fallback>
                <p:oleObj name="公式" r:id="rId5" imgW="2057400" imgH="241300" progId="Equation.3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7159" y="2281883"/>
                        <a:ext cx="4313313" cy="4990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294297"/>
              </p:ext>
            </p:extLst>
          </p:nvPr>
        </p:nvGraphicFramePr>
        <p:xfrm>
          <a:off x="4551254" y="2849027"/>
          <a:ext cx="2613034" cy="54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31" r:id="rId7" imgW="1231366" imgH="253890" progId="Equation.DSMT4">
                  <p:embed/>
                </p:oleObj>
              </mc:Choice>
              <mc:Fallback>
                <p:oleObj r:id="rId7" imgW="1231366" imgH="253890" progId="Equation.DSMT4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1254" y="2849027"/>
                        <a:ext cx="2613034" cy="547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31" name="Rectangle 11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13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639735"/>
              </p:ext>
            </p:extLst>
          </p:nvPr>
        </p:nvGraphicFramePr>
        <p:xfrm>
          <a:off x="4572000" y="3429000"/>
          <a:ext cx="1728192" cy="614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32" r:id="rId9" imgW="723586" imgH="253890" progId="Equation.DSMT4">
                  <p:embed/>
                </p:oleObj>
              </mc:Choice>
              <mc:Fallback>
                <p:oleObj r:id="rId9" imgW="723586" imgH="253890" progId="Equation.DSMT4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429000"/>
                        <a:ext cx="1728192" cy="6140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158123"/>
              </p:ext>
            </p:extLst>
          </p:nvPr>
        </p:nvGraphicFramePr>
        <p:xfrm>
          <a:off x="6516216" y="280450"/>
          <a:ext cx="1800200" cy="765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33" r:id="rId11" imgW="1079500" imgH="457200" progId="Equation.DSMT4">
                  <p:embed/>
                </p:oleObj>
              </mc:Choice>
              <mc:Fallback>
                <p:oleObj r:id="rId11" imgW="1079500" imgH="4572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280450"/>
                        <a:ext cx="1800200" cy="76543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035413"/>
              </p:ext>
            </p:extLst>
          </p:nvPr>
        </p:nvGraphicFramePr>
        <p:xfrm>
          <a:off x="6588224" y="1196752"/>
          <a:ext cx="1728192" cy="864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34" name="公式" r:id="rId13" imgW="914400" imgH="457200" progId="Equation.3">
                  <p:embed/>
                </p:oleObj>
              </mc:Choice>
              <mc:Fallback>
                <p:oleObj name="公式" r:id="rId13" imgW="914400" imgH="457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1196752"/>
                        <a:ext cx="1728192" cy="86480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CC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右箭头 4"/>
          <p:cNvSpPr/>
          <p:nvPr/>
        </p:nvSpPr>
        <p:spPr>
          <a:xfrm rot="10604377">
            <a:off x="5945267" y="1024789"/>
            <a:ext cx="504056" cy="504056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3931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3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3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3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3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3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3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3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3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调频系统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0000FF"/>
                </a:solidFill>
              </a:rPr>
              <a:t>调幅系统</a:t>
            </a:r>
            <a:r>
              <a:rPr lang="zh-CN" altLang="en-US" dirty="0"/>
              <a:t>比较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回顾：</a:t>
            </a:r>
            <a:r>
              <a:rPr lang="en-US" altLang="zh-CN" dirty="0" smtClean="0">
                <a:solidFill>
                  <a:srgbClr val="0000FF"/>
                </a:solidFill>
              </a:rPr>
              <a:t>AM</a:t>
            </a:r>
            <a:r>
              <a:rPr lang="zh-CN" altLang="en-US" dirty="0" smtClean="0">
                <a:solidFill>
                  <a:srgbClr val="0000FF"/>
                </a:solidFill>
              </a:rPr>
              <a:t>情况下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/>
              <a:t>大信噪比情况，</a:t>
            </a:r>
            <a:r>
              <a:rPr lang="en-US" altLang="zh-CN" dirty="0" smtClean="0"/>
              <a:t>AM</a:t>
            </a:r>
            <a:r>
              <a:rPr lang="zh-CN" altLang="en-US" dirty="0" smtClean="0"/>
              <a:t>信号包络检波器的输出信噪比为</a:t>
            </a:r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设</a:t>
            </a:r>
            <a:r>
              <a:rPr lang="en-US" altLang="zh-CN" dirty="0" smtClean="0"/>
              <a:t>AM</a:t>
            </a:r>
            <a:r>
              <a:rPr lang="zh-CN" altLang="en-US" dirty="0" smtClean="0"/>
              <a:t>信号</a:t>
            </a:r>
            <a:r>
              <a:rPr lang="en-US" altLang="zh-CN" dirty="0" smtClean="0"/>
              <a:t>100%</a:t>
            </a:r>
            <a:r>
              <a:rPr lang="zh-CN" altLang="en-US" dirty="0" smtClean="0"/>
              <a:t>调制，且</a:t>
            </a:r>
            <a:r>
              <a:rPr lang="en-US" altLang="zh-CN" dirty="0" smtClean="0"/>
              <a:t>m(t)</a:t>
            </a:r>
            <a:r>
              <a:rPr lang="zh-CN" altLang="en-US" dirty="0" smtClean="0"/>
              <a:t>为单频余弦波信号，则</a:t>
            </a:r>
            <a:r>
              <a:rPr lang="en-US" altLang="zh-CN" dirty="0" smtClean="0"/>
              <a:t>m(t)</a:t>
            </a:r>
            <a:r>
              <a:rPr lang="zh-CN" altLang="en-US" dirty="0" smtClean="0"/>
              <a:t>的平均功率为 </a:t>
            </a:r>
          </a:p>
          <a:p>
            <a:r>
              <a:rPr lang="zh-CN" altLang="en-US" dirty="0" smtClean="0"/>
              <a:t>因而</a:t>
            </a:r>
          </a:p>
          <a:p>
            <a:r>
              <a:rPr lang="zh-CN" altLang="en-US" dirty="0" smtClean="0"/>
              <a:t>式中，</a:t>
            </a:r>
            <a:r>
              <a:rPr lang="en-US" altLang="zh-CN" dirty="0" smtClean="0"/>
              <a:t>B</a:t>
            </a:r>
            <a:r>
              <a:rPr lang="zh-CN" altLang="en-US" dirty="0" smtClean="0"/>
              <a:t>为</a:t>
            </a:r>
            <a:r>
              <a:rPr lang="en-US" altLang="zh-CN" dirty="0" smtClean="0"/>
              <a:t>AM</a:t>
            </a:r>
            <a:r>
              <a:rPr lang="zh-CN" altLang="en-US" dirty="0" smtClean="0"/>
              <a:t>信号的带宽，它是基带信号带宽的两倍，即</a:t>
            </a:r>
            <a:r>
              <a:rPr lang="en-US" altLang="zh-CN" dirty="0" smtClean="0">
                <a:solidFill>
                  <a:srgbClr val="FF0000"/>
                </a:solidFill>
              </a:rPr>
              <a:t>B = 2</a:t>
            </a:r>
            <a:r>
              <a:rPr lang="en-US" altLang="zh-CN" i="1" dirty="0" smtClean="0">
                <a:solidFill>
                  <a:srgbClr val="FF0000"/>
                </a:solidFill>
              </a:rPr>
              <a:t>f</a:t>
            </a:r>
            <a:r>
              <a:rPr lang="en-US" altLang="zh-CN" i="1" baseline="-25000" dirty="0" smtClean="0">
                <a:solidFill>
                  <a:srgbClr val="FF0000"/>
                </a:solidFill>
              </a:rPr>
              <a:t>m</a:t>
            </a:r>
            <a:r>
              <a:rPr lang="zh-CN" altLang="en-US" dirty="0" smtClean="0"/>
              <a:t>，故有</a:t>
            </a:r>
          </a:p>
          <a:p>
            <a:pPr lvl="1"/>
            <a:endParaRPr lang="zh-CN" altLang="en-US" dirty="0" smtClean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1C6F-A1F8-482D-A95D-30084230AE6D}" type="slidenum">
              <a:rPr lang="en-US" altLang="zh-CN" smtClean="0"/>
              <a:pPr/>
              <a:t>153</a:t>
            </a:fld>
            <a:endParaRPr lang="en-US" altLang="zh-CN"/>
          </a:p>
        </p:txBody>
      </p:sp>
      <p:graphicFrame>
        <p:nvGraphicFramePr>
          <p:cNvPr id="1341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104111"/>
              </p:ext>
            </p:extLst>
          </p:nvPr>
        </p:nvGraphicFramePr>
        <p:xfrm>
          <a:off x="2411760" y="2348880"/>
          <a:ext cx="1584176" cy="1010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53" r:id="rId3" imgW="761669" imgH="482391" progId="Equation.DSMT4">
                  <p:embed/>
                </p:oleObj>
              </mc:Choice>
              <mc:Fallback>
                <p:oleObj r:id="rId3" imgW="761669" imgH="482391" progId="Equation.DSMT4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2348880"/>
                        <a:ext cx="1584176" cy="10105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1" name="Rectangle 7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415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964102"/>
              </p:ext>
            </p:extLst>
          </p:nvPr>
        </p:nvGraphicFramePr>
        <p:xfrm>
          <a:off x="4283968" y="3861048"/>
          <a:ext cx="1440160" cy="833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54" r:id="rId5" imgW="723586" imgH="418918" progId="Equation.DSMT4">
                  <p:embed/>
                </p:oleObj>
              </mc:Choice>
              <mc:Fallback>
                <p:oleObj r:id="rId5" imgW="723586" imgH="418918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3861048"/>
                        <a:ext cx="1440160" cy="8339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3" name="Rectangle 9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415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861878"/>
              </p:ext>
            </p:extLst>
          </p:nvPr>
        </p:nvGraphicFramePr>
        <p:xfrm>
          <a:off x="1763688" y="4293096"/>
          <a:ext cx="1584176" cy="950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55" r:id="rId7" imgW="762000" imgH="457200" progId="Equation.DSMT4">
                  <p:embed/>
                </p:oleObj>
              </mc:Choice>
              <mc:Fallback>
                <p:oleObj r:id="rId7" imgW="762000" imgH="457200" progId="Equation.DSMT4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4293096"/>
                        <a:ext cx="1584176" cy="95012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5" name="Rectangle 11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415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237390"/>
              </p:ext>
            </p:extLst>
          </p:nvPr>
        </p:nvGraphicFramePr>
        <p:xfrm>
          <a:off x="4932040" y="5589240"/>
          <a:ext cx="1872208" cy="10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56" r:id="rId9" imgW="787400" imgH="457200" progId="Equation.DSMT4">
                  <p:embed/>
                </p:oleObj>
              </mc:Choice>
              <mc:Fallback>
                <p:oleObj r:id="rId9" imgW="787400" imgH="457200" progId="Equation.DSMT4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5589240"/>
                        <a:ext cx="1872208" cy="1084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7" name="Rectangle 13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3675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4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4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4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4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调频系统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0000FF"/>
                </a:solidFill>
              </a:rPr>
              <a:t>调幅系统</a:t>
            </a:r>
            <a:r>
              <a:rPr lang="zh-CN" altLang="en-US" dirty="0"/>
              <a:t>比较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352928" cy="54006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FM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AM</a:t>
            </a:r>
            <a:r>
              <a:rPr lang="zh-CN" altLang="en-US" dirty="0" smtClean="0"/>
              <a:t>两者相比，得到</a:t>
            </a:r>
            <a:endParaRPr lang="en-US" altLang="zh-CN" dirty="0" smtClean="0"/>
          </a:p>
          <a:p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>
                <a:solidFill>
                  <a:srgbClr val="0000FF"/>
                </a:solidFill>
              </a:rPr>
              <a:t>讨论：</a:t>
            </a:r>
            <a:endParaRPr lang="zh-CN" altLang="en-US" dirty="0">
              <a:solidFill>
                <a:srgbClr val="0000FF"/>
              </a:solidFill>
            </a:endParaRPr>
          </a:p>
          <a:p>
            <a:pPr marL="365760" lvl="1" indent="0">
              <a:lnSpc>
                <a:spcPct val="110000"/>
              </a:lnSpc>
              <a:buNone/>
            </a:pPr>
            <a:r>
              <a:rPr lang="en-US" altLang="zh-CN" dirty="0" smtClean="0">
                <a:solidFill>
                  <a:srgbClr val="000000"/>
                </a:solidFill>
              </a:rPr>
              <a:t>(1) </a:t>
            </a:r>
            <a:r>
              <a:rPr lang="zh-CN" altLang="en-US" dirty="0" smtClean="0">
                <a:solidFill>
                  <a:srgbClr val="0000FF"/>
                </a:solidFill>
              </a:rPr>
              <a:t>大</a:t>
            </a:r>
            <a:r>
              <a:rPr lang="zh-CN" altLang="en-US" dirty="0">
                <a:solidFill>
                  <a:srgbClr val="0000FF"/>
                </a:solidFill>
              </a:rPr>
              <a:t>信噪比情况</a:t>
            </a:r>
            <a:r>
              <a:rPr lang="zh-CN" altLang="en-US" dirty="0"/>
              <a:t>下，若系统接收端的输入</a:t>
            </a:r>
            <a:r>
              <a:rPr lang="en-US" altLang="zh-CN" i="1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n</a:t>
            </a:r>
            <a:r>
              <a:rPr lang="en-US" altLang="zh-CN" baseline="-25000" dirty="0"/>
              <a:t>0</a:t>
            </a:r>
            <a:r>
              <a:rPr lang="zh-CN" altLang="en-US" dirty="0"/>
              <a:t>相同，则宽带调频系统解调器的输出信噪比是调幅系统的</a:t>
            </a:r>
            <a:r>
              <a:rPr lang="en-US" altLang="zh-CN" dirty="0">
                <a:solidFill>
                  <a:srgbClr val="0000FF"/>
                </a:solidFill>
              </a:rPr>
              <a:t>3</a:t>
            </a:r>
            <a:r>
              <a:rPr lang="en-US" altLang="zh-CN" i="1" dirty="0">
                <a:solidFill>
                  <a:srgbClr val="0000FF"/>
                </a:solidFill>
              </a:rPr>
              <a:t>m</a:t>
            </a:r>
            <a:r>
              <a:rPr lang="en-US" altLang="zh-CN" i="1" baseline="-25000" dirty="0">
                <a:solidFill>
                  <a:srgbClr val="0000FF"/>
                </a:solidFill>
              </a:rPr>
              <a:t>f</a:t>
            </a:r>
            <a:r>
              <a:rPr lang="en-US" altLang="zh-CN" baseline="30000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倍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65760" lvl="1" indent="0">
              <a:lnSpc>
                <a:spcPct val="1100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例</a:t>
            </a:r>
            <a:r>
              <a:rPr lang="en-US" altLang="zh-CN" dirty="0" smtClean="0"/>
              <a:t>: </a:t>
            </a:r>
            <a:r>
              <a:rPr lang="en-US" altLang="zh-CN" i="1" dirty="0" smtClean="0"/>
              <a:t>m</a:t>
            </a:r>
            <a:r>
              <a:rPr lang="en-US" altLang="zh-CN" i="1" baseline="-25000" dirty="0" smtClean="0"/>
              <a:t>f</a:t>
            </a:r>
            <a:r>
              <a:rPr lang="en-US" altLang="zh-CN" dirty="0" smtClean="0"/>
              <a:t> </a:t>
            </a:r>
            <a:r>
              <a:rPr lang="en-US" altLang="zh-CN" dirty="0"/>
              <a:t>=5</a:t>
            </a:r>
            <a:r>
              <a:rPr lang="zh-CN" altLang="en-US" dirty="0"/>
              <a:t>时，宽带调频的</a:t>
            </a:r>
            <a:r>
              <a:rPr lang="en-US" altLang="zh-CN" i="1" dirty="0"/>
              <a:t>S</a:t>
            </a:r>
            <a:r>
              <a:rPr lang="en-US" altLang="zh-CN" baseline="-25000" dirty="0"/>
              <a:t>0</a:t>
            </a:r>
            <a:r>
              <a:rPr lang="en-US" altLang="zh-CN" dirty="0"/>
              <a:t> /</a:t>
            </a:r>
            <a:r>
              <a:rPr lang="en-US" altLang="zh-CN" i="1" dirty="0"/>
              <a:t>N</a:t>
            </a:r>
            <a:r>
              <a:rPr lang="en-US" altLang="zh-CN" baseline="-25000" dirty="0"/>
              <a:t>0</a:t>
            </a:r>
            <a:r>
              <a:rPr lang="zh-CN" altLang="en-US" dirty="0"/>
              <a:t>是调幅时的</a:t>
            </a:r>
            <a:r>
              <a:rPr lang="en-US" altLang="zh-CN" dirty="0"/>
              <a:t>75</a:t>
            </a:r>
            <a:r>
              <a:rPr lang="zh-CN" altLang="en-US" dirty="0"/>
              <a:t>倍。</a:t>
            </a:r>
          </a:p>
          <a:p>
            <a:pPr marL="365760" lvl="1" indent="0">
              <a:lnSpc>
                <a:spcPct val="110000"/>
              </a:lnSpc>
              <a:buNone/>
            </a:pPr>
            <a:r>
              <a:rPr lang="en-US" altLang="zh-CN" dirty="0" smtClean="0"/>
              <a:t>(2) </a:t>
            </a:r>
            <a:r>
              <a:rPr lang="zh-CN" altLang="en-US" dirty="0" smtClean="0"/>
              <a:t>调频</a:t>
            </a:r>
            <a:r>
              <a:rPr lang="zh-CN" altLang="en-US" dirty="0"/>
              <a:t>系统的这一优越性是以</a:t>
            </a:r>
            <a:r>
              <a:rPr lang="zh-CN" altLang="en-US" dirty="0">
                <a:solidFill>
                  <a:srgbClr val="FF0000"/>
                </a:solidFill>
              </a:rPr>
              <a:t>增加其传输带宽</a:t>
            </a:r>
            <a:r>
              <a:rPr lang="zh-CN" altLang="en-US" dirty="0"/>
              <a:t>来换取的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65760" lvl="1" indent="0">
              <a:lnSpc>
                <a:spcPct val="110000"/>
              </a:lnSpc>
              <a:buNone/>
            </a:pPr>
            <a:r>
              <a:rPr lang="zh-CN" altLang="en-US" dirty="0" smtClean="0"/>
              <a:t>因为</a:t>
            </a:r>
            <a:r>
              <a:rPr lang="zh-CN" altLang="en-US" dirty="0"/>
              <a:t>，对于</a:t>
            </a:r>
            <a:r>
              <a:rPr lang="en-US" altLang="zh-CN" dirty="0"/>
              <a:t>AM </a:t>
            </a:r>
            <a:r>
              <a:rPr lang="zh-CN" altLang="en-US" dirty="0"/>
              <a:t>信号而言，传输带宽是</a:t>
            </a:r>
            <a:r>
              <a:rPr lang="en-US" altLang="zh-CN" dirty="0"/>
              <a:t>2</a:t>
            </a:r>
            <a:r>
              <a:rPr lang="en-US" altLang="zh-CN" i="1" dirty="0"/>
              <a:t>f</a:t>
            </a:r>
            <a:r>
              <a:rPr lang="en-US" altLang="zh-CN" i="1" baseline="-25000" dirty="0"/>
              <a:t>m</a:t>
            </a:r>
            <a:r>
              <a:rPr lang="zh-CN" altLang="en-US" dirty="0"/>
              <a:t>，而对</a:t>
            </a:r>
            <a:r>
              <a:rPr lang="en-US" altLang="zh-CN" dirty="0"/>
              <a:t>WBFM</a:t>
            </a:r>
            <a:r>
              <a:rPr lang="zh-CN" altLang="en-US" dirty="0"/>
              <a:t>信号而言，相应于</a:t>
            </a:r>
            <a:r>
              <a:rPr lang="en-US" altLang="zh-CN" i="1" dirty="0"/>
              <a:t>m</a:t>
            </a:r>
            <a:r>
              <a:rPr lang="en-US" altLang="zh-CN" i="1" baseline="-25000" dirty="0"/>
              <a:t>f</a:t>
            </a:r>
            <a:r>
              <a:rPr lang="en-US" altLang="zh-CN" dirty="0"/>
              <a:t> = 5</a:t>
            </a:r>
            <a:r>
              <a:rPr lang="zh-CN" altLang="en-US" dirty="0"/>
              <a:t>时的传输带宽为</a:t>
            </a:r>
            <a:r>
              <a:rPr lang="en-US" altLang="zh-CN" dirty="0"/>
              <a:t>12</a:t>
            </a:r>
            <a:r>
              <a:rPr lang="en-US" altLang="zh-CN" i="1" dirty="0"/>
              <a:t>f</a:t>
            </a:r>
            <a:r>
              <a:rPr lang="en-US" altLang="zh-CN" i="1" baseline="-25000" dirty="0"/>
              <a:t>m</a:t>
            </a:r>
            <a:r>
              <a:rPr lang="en-US" altLang="zh-CN" dirty="0"/>
              <a:t> </a:t>
            </a:r>
            <a:r>
              <a:rPr lang="zh-CN" altLang="en-US" dirty="0"/>
              <a:t>，是前者的</a:t>
            </a:r>
            <a:r>
              <a:rPr lang="en-US" altLang="zh-CN" dirty="0"/>
              <a:t>6</a:t>
            </a:r>
            <a:r>
              <a:rPr lang="zh-CN" altLang="en-US" dirty="0"/>
              <a:t>倍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1C6F-A1F8-482D-A95D-30084230AE6D}" type="slidenum">
              <a:rPr lang="en-US" altLang="zh-CN" smtClean="0"/>
              <a:pPr/>
              <a:t>154</a:t>
            </a:fld>
            <a:endParaRPr lang="en-US" altLang="zh-CN"/>
          </a:p>
        </p:txBody>
      </p:sp>
      <p:sp>
        <p:nvSpPr>
          <p:cNvPr id="134153" name="Rectangle 9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34155" name="Rectangle 11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34157" name="Rectangle 13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415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272383"/>
              </p:ext>
            </p:extLst>
          </p:nvPr>
        </p:nvGraphicFramePr>
        <p:xfrm>
          <a:off x="5580112" y="980728"/>
          <a:ext cx="2376264" cy="1000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61" r:id="rId3" imgW="1155700" imgH="482600" progId="Equation.DSMT4">
                  <p:embed/>
                </p:oleObj>
              </mc:Choice>
              <mc:Fallback>
                <p:oleObj r:id="rId3" imgW="1155700" imgH="482600" progId="Equation.DSMT4">
                  <p:embed/>
                  <p:pic>
                    <p:nvPicPr>
                      <p:cNvPr id="0" name="Picture 5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980728"/>
                        <a:ext cx="2376264" cy="100084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CC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59624"/>
              </p:ext>
            </p:extLst>
          </p:nvPr>
        </p:nvGraphicFramePr>
        <p:xfrm>
          <a:off x="3923928" y="1700808"/>
          <a:ext cx="1491610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62" r:id="rId5" imgW="787400" imgH="457200" progId="Equation.DSMT4">
                  <p:embed/>
                </p:oleObj>
              </mc:Choice>
              <mc:Fallback>
                <p:oleObj r:id="rId5" imgW="787400" imgH="457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1700808"/>
                        <a:ext cx="1491610" cy="864096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879799"/>
              </p:ext>
            </p:extLst>
          </p:nvPr>
        </p:nvGraphicFramePr>
        <p:xfrm>
          <a:off x="6876256" y="188640"/>
          <a:ext cx="20161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63" r:id="rId7" imgW="1079500" imgH="457200" progId="Equation.DSMT4">
                  <p:embed/>
                </p:oleObj>
              </mc:Choice>
              <mc:Fallback>
                <p:oleObj r:id="rId7" imgW="1079500" imgH="4572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256" y="188640"/>
                        <a:ext cx="2016125" cy="85725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箭头连接符 6"/>
          <p:cNvCxnSpPr>
            <a:stCxn id="2" idx="3"/>
          </p:cNvCxnSpPr>
          <p:nvPr/>
        </p:nvCxnSpPr>
        <p:spPr>
          <a:xfrm flipV="1">
            <a:off x="5415538" y="1916832"/>
            <a:ext cx="452606" cy="2160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6372200" y="620688"/>
            <a:ext cx="360040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748012"/>
              </p:ext>
            </p:extLst>
          </p:nvPr>
        </p:nvGraphicFramePr>
        <p:xfrm>
          <a:off x="2058963" y="5949280"/>
          <a:ext cx="431323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64" name="公式" r:id="rId9" imgW="2057400" imgH="241300" progId="Equation.3">
                  <p:embed/>
                </p:oleObj>
              </mc:Choice>
              <mc:Fallback>
                <p:oleObj name="公式" r:id="rId9" imgW="2057400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8963" y="5949280"/>
                        <a:ext cx="4313237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4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4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064896" cy="5256584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WBFM</a:t>
            </a:r>
            <a:r>
              <a:rPr lang="zh-CN" altLang="en-US" dirty="0" smtClean="0"/>
              <a:t>信号的传输带宽</a:t>
            </a:r>
            <a:r>
              <a:rPr lang="en-US" altLang="zh-CN" dirty="0" smtClean="0"/>
              <a:t>B</a:t>
            </a:r>
            <a:r>
              <a:rPr lang="en-US" altLang="zh-CN" baseline="-25000" dirty="0" smtClean="0"/>
              <a:t>FM</a:t>
            </a:r>
            <a:r>
              <a:rPr lang="zh-CN" altLang="en-US" dirty="0" smtClean="0"/>
              <a:t>与</a:t>
            </a:r>
            <a:r>
              <a:rPr lang="en-US" altLang="zh-CN" dirty="0" smtClean="0"/>
              <a:t>AM </a:t>
            </a:r>
            <a:r>
              <a:rPr lang="zh-CN" altLang="en-US" dirty="0" smtClean="0"/>
              <a:t>信号的传输带宽</a:t>
            </a:r>
            <a:r>
              <a:rPr lang="en-US" altLang="zh-CN" dirty="0" smtClean="0"/>
              <a:t>B</a:t>
            </a:r>
            <a:r>
              <a:rPr lang="en-US" altLang="zh-CN" baseline="-25000" dirty="0" smtClean="0"/>
              <a:t>AM</a:t>
            </a:r>
            <a:r>
              <a:rPr lang="zh-CN" altLang="en-US" dirty="0" smtClean="0"/>
              <a:t>之间的一般关系为</a:t>
            </a:r>
            <a:r>
              <a:rPr lang="en-US" altLang="zh-CN" dirty="0" smtClean="0"/>
              <a:t>: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当</a:t>
            </a:r>
            <a:r>
              <a:rPr lang="en-US" altLang="zh-CN" dirty="0" smtClean="0"/>
              <a:t>m</a:t>
            </a:r>
            <a:r>
              <a:rPr lang="en-US" altLang="zh-CN" baseline="-25000" dirty="0" smtClean="0"/>
              <a:t>f</a:t>
            </a:r>
            <a:r>
              <a:rPr lang="en-US" altLang="zh-CN" dirty="0" smtClean="0"/>
              <a:t>  &gt;&gt; 1</a:t>
            </a:r>
            <a:r>
              <a:rPr lang="zh-CN" altLang="en-US" dirty="0" smtClean="0"/>
              <a:t>时，</a:t>
            </a:r>
            <a:endParaRPr lang="en-US" altLang="zh-CN" dirty="0" smtClean="0"/>
          </a:p>
          <a:p>
            <a:r>
              <a:rPr lang="zh-CN" altLang="en-US" dirty="0" smtClean="0"/>
              <a:t>在上述条件下，</a:t>
            </a:r>
          </a:p>
          <a:p>
            <a:r>
              <a:rPr lang="zh-CN" altLang="en-US" dirty="0" smtClean="0"/>
              <a:t>	变为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可见，宽带调频输出信噪比相对于调幅的改善</a:t>
            </a:r>
            <a:r>
              <a:rPr lang="zh-CN" altLang="en-US" dirty="0"/>
              <a:t>，</a:t>
            </a:r>
            <a:r>
              <a:rPr lang="zh-CN" altLang="en-US" dirty="0" smtClean="0"/>
              <a:t>与它们</a:t>
            </a:r>
            <a:r>
              <a:rPr lang="zh-CN" altLang="en-US" dirty="0" smtClean="0">
                <a:solidFill>
                  <a:srgbClr val="FF0000"/>
                </a:solidFill>
              </a:rPr>
              <a:t>带宽比的平方成正比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调频是以带宽换取信噪比的改善</a:t>
            </a:r>
            <a:r>
              <a:rPr lang="zh-CN" altLang="en-US" dirty="0" smtClean="0"/>
              <a:t>。	</a:t>
            </a:r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384F6-87D2-4158-89B5-E020EAABD932}" type="slidenum">
              <a:rPr lang="en-US" altLang="zh-CN" smtClean="0"/>
              <a:pPr/>
              <a:t>155</a:t>
            </a:fld>
            <a:endParaRPr lang="en-US" altLang="zh-CN"/>
          </a:p>
        </p:txBody>
      </p:sp>
      <p:graphicFrame>
        <p:nvGraphicFramePr>
          <p:cNvPr id="1361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090053"/>
              </p:ext>
            </p:extLst>
          </p:nvPr>
        </p:nvGraphicFramePr>
        <p:xfrm>
          <a:off x="2771937" y="1916832"/>
          <a:ext cx="4266345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02" r:id="rId3" imgW="2019300" imgH="241300" progId="Equation.DSMT4">
                  <p:embed/>
                </p:oleObj>
              </mc:Choice>
              <mc:Fallback>
                <p:oleObj r:id="rId3" imgW="2019300" imgH="241300" progId="Equation.DSMT4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937" y="1916832"/>
                        <a:ext cx="4266345" cy="504056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CC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858239"/>
              </p:ext>
            </p:extLst>
          </p:nvPr>
        </p:nvGraphicFramePr>
        <p:xfrm>
          <a:off x="3203848" y="2636912"/>
          <a:ext cx="1700337" cy="478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03" r:id="rId5" imgW="850531" imgH="241195" progId="Equation.DSMT4">
                  <p:embed/>
                </p:oleObj>
              </mc:Choice>
              <mc:Fallback>
                <p:oleObj r:id="rId5" imgW="850531" imgH="241195" progId="Equation.DSMT4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2636912"/>
                        <a:ext cx="1700337" cy="4782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00" name="Rectangle 8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61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543778"/>
              </p:ext>
            </p:extLst>
          </p:nvPr>
        </p:nvGraphicFramePr>
        <p:xfrm>
          <a:off x="5580112" y="2510971"/>
          <a:ext cx="1440160" cy="939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04" r:id="rId7" imgW="660113" imgH="431613" progId="Equation.DSMT4">
                  <p:embed/>
                </p:oleObj>
              </mc:Choice>
              <mc:Fallback>
                <p:oleObj r:id="rId7" imgW="660113" imgH="431613" progId="Equation.DSMT4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2510971"/>
                        <a:ext cx="1440160" cy="9397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02" name="Rectangle 10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620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931788"/>
              </p:ext>
            </p:extLst>
          </p:nvPr>
        </p:nvGraphicFramePr>
        <p:xfrm>
          <a:off x="2687620" y="3573017"/>
          <a:ext cx="3078234" cy="1045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05" r:id="rId9" imgW="1485900" imgH="508000" progId="Equation.DSMT4">
                  <p:embed/>
                </p:oleObj>
              </mc:Choice>
              <mc:Fallback>
                <p:oleObj r:id="rId9" imgW="1485900" imgH="508000" progId="Equation.DSMT4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20" y="3573017"/>
                        <a:ext cx="3078234" cy="1045716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171178"/>
              </p:ext>
            </p:extLst>
          </p:nvPr>
        </p:nvGraphicFramePr>
        <p:xfrm>
          <a:off x="3347864" y="92622"/>
          <a:ext cx="2160463" cy="90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06" r:id="rId11" imgW="1155700" imgH="482600" progId="Equation.DSMT4">
                  <p:embed/>
                </p:oleObj>
              </mc:Choice>
              <mc:Fallback>
                <p:oleObj r:id="rId11" imgW="1155700" imgH="482600" progId="Equation.DSMT4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92622"/>
                        <a:ext cx="2160463" cy="909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右箭头 6"/>
          <p:cNvSpPr/>
          <p:nvPr/>
        </p:nvSpPr>
        <p:spPr>
          <a:xfrm>
            <a:off x="5004048" y="2708920"/>
            <a:ext cx="432048" cy="46766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4139952" y="908720"/>
            <a:ext cx="0" cy="28083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3563888" y="2312876"/>
            <a:ext cx="28803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860032" y="2348880"/>
            <a:ext cx="28803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444208" y="2426503"/>
            <a:ext cx="50405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3753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6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6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6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6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6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6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6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6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6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6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调频系统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0000FF"/>
                </a:solidFill>
              </a:rPr>
              <a:t>调幅系统</a:t>
            </a:r>
            <a:r>
              <a:rPr lang="zh-CN" altLang="en-US" dirty="0" smtClean="0"/>
              <a:t>比较结论</a:t>
            </a:r>
            <a:endParaRPr lang="zh-CN" altLang="en-US" dirty="0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064896" cy="5256584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结论：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/>
              <a:t>在大信噪比情况下，调频系统的抗噪声性能将比调幅系统优越，且其优越程度将随传输带宽的增加而提高。</a:t>
            </a:r>
          </a:p>
          <a:p>
            <a:r>
              <a:rPr lang="zh-CN" altLang="en-US" dirty="0" smtClean="0"/>
              <a:t>但是，</a:t>
            </a:r>
            <a:r>
              <a:rPr lang="en-US" altLang="zh-CN" dirty="0" smtClean="0"/>
              <a:t>FM</a:t>
            </a:r>
            <a:r>
              <a:rPr lang="zh-CN" altLang="en-US" dirty="0" smtClean="0"/>
              <a:t>系统以带宽换取输出信噪比改善并不是无止境的。</a:t>
            </a:r>
            <a:endParaRPr lang="en-US" altLang="zh-CN" dirty="0" smtClean="0"/>
          </a:p>
          <a:p>
            <a:r>
              <a:rPr lang="zh-CN" altLang="en-US" dirty="0" smtClean="0"/>
              <a:t>随着传输带宽的增加，输入噪声功率增大，在输入信号功率不变的条件下，输入信噪比下降，当输入信噪比降到一定程度时就会出现</a:t>
            </a:r>
            <a:r>
              <a:rPr lang="zh-CN" altLang="en-US" dirty="0" smtClean="0">
                <a:solidFill>
                  <a:srgbClr val="0000FF"/>
                </a:solidFill>
              </a:rPr>
              <a:t>门限效应</a:t>
            </a:r>
            <a:r>
              <a:rPr lang="zh-CN" altLang="en-US" dirty="0" smtClean="0"/>
              <a:t>，输出信噪比将急剧恶化。</a:t>
            </a:r>
            <a:endParaRPr lang="en-US" altLang="zh-CN" dirty="0" smtClean="0"/>
          </a:p>
          <a:p>
            <a:r>
              <a:rPr lang="zh-CN" altLang="en-US" dirty="0" smtClean="0"/>
              <a:t>                小</a:t>
            </a:r>
            <a:r>
              <a:rPr lang="zh-CN" altLang="en-US" dirty="0"/>
              <a:t>信噪比时的</a:t>
            </a:r>
            <a:r>
              <a:rPr lang="zh-CN" altLang="en-US" dirty="0">
                <a:solidFill>
                  <a:srgbClr val="0000FF"/>
                </a:solidFill>
              </a:rPr>
              <a:t>门限效应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6C2A-C872-4D7C-90CD-1BE624945464}" type="slidenum">
              <a:rPr lang="en-US" altLang="zh-CN" smtClean="0"/>
              <a:pPr/>
              <a:t>156</a:t>
            </a:fld>
            <a:endParaRPr lang="en-US" altLang="zh-CN"/>
          </a:p>
        </p:txBody>
      </p:sp>
      <p:sp>
        <p:nvSpPr>
          <p:cNvPr id="2" name="右箭头 1"/>
          <p:cNvSpPr/>
          <p:nvPr/>
        </p:nvSpPr>
        <p:spPr>
          <a:xfrm>
            <a:off x="1634437" y="5805264"/>
            <a:ext cx="648072" cy="57606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5.4.3  </a:t>
            </a:r>
            <a:r>
              <a:rPr lang="zh-CN" altLang="en-US" dirty="0"/>
              <a:t>小信噪比时的</a:t>
            </a:r>
            <a:r>
              <a:rPr lang="zh-CN" altLang="en-US" dirty="0">
                <a:solidFill>
                  <a:srgbClr val="0000FF"/>
                </a:solidFill>
              </a:rPr>
              <a:t>门限效应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0000FF"/>
                </a:solidFill>
              </a:rPr>
              <a:t>定义</a:t>
            </a:r>
            <a:r>
              <a:rPr lang="zh-CN" altLang="en-US" dirty="0" smtClean="0"/>
              <a:t>：当输入信噪比</a:t>
            </a:r>
            <a:r>
              <a:rPr lang="en-US" altLang="zh-CN" dirty="0" smtClean="0"/>
              <a:t>(</a:t>
            </a:r>
            <a:r>
              <a:rPr lang="en-US" altLang="zh-CN" i="1" dirty="0"/>
              <a:t>S</a:t>
            </a:r>
            <a:r>
              <a:rPr lang="en-US" altLang="zh-CN" i="1" baseline="-25000" dirty="0"/>
              <a:t>i</a:t>
            </a:r>
            <a:r>
              <a:rPr lang="en-US" altLang="zh-CN" dirty="0"/>
              <a:t> /</a:t>
            </a:r>
            <a:r>
              <a:rPr lang="en-US" altLang="zh-CN" i="1" dirty="0"/>
              <a:t>N</a:t>
            </a:r>
            <a:r>
              <a:rPr lang="en-US" altLang="zh-CN" i="1" baseline="-25000" dirty="0"/>
              <a:t>i</a:t>
            </a:r>
            <a:r>
              <a:rPr lang="en-US" altLang="zh-CN" dirty="0"/>
              <a:t>)</a:t>
            </a:r>
            <a:r>
              <a:rPr lang="zh-CN" altLang="en-US" dirty="0"/>
              <a:t>低于一定数值时，解调器的输出信噪比</a:t>
            </a:r>
            <a:r>
              <a:rPr lang="en-US" altLang="zh-CN" dirty="0"/>
              <a:t>(</a:t>
            </a:r>
            <a:r>
              <a:rPr lang="en-US" altLang="zh-CN" i="1" dirty="0"/>
              <a:t>S</a:t>
            </a:r>
            <a:r>
              <a:rPr lang="en-US" altLang="zh-CN" i="1" baseline="-25000" dirty="0"/>
              <a:t>o</a:t>
            </a:r>
            <a:r>
              <a:rPr lang="en-US" altLang="zh-CN" dirty="0"/>
              <a:t> /</a:t>
            </a:r>
            <a:r>
              <a:rPr lang="en-US" altLang="zh-CN" i="1" dirty="0"/>
              <a:t>N</a:t>
            </a:r>
            <a:r>
              <a:rPr lang="en-US" altLang="zh-CN" i="1" baseline="-25000" dirty="0"/>
              <a:t>o</a:t>
            </a:r>
            <a:r>
              <a:rPr lang="en-US" altLang="zh-CN" dirty="0"/>
              <a:t>)</a:t>
            </a:r>
            <a:r>
              <a:rPr lang="zh-CN" altLang="en-US" dirty="0"/>
              <a:t>急剧恶化，这种现象称为调频信号解调的</a:t>
            </a:r>
            <a:r>
              <a:rPr lang="zh-CN" altLang="en-US" dirty="0">
                <a:solidFill>
                  <a:srgbClr val="0000FF"/>
                </a:solidFill>
              </a:rPr>
              <a:t>门限效应</a:t>
            </a:r>
            <a:r>
              <a:rPr lang="zh-CN" altLang="en-US" dirty="0"/>
              <a:t>。 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门限值 </a:t>
            </a:r>
            <a:r>
              <a:rPr lang="zh-CN" altLang="en-US" dirty="0" smtClean="0"/>
              <a:t>： </a:t>
            </a:r>
            <a:r>
              <a:rPr lang="zh-CN" altLang="en-US" dirty="0"/>
              <a:t>出现门限效应时所对应的输入信噪比值称为门限值，记为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</a:rPr>
              <a:t>S</a:t>
            </a:r>
            <a:r>
              <a:rPr lang="en-US" altLang="zh-CN" i="1" baseline="-25000" dirty="0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 /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i="1" baseline="-25000" dirty="0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) </a:t>
            </a:r>
            <a:r>
              <a:rPr lang="en-US" altLang="zh-CN" i="1" baseline="-25000" dirty="0">
                <a:solidFill>
                  <a:srgbClr val="FF0000"/>
                </a:solidFill>
              </a:rPr>
              <a:t>b</a:t>
            </a:r>
            <a:r>
              <a:rPr lang="en-US" altLang="zh-CN" baseline="-25000" dirty="0">
                <a:solidFill>
                  <a:srgbClr val="FF0000"/>
                </a:solidFill>
              </a:rPr>
              <a:t> 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5A695-4E44-4DEF-A62A-18FFBD6C279D}" type="slidenum">
              <a:rPr lang="en-US" altLang="zh-CN" smtClean="0"/>
              <a:pPr/>
              <a:t>157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30359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8" name="Picture 4"/>
          <p:cNvPicPr>
            <a:picLocks noChangeAspect="1" noChangeArrowheads="1"/>
          </p:cNvPicPr>
          <p:nvPr/>
        </p:nvPicPr>
        <p:blipFill>
          <a:blip r:embed="rId2" cstate="print"/>
          <a:srcRect t="2941"/>
          <a:stretch>
            <a:fillRect/>
          </a:stretch>
        </p:blipFill>
        <p:spPr bwMode="auto">
          <a:xfrm>
            <a:off x="-180528" y="1124744"/>
            <a:ext cx="4320480" cy="4651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小信噪比时的</a:t>
            </a:r>
            <a:r>
              <a:rPr lang="zh-CN" altLang="en-US" dirty="0" smtClean="0">
                <a:solidFill>
                  <a:srgbClr val="0000FF"/>
                </a:solidFill>
              </a:rPr>
              <a:t>门限效应</a:t>
            </a:r>
            <a:endParaRPr lang="zh-CN" altLang="en-US" dirty="0"/>
          </a:p>
        </p:txBody>
      </p:sp>
      <p:sp>
        <p:nvSpPr>
          <p:cNvPr id="13926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139952" y="1196752"/>
            <a:ext cx="4752528" cy="5256584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zh-CN" altLang="en-US" sz="3100" dirty="0" smtClean="0">
                <a:solidFill>
                  <a:srgbClr val="0000FF"/>
                </a:solidFill>
              </a:rPr>
              <a:t>分析结论</a:t>
            </a:r>
            <a:r>
              <a:rPr lang="zh-CN" altLang="en-US" sz="3100" dirty="0" smtClean="0"/>
              <a:t>：</a:t>
            </a:r>
          </a:p>
          <a:p>
            <a:pPr>
              <a:lnSpc>
                <a:spcPct val="110000"/>
              </a:lnSpc>
            </a:pPr>
            <a:r>
              <a:rPr lang="zh-CN" altLang="en-US" dirty="0" smtClean="0">
                <a:solidFill>
                  <a:srgbClr val="000000"/>
                </a:solidFill>
              </a:rPr>
              <a:t>门限值与</a:t>
            </a:r>
            <a:r>
              <a:rPr lang="zh-CN" altLang="en-US" dirty="0" smtClean="0">
                <a:solidFill>
                  <a:srgbClr val="FF0000"/>
                </a:solidFill>
              </a:rPr>
              <a:t>调制指数</a:t>
            </a:r>
            <a:r>
              <a:rPr lang="en-US" altLang="zh-CN" i="1" dirty="0" smtClean="0">
                <a:solidFill>
                  <a:srgbClr val="FF0000"/>
                </a:solidFill>
              </a:rPr>
              <a:t>m</a:t>
            </a:r>
            <a:r>
              <a:rPr lang="en-US" altLang="zh-CN" i="1" baseline="-25000" dirty="0" smtClean="0">
                <a:solidFill>
                  <a:srgbClr val="FF0000"/>
                </a:solidFill>
              </a:rPr>
              <a:t>f </a:t>
            </a:r>
            <a:r>
              <a:rPr lang="zh-CN" altLang="en-US" dirty="0" smtClean="0">
                <a:solidFill>
                  <a:srgbClr val="000000"/>
                </a:solidFill>
              </a:rPr>
              <a:t>有关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en-US" altLang="zh-CN" sz="2800" i="1" dirty="0" smtClean="0"/>
              <a:t>m</a:t>
            </a:r>
            <a:r>
              <a:rPr lang="en-US" altLang="zh-CN" sz="2800" i="1" baseline="-25000" dirty="0" smtClean="0"/>
              <a:t>f </a:t>
            </a:r>
            <a:r>
              <a:rPr lang="zh-CN" altLang="en-US" sz="2800" dirty="0" smtClean="0"/>
              <a:t>越大，门限值越高。</a:t>
            </a:r>
            <a:endParaRPr lang="en-US" altLang="zh-CN" sz="2800" dirty="0" smtClean="0"/>
          </a:p>
          <a:p>
            <a:pPr lvl="1">
              <a:lnSpc>
                <a:spcPct val="110000"/>
              </a:lnSpc>
            </a:pPr>
            <a:r>
              <a:rPr lang="zh-CN" altLang="en-US" sz="2800" dirty="0" smtClean="0"/>
              <a:t>不过不同</a:t>
            </a:r>
            <a:r>
              <a:rPr lang="en-US" altLang="zh-CN" sz="2800" i="1" dirty="0" smtClean="0"/>
              <a:t>m</a:t>
            </a:r>
            <a:r>
              <a:rPr lang="en-US" altLang="zh-CN" sz="2800" i="1" baseline="-25000" dirty="0" smtClean="0"/>
              <a:t>f </a:t>
            </a:r>
            <a:r>
              <a:rPr lang="zh-CN" altLang="en-US" sz="2800" dirty="0" smtClean="0"/>
              <a:t>时，门限值的变化不大，大约在</a:t>
            </a:r>
            <a:r>
              <a:rPr lang="en-US" altLang="zh-CN" sz="2800" dirty="0" smtClean="0"/>
              <a:t>8~11dB</a:t>
            </a:r>
            <a:r>
              <a:rPr lang="zh-CN" altLang="en-US" sz="2800" dirty="0" smtClean="0"/>
              <a:t>的范围内变化，一般认为门限值为</a:t>
            </a:r>
            <a:r>
              <a:rPr lang="en-US" altLang="zh-CN" sz="2800" dirty="0" smtClean="0"/>
              <a:t>10 dB</a:t>
            </a:r>
            <a:r>
              <a:rPr lang="zh-CN" altLang="en-US" sz="2800" dirty="0" smtClean="0"/>
              <a:t>左右。</a:t>
            </a: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rgbClr val="000000"/>
                </a:solidFill>
              </a:rPr>
              <a:t>在</a:t>
            </a:r>
            <a:r>
              <a:rPr lang="zh-CN" altLang="en-US" dirty="0" smtClean="0">
                <a:solidFill>
                  <a:srgbClr val="FF0000"/>
                </a:solidFill>
              </a:rPr>
              <a:t>门限值以上</a:t>
            </a:r>
            <a:r>
              <a:rPr lang="zh-CN" altLang="en-US" dirty="0" smtClean="0">
                <a:solidFill>
                  <a:srgbClr val="000000"/>
                </a:solidFill>
              </a:rPr>
              <a:t>时， </a:t>
            </a:r>
            <a:r>
              <a:rPr lang="en-US" altLang="zh-CN" dirty="0" smtClean="0">
                <a:solidFill>
                  <a:srgbClr val="000000"/>
                </a:solidFill>
              </a:rPr>
              <a:t>(</a:t>
            </a:r>
            <a:r>
              <a:rPr lang="en-US" altLang="zh-CN" i="1" dirty="0" smtClean="0">
                <a:solidFill>
                  <a:srgbClr val="000000"/>
                </a:solidFill>
              </a:rPr>
              <a:t>S</a:t>
            </a:r>
            <a:r>
              <a:rPr lang="en-US" altLang="zh-CN" i="1" baseline="-25000" dirty="0" smtClean="0">
                <a:solidFill>
                  <a:srgbClr val="000000"/>
                </a:solidFill>
              </a:rPr>
              <a:t>o</a:t>
            </a:r>
            <a:r>
              <a:rPr lang="en-US" altLang="zh-CN" dirty="0" smtClean="0">
                <a:solidFill>
                  <a:srgbClr val="000000"/>
                </a:solidFill>
              </a:rPr>
              <a:t> /</a:t>
            </a:r>
            <a:r>
              <a:rPr lang="en-US" altLang="zh-CN" i="1" dirty="0" smtClean="0">
                <a:solidFill>
                  <a:srgbClr val="000000"/>
                </a:solidFill>
              </a:rPr>
              <a:t>N</a:t>
            </a:r>
            <a:r>
              <a:rPr lang="en-US" altLang="zh-CN" i="1" baseline="-25000" dirty="0" smtClean="0">
                <a:solidFill>
                  <a:srgbClr val="000000"/>
                </a:solidFill>
              </a:rPr>
              <a:t>o</a:t>
            </a:r>
            <a:r>
              <a:rPr lang="en-US" altLang="zh-CN" dirty="0" smtClean="0">
                <a:solidFill>
                  <a:srgbClr val="000000"/>
                </a:solidFill>
              </a:rPr>
              <a:t>)</a:t>
            </a:r>
            <a:r>
              <a:rPr lang="en-US" altLang="zh-CN" baseline="-25000" dirty="0" smtClean="0">
                <a:solidFill>
                  <a:srgbClr val="000000"/>
                </a:solidFill>
              </a:rPr>
              <a:t>FM</a:t>
            </a:r>
            <a:r>
              <a:rPr lang="zh-CN" altLang="en-US" dirty="0" smtClean="0">
                <a:solidFill>
                  <a:srgbClr val="000000"/>
                </a:solidFill>
              </a:rPr>
              <a:t>与</a:t>
            </a:r>
            <a:r>
              <a:rPr lang="en-US" altLang="zh-CN" dirty="0" smtClean="0">
                <a:solidFill>
                  <a:srgbClr val="000000"/>
                </a:solidFill>
              </a:rPr>
              <a:t>(</a:t>
            </a:r>
            <a:r>
              <a:rPr lang="en-US" altLang="zh-CN" i="1" dirty="0" smtClean="0">
                <a:solidFill>
                  <a:srgbClr val="000000"/>
                </a:solidFill>
              </a:rPr>
              <a:t>S</a:t>
            </a:r>
            <a:r>
              <a:rPr lang="en-US" altLang="zh-CN" i="1" baseline="-25000" dirty="0" smtClean="0">
                <a:solidFill>
                  <a:srgbClr val="000000"/>
                </a:solidFill>
              </a:rPr>
              <a:t>i</a:t>
            </a:r>
            <a:r>
              <a:rPr lang="en-US" altLang="zh-CN" dirty="0" smtClean="0">
                <a:solidFill>
                  <a:srgbClr val="000000"/>
                </a:solidFill>
              </a:rPr>
              <a:t> /</a:t>
            </a:r>
            <a:r>
              <a:rPr lang="en-US" altLang="zh-CN" i="1" dirty="0" smtClean="0">
                <a:solidFill>
                  <a:srgbClr val="000000"/>
                </a:solidFill>
              </a:rPr>
              <a:t>N</a:t>
            </a:r>
            <a:r>
              <a:rPr lang="en-US" altLang="zh-CN" i="1" baseline="-25000" dirty="0" smtClean="0">
                <a:solidFill>
                  <a:srgbClr val="000000"/>
                </a:solidFill>
              </a:rPr>
              <a:t>i</a:t>
            </a:r>
            <a:r>
              <a:rPr lang="en-US" altLang="zh-CN" dirty="0" smtClean="0">
                <a:solidFill>
                  <a:srgbClr val="000000"/>
                </a:solidFill>
              </a:rPr>
              <a:t>)</a:t>
            </a:r>
            <a:r>
              <a:rPr lang="en-US" altLang="zh-CN" baseline="-25000" dirty="0" smtClean="0">
                <a:solidFill>
                  <a:srgbClr val="000000"/>
                </a:solidFill>
              </a:rPr>
              <a:t>FM</a:t>
            </a:r>
            <a:r>
              <a:rPr lang="zh-CN" altLang="en-US" dirty="0" smtClean="0">
                <a:solidFill>
                  <a:srgbClr val="FF0000"/>
                </a:solidFill>
              </a:rPr>
              <a:t>呈线性</a:t>
            </a:r>
            <a:r>
              <a:rPr lang="zh-CN" altLang="en-US" dirty="0" smtClean="0">
                <a:solidFill>
                  <a:srgbClr val="000000"/>
                </a:solidFill>
              </a:rPr>
              <a:t>关系</a:t>
            </a:r>
            <a:r>
              <a:rPr lang="zh-CN" altLang="en-US" dirty="0" smtClean="0"/>
              <a:t>，且</a:t>
            </a:r>
            <a:r>
              <a:rPr lang="en-US" altLang="zh-CN" i="1" dirty="0" smtClean="0"/>
              <a:t>m</a:t>
            </a:r>
            <a:r>
              <a:rPr lang="en-US" altLang="zh-CN" i="1" baseline="-25000" dirty="0" smtClean="0"/>
              <a:t>f </a:t>
            </a:r>
            <a:r>
              <a:rPr lang="zh-CN" altLang="en-US" dirty="0" smtClean="0"/>
              <a:t>越大，输出信噪比的改善越明显。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en-US" dirty="0" smtClean="0"/>
              <a:t>在</a:t>
            </a:r>
            <a:r>
              <a:rPr lang="zh-CN" altLang="en-US" dirty="0" smtClean="0">
                <a:solidFill>
                  <a:srgbClr val="FF0000"/>
                </a:solidFill>
              </a:rPr>
              <a:t>门限值以下</a:t>
            </a:r>
            <a:r>
              <a:rPr lang="zh-CN" altLang="en-US" dirty="0" smtClean="0"/>
              <a:t>时， 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S</a:t>
            </a:r>
            <a:r>
              <a:rPr lang="en-US" altLang="zh-CN" i="1" baseline="-25000" dirty="0" smtClean="0"/>
              <a:t>o</a:t>
            </a:r>
            <a:r>
              <a:rPr lang="en-US" altLang="zh-CN" dirty="0" smtClean="0"/>
              <a:t> /</a:t>
            </a:r>
            <a:r>
              <a:rPr lang="en-US" altLang="zh-CN" i="1" dirty="0" smtClean="0"/>
              <a:t>N</a:t>
            </a:r>
            <a:r>
              <a:rPr lang="en-US" altLang="zh-CN" i="1" baseline="-25000" dirty="0" smtClean="0"/>
              <a:t>o</a:t>
            </a:r>
            <a:r>
              <a:rPr lang="en-US" altLang="zh-CN" dirty="0" smtClean="0"/>
              <a:t>)</a:t>
            </a:r>
            <a:r>
              <a:rPr lang="en-US" altLang="zh-CN" baseline="-25000" dirty="0" smtClean="0"/>
              <a:t>FM</a:t>
            </a:r>
            <a:r>
              <a:rPr lang="zh-CN" altLang="en-US" dirty="0" smtClean="0"/>
              <a:t>将随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S</a:t>
            </a:r>
            <a:r>
              <a:rPr lang="en-US" altLang="zh-CN" i="1" baseline="-25000" dirty="0" smtClean="0"/>
              <a:t>i</a:t>
            </a:r>
            <a:r>
              <a:rPr lang="en-US" altLang="zh-CN" dirty="0" smtClean="0"/>
              <a:t> /</a:t>
            </a:r>
            <a:r>
              <a:rPr lang="en-US" altLang="zh-CN" i="1" dirty="0" smtClean="0"/>
              <a:t>N</a:t>
            </a:r>
            <a:r>
              <a:rPr lang="en-US" altLang="zh-CN" i="1" baseline="-25000" dirty="0" smtClean="0"/>
              <a:t>i</a:t>
            </a:r>
            <a:r>
              <a:rPr lang="en-US" altLang="zh-CN" dirty="0" smtClean="0"/>
              <a:t>)</a:t>
            </a:r>
            <a:r>
              <a:rPr lang="en-US" altLang="zh-CN" baseline="-25000" dirty="0" smtClean="0"/>
              <a:t>FM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下降而急剧下降</a:t>
            </a:r>
            <a:r>
              <a:rPr lang="zh-CN" altLang="en-US" dirty="0" smtClean="0"/>
              <a:t>。且</a:t>
            </a:r>
            <a:r>
              <a:rPr lang="en-US" altLang="zh-CN" i="1" dirty="0" smtClean="0"/>
              <a:t>m</a:t>
            </a:r>
            <a:r>
              <a:rPr lang="en-US" altLang="zh-CN" i="1" baseline="-25000" dirty="0" smtClean="0"/>
              <a:t>f</a:t>
            </a:r>
            <a:r>
              <a:rPr lang="zh-CN" altLang="en-US" dirty="0" smtClean="0"/>
              <a:t>越大， 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S</a:t>
            </a:r>
            <a:r>
              <a:rPr lang="en-US" altLang="zh-CN" i="1" baseline="-25000" dirty="0" smtClean="0"/>
              <a:t>o</a:t>
            </a:r>
            <a:r>
              <a:rPr lang="en-US" altLang="zh-CN" dirty="0" smtClean="0"/>
              <a:t> /</a:t>
            </a:r>
            <a:r>
              <a:rPr lang="en-US" altLang="zh-CN" i="1" dirty="0" smtClean="0"/>
              <a:t>N</a:t>
            </a:r>
            <a:r>
              <a:rPr lang="en-US" altLang="zh-CN" i="1" baseline="-25000" dirty="0" smtClean="0"/>
              <a:t>o</a:t>
            </a:r>
            <a:r>
              <a:rPr lang="en-US" altLang="zh-CN" dirty="0" smtClean="0"/>
              <a:t>)</a:t>
            </a:r>
            <a:r>
              <a:rPr lang="en-US" altLang="zh-CN" baseline="-25000" dirty="0" smtClean="0"/>
              <a:t>FM</a:t>
            </a:r>
            <a:r>
              <a:rPr lang="zh-CN" altLang="en-US" dirty="0" smtClean="0"/>
              <a:t>下降越快。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FD733-22A1-406E-BB71-D9B7709F2B5F}" type="slidenum">
              <a:rPr lang="en-US" altLang="zh-CN" smtClean="0"/>
              <a:pPr/>
              <a:t>158</a:t>
            </a:fld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467544" y="5733256"/>
            <a:ext cx="35283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单音</a:t>
            </a:r>
            <a:r>
              <a:rPr lang="zh-CN" altLang="en-US" sz="2000" b="1" dirty="0" smtClean="0">
                <a:latin typeface="+mj-ea"/>
                <a:ea typeface="+mj-ea"/>
              </a:rPr>
              <a:t>调制时，</a:t>
            </a:r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不同调制指数</a:t>
            </a:r>
            <a:r>
              <a:rPr lang="zh-CN" altLang="en-US" sz="2000" b="1" dirty="0" smtClean="0">
                <a:latin typeface="+mj-ea"/>
                <a:ea typeface="+mj-ea"/>
              </a:rPr>
              <a:t>下，调频解调器的</a:t>
            </a:r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输出信噪比与输入信噪比的关系</a:t>
            </a:r>
            <a:r>
              <a:rPr lang="zh-CN" altLang="en-US" sz="2000" b="1" dirty="0" smtClean="0">
                <a:latin typeface="+mj-ea"/>
                <a:ea typeface="+mj-ea"/>
              </a:rPr>
              <a:t>曲线。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9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 uiExpand="1" build="p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小信噪比时的</a:t>
            </a:r>
            <a:r>
              <a:rPr lang="zh-CN" altLang="en-US" dirty="0" smtClean="0">
                <a:solidFill>
                  <a:srgbClr val="0000FF"/>
                </a:solidFill>
              </a:rPr>
              <a:t>门限效应</a:t>
            </a:r>
            <a:endParaRPr lang="zh-CN" altLang="en-US" dirty="0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>
              <a:lnSpc>
                <a:spcPts val="3500"/>
              </a:lnSpc>
            </a:pPr>
            <a:r>
              <a:rPr lang="zh-CN" altLang="en-US" dirty="0" smtClean="0"/>
              <a:t>门限效应是</a:t>
            </a:r>
            <a:r>
              <a:rPr lang="en-US" altLang="zh-CN" dirty="0" smtClean="0"/>
              <a:t>FM</a:t>
            </a:r>
            <a:r>
              <a:rPr lang="zh-CN" altLang="en-US" dirty="0" smtClean="0"/>
              <a:t>系统存在的一个实际问题。</a:t>
            </a:r>
            <a:endParaRPr lang="en-US" altLang="zh-CN" dirty="0" smtClean="0"/>
          </a:p>
          <a:p>
            <a:pPr lvl="1">
              <a:lnSpc>
                <a:spcPts val="3500"/>
              </a:lnSpc>
              <a:buNone/>
            </a:pPr>
            <a:r>
              <a:rPr lang="en-US" altLang="zh-CN" dirty="0" smtClean="0"/>
              <a:t>   </a:t>
            </a:r>
            <a:r>
              <a:rPr lang="zh-CN" altLang="en-US" dirty="0" smtClean="0"/>
              <a:t>尤其在采用调频制的远距离通信和卫星通信等领域中，对调频接收机的门限效应十分关注，希望门限点向低输入信噪比方向扩展。</a:t>
            </a:r>
          </a:p>
          <a:p>
            <a:pPr lvl="1">
              <a:lnSpc>
                <a:spcPts val="3500"/>
              </a:lnSpc>
            </a:pPr>
            <a:r>
              <a:rPr lang="zh-CN" altLang="en-US" dirty="0" smtClean="0"/>
              <a:t>降低门限值（也称门限扩展）的方法有很多，例如，可以采用锁相环解调器和负反馈解调器，它们的门限比一般鉴频器的门限电平低</a:t>
            </a:r>
            <a:r>
              <a:rPr lang="en-US" altLang="zh-CN" dirty="0" smtClean="0"/>
              <a:t>6~10dB</a:t>
            </a:r>
            <a:r>
              <a:rPr lang="zh-CN" altLang="en-US" dirty="0" smtClean="0"/>
              <a:t>。</a:t>
            </a:r>
          </a:p>
          <a:p>
            <a:pPr lvl="1">
              <a:lnSpc>
                <a:spcPts val="3500"/>
              </a:lnSpc>
            </a:pPr>
            <a:r>
              <a:rPr lang="zh-CN" altLang="en-US" dirty="0" smtClean="0"/>
              <a:t>还可以采用</a:t>
            </a:r>
            <a:r>
              <a:rPr lang="zh-CN" altLang="en-US" dirty="0" smtClean="0">
                <a:solidFill>
                  <a:srgbClr val="0000FF"/>
                </a:solidFill>
              </a:rPr>
              <a:t>“预加重”和“去加重”</a:t>
            </a:r>
            <a:r>
              <a:rPr lang="zh-CN" altLang="en-US" dirty="0" smtClean="0"/>
              <a:t>技术来进一步改善调频解调器的输出信噪比。这也相当于改善了门限。 </a:t>
            </a:r>
            <a:endParaRPr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FF257-874E-4045-ACDF-EE09311920AC}" type="slidenum">
              <a:rPr lang="en-US" altLang="zh-CN" smtClean="0"/>
              <a:pPr/>
              <a:t>159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B8CA-CE0D-4F3F-B0BB-7428A7BB0B99}" type="slidenum">
              <a:rPr lang="en-US" altLang="zh-CN"/>
              <a:pPr/>
              <a:t>16</a:t>
            </a:fld>
            <a:endParaRPr lang="en-US" altLang="zh-CN" dirty="0"/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0724" name="Object 4"/>
          <p:cNvGraphicFramePr>
            <a:graphicFrameLocks noChangeAspect="1"/>
          </p:cNvGraphicFramePr>
          <p:nvPr/>
        </p:nvGraphicFramePr>
        <p:xfrm>
          <a:off x="1907605" y="44624"/>
          <a:ext cx="4392587" cy="6243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" name="Visio" r:id="rId3" imgW="6627266" imgH="4626864" progId="Visio.Drawing.11">
                  <p:embed/>
                </p:oleObj>
              </mc:Choice>
              <mc:Fallback>
                <p:oleObj name="Visio" r:id="rId3" imgW="6627266" imgH="4626864" progId="Visio.Drawing.11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59645"/>
                      <a:stretch>
                        <a:fillRect/>
                      </a:stretch>
                    </p:blipFill>
                    <p:spPr bwMode="auto">
                      <a:xfrm>
                        <a:off x="1907605" y="44624"/>
                        <a:ext cx="4392587" cy="624322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6084168" y="54868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调制信号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9552" y="5877272"/>
            <a:ext cx="8443337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800" b="1" dirty="0" smtClean="0">
                <a:latin typeface="+mj-ea"/>
                <a:ea typeface="+mj-ea"/>
                <a:sym typeface="Symbol" pitchFamily="18" charset="2"/>
              </a:rPr>
              <a:t>问题：包络与调制信号波形相同，需要什么条件？？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84168" y="2204864"/>
            <a:ext cx="2880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调制信号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+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直流分量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12160" y="501317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已调信号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80112" y="4077072"/>
            <a:ext cx="2376264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已调信号的包络，与调制信号相同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4355976" y="4365104"/>
            <a:ext cx="1152128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424936" cy="81156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4. </a:t>
            </a:r>
            <a:r>
              <a:rPr lang="zh-CN" altLang="en-US" dirty="0" smtClean="0">
                <a:solidFill>
                  <a:srgbClr val="0000FF"/>
                </a:solidFill>
              </a:rPr>
              <a:t>波形图</a:t>
            </a:r>
            <a:endParaRPr lang="zh-CN" altLang="en-US" b="1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5.4.4 </a:t>
            </a:r>
            <a:r>
              <a:rPr lang="zh-CN" altLang="en-US" dirty="0" smtClean="0"/>
              <a:t>预加重和去加重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问题描述：</a:t>
            </a:r>
          </a:p>
          <a:p>
            <a:pPr lvl="1"/>
            <a:r>
              <a:rPr lang="zh-CN" altLang="en-US" dirty="0" smtClean="0"/>
              <a:t>鉴频器输出噪声功率谱随</a:t>
            </a:r>
            <a:r>
              <a:rPr lang="en-US" altLang="zh-CN" i="1" dirty="0" smtClean="0"/>
              <a:t>f</a:t>
            </a:r>
            <a:r>
              <a:rPr lang="zh-CN" altLang="en-US" dirty="0" smtClean="0"/>
              <a:t>呈</a:t>
            </a:r>
            <a:r>
              <a:rPr lang="zh-CN" altLang="en-US" dirty="0" smtClean="0">
                <a:solidFill>
                  <a:srgbClr val="FF0000"/>
                </a:solidFill>
              </a:rPr>
              <a:t>抛物线</a:t>
            </a:r>
            <a:r>
              <a:rPr lang="zh-CN" altLang="en-US" dirty="0" smtClean="0"/>
              <a:t>形状增大。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但在调频广播中所传送的语音和音乐信号，其能量却主要分布在</a:t>
            </a:r>
            <a:r>
              <a:rPr lang="zh-CN" altLang="en-US" dirty="0" smtClean="0">
                <a:solidFill>
                  <a:srgbClr val="FF0000"/>
                </a:solidFill>
              </a:rPr>
              <a:t>低频端</a:t>
            </a:r>
            <a:r>
              <a:rPr lang="zh-CN" altLang="en-US" dirty="0" smtClean="0"/>
              <a:t>，且其功率谱密度随频率的增高而</a:t>
            </a:r>
            <a:r>
              <a:rPr lang="zh-CN" altLang="en-US" dirty="0" smtClean="0">
                <a:solidFill>
                  <a:srgbClr val="FF0000"/>
                </a:solidFill>
              </a:rPr>
              <a:t>下降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因此，在调制频率高频端：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	  </a:t>
            </a:r>
            <a:r>
              <a:rPr lang="zh-CN" altLang="en-US" dirty="0" smtClean="0"/>
              <a:t>信号谱密度最小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	  </a:t>
            </a:r>
            <a:r>
              <a:rPr lang="zh-CN" altLang="en-US" dirty="0" smtClean="0"/>
              <a:t>噪声谱密度却是最大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后果：</a:t>
            </a:r>
            <a:r>
              <a:rPr lang="zh-CN" altLang="en-US" dirty="0" smtClean="0"/>
              <a:t>致使高频端的输出信噪比明显下降，这对解调信号质量会带来很大的影响。</a:t>
            </a:r>
          </a:p>
          <a:p>
            <a:endParaRPr lang="zh-CN" altLang="en-US" dirty="0" smtClean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93CD4-6D14-4255-B19E-727D6B872776}" type="slidenum">
              <a:rPr lang="en-US" altLang="zh-CN" smtClean="0"/>
              <a:pPr/>
              <a:t>160</a:t>
            </a:fld>
            <a:endParaRPr lang="en-US" altLang="zh-CN"/>
          </a:p>
        </p:txBody>
      </p:sp>
      <p:graphicFrame>
        <p:nvGraphicFramePr>
          <p:cNvPr id="315393" name="Object 1"/>
          <p:cNvGraphicFramePr>
            <a:graphicFrameLocks noChangeAspect="1"/>
          </p:cNvGraphicFramePr>
          <p:nvPr/>
        </p:nvGraphicFramePr>
        <p:xfrm>
          <a:off x="4716016" y="49932"/>
          <a:ext cx="4575175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47" name="Visio" r:id="rId3" imgW="1484460" imgH="604927" progId="Visio.Drawing.11">
                  <p:embed/>
                </p:oleObj>
              </mc:Choice>
              <mc:Fallback>
                <p:oleObj name="Visio" r:id="rId3" imgW="1484460" imgH="604927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49932"/>
                        <a:ext cx="4575175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箭头连接符 6"/>
          <p:cNvCxnSpPr/>
          <p:nvPr/>
        </p:nvCxnSpPr>
        <p:spPr>
          <a:xfrm flipV="1">
            <a:off x="7524328" y="908720"/>
            <a:ext cx="504056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2123728" y="3068960"/>
            <a:ext cx="504056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左大括号 10"/>
          <p:cNvSpPr/>
          <p:nvPr/>
        </p:nvSpPr>
        <p:spPr>
          <a:xfrm>
            <a:off x="1187624" y="4221088"/>
            <a:ext cx="144016" cy="504056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手杖形箭头 1"/>
          <p:cNvSpPr/>
          <p:nvPr/>
        </p:nvSpPr>
        <p:spPr>
          <a:xfrm rot="16200000">
            <a:off x="422570" y="3257949"/>
            <a:ext cx="1458100" cy="360041"/>
          </a:xfrm>
          <a:prstGeom prst="utur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手杖形箭头 9"/>
          <p:cNvSpPr/>
          <p:nvPr/>
        </p:nvSpPr>
        <p:spPr>
          <a:xfrm rot="16200000">
            <a:off x="-504563" y="3032956"/>
            <a:ext cx="2736304" cy="504055"/>
          </a:xfrm>
          <a:prstGeom prst="utur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15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4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54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64" tmFilter="0, 0; 0.125,0.2665; 0.25,0.4; 0.375,0.465; 0.5,0.5;  0.625,0.535; 0.75,0.6; 0.875,0.7335; 1,1">
                                          <p:stCondLst>
                                            <p:cond delay="5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82" tmFilter="0, 0; 0.125,0.2665; 0.25,0.4; 0.375,0.465; 0.5,0.5;  0.625,0.535; 0.75,0.6; 0.875,0.7335; 1,1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39" tmFilter="0, 0; 0.125,0.2665; 0.25,0.4; 0.375,0.465; 0.5,0.5;  0.625,0.535; 0.75,0.6; 0.875,0.7335; 1,1">
                                          <p:stCondLst>
                                            <p:cond delay="14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2">
                                          <p:stCondLst>
                                            <p:cond delay="55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41" decel="50000">
                                          <p:stCondLst>
                                            <p:cond delay="5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2">
                                          <p:stCondLst>
                                            <p:cond delay="111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41" decel="50000">
                                          <p:stCondLst>
                                            <p:cond delay="113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2">
                                          <p:stCondLst>
                                            <p:cond delay="139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41" decel="50000">
                                          <p:stCondLst>
                                            <p:cond delay="141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2">
                                          <p:stCondLst>
                                            <p:cond delay="153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41" decel="50000">
                                          <p:stCondLst>
                                            <p:cond delay="155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10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预加重和去加重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解决方法：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/>
              <a:t>为了进一步改善调频解调器的输出信噪比，针对鉴频器输出噪声谱呈抛物线形状这一特点，在调频系统中广泛采用了</a:t>
            </a:r>
            <a:r>
              <a:rPr lang="zh-CN" altLang="en-US" dirty="0" smtClean="0">
                <a:solidFill>
                  <a:srgbClr val="FF0000"/>
                </a:solidFill>
              </a:rPr>
              <a:t>加重技术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包括：“预加重”和“去加重”措施。</a:t>
            </a:r>
            <a:endParaRPr lang="en-US" altLang="zh-CN" dirty="0" smtClean="0"/>
          </a:p>
          <a:p>
            <a:r>
              <a:rPr lang="zh-CN" altLang="en-US" dirty="0" smtClean="0"/>
              <a:t>“预加重”和“去加重”的</a:t>
            </a:r>
            <a:r>
              <a:rPr lang="zh-CN" altLang="en-US" dirty="0" smtClean="0">
                <a:solidFill>
                  <a:srgbClr val="0000FF"/>
                </a:solidFill>
              </a:rPr>
              <a:t>设计思想：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输出信号：保持</a:t>
            </a:r>
            <a:r>
              <a:rPr lang="zh-CN" altLang="en-US" dirty="0" smtClean="0">
                <a:solidFill>
                  <a:srgbClr val="FF0000"/>
                </a:solidFill>
              </a:rPr>
              <a:t>不变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输出噪声：有效</a:t>
            </a:r>
            <a:r>
              <a:rPr lang="zh-CN" altLang="en-US" dirty="0">
                <a:solidFill>
                  <a:srgbClr val="FF0000"/>
                </a:solidFill>
              </a:rPr>
              <a:t>降低</a:t>
            </a:r>
            <a:endParaRPr lang="en-US" altLang="zh-CN" dirty="0" smtClean="0"/>
          </a:p>
          <a:p>
            <a:r>
              <a:rPr lang="zh-CN" altLang="en-US" dirty="0" smtClean="0"/>
              <a:t>             以达到</a:t>
            </a:r>
            <a:r>
              <a:rPr lang="zh-CN" altLang="en-US" dirty="0" smtClean="0">
                <a:solidFill>
                  <a:srgbClr val="FF0000"/>
                </a:solidFill>
              </a:rPr>
              <a:t>提高输出信噪比</a:t>
            </a:r>
            <a:r>
              <a:rPr lang="zh-CN" altLang="en-US" dirty="0" smtClean="0"/>
              <a:t>的目的。 </a:t>
            </a:r>
            <a:endParaRPr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93CD4-6D14-4255-B19E-727D6B872776}" type="slidenum">
              <a:rPr lang="en-US" altLang="zh-CN" smtClean="0"/>
              <a:pPr/>
              <a:t>161</a:t>
            </a:fld>
            <a:endParaRPr lang="en-US" altLang="zh-CN"/>
          </a:p>
        </p:txBody>
      </p:sp>
      <p:sp>
        <p:nvSpPr>
          <p:cNvPr id="2" name="右箭头 1"/>
          <p:cNvSpPr/>
          <p:nvPr/>
        </p:nvSpPr>
        <p:spPr>
          <a:xfrm>
            <a:off x="1475656" y="5229200"/>
            <a:ext cx="504056" cy="57606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加重原理</a:t>
            </a:r>
            <a:endParaRPr lang="zh-CN" altLang="en-US" dirty="0"/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2636912"/>
            <a:ext cx="7848872" cy="374441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为减小总的噪声功率，“</a:t>
            </a:r>
            <a:r>
              <a:rPr lang="zh-CN" altLang="en-US" dirty="0" smtClean="0">
                <a:solidFill>
                  <a:srgbClr val="FF0000"/>
                </a:solidFill>
              </a:rPr>
              <a:t>去加重</a:t>
            </a:r>
            <a:r>
              <a:rPr lang="zh-CN" altLang="en-US" dirty="0" smtClean="0"/>
              <a:t>”：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C00000"/>
                </a:solidFill>
              </a:rPr>
              <a:t>方法：</a:t>
            </a:r>
            <a:r>
              <a:rPr lang="zh-CN" altLang="en-US" dirty="0" smtClean="0"/>
              <a:t>在解调器输出端接一个</a:t>
            </a:r>
            <a:r>
              <a:rPr lang="zh-CN" altLang="en-US" dirty="0" smtClean="0">
                <a:solidFill>
                  <a:srgbClr val="0000FF"/>
                </a:solidFill>
              </a:rPr>
              <a:t>传输特性随频率增加而滚降</a:t>
            </a:r>
            <a:r>
              <a:rPr lang="zh-CN" altLang="en-US" dirty="0" smtClean="0"/>
              <a:t>的线性网络</a:t>
            </a:r>
            <a:r>
              <a:rPr lang="en-US" altLang="zh-CN" i="1" dirty="0" err="1" smtClean="0"/>
              <a:t>H</a:t>
            </a:r>
            <a:r>
              <a:rPr lang="en-US" altLang="zh-CN" i="1" baseline="-25000" dirty="0" err="1" smtClean="0"/>
              <a:t>d</a:t>
            </a:r>
            <a:r>
              <a:rPr lang="en-US" altLang="zh-CN" dirty="0" smtClean="0"/>
              <a:t> (</a:t>
            </a:r>
            <a:r>
              <a:rPr lang="en-US" altLang="zh-CN" i="1" dirty="0" smtClean="0"/>
              <a:t>f</a:t>
            </a:r>
            <a:r>
              <a:rPr lang="en-US" altLang="zh-CN" dirty="0" smtClean="0"/>
              <a:t>) </a:t>
            </a:r>
            <a:endParaRPr lang="en-US" altLang="zh-CN" dirty="0"/>
          </a:p>
          <a:p>
            <a:pPr lvl="1"/>
            <a:r>
              <a:rPr lang="zh-CN" altLang="en-US" dirty="0" smtClean="0">
                <a:solidFill>
                  <a:srgbClr val="C00000"/>
                </a:solidFill>
              </a:rPr>
              <a:t>目的：</a:t>
            </a:r>
            <a:r>
              <a:rPr lang="zh-CN" altLang="en-US" dirty="0" smtClean="0"/>
              <a:t>将调制频率高频端的噪声衰减。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但问题</a:t>
            </a:r>
            <a:r>
              <a:rPr lang="zh-CN" altLang="en-US" dirty="0" smtClean="0"/>
              <a:t>：</a:t>
            </a:r>
            <a:r>
              <a:rPr lang="zh-CN" altLang="en-US" dirty="0"/>
              <a:t>由于去加重网络</a:t>
            </a:r>
            <a:r>
              <a:rPr lang="zh-CN" altLang="en-US" dirty="0" smtClean="0"/>
              <a:t>的加入，在有效地减弱输出噪声的同时，必将使</a:t>
            </a:r>
            <a:r>
              <a:rPr lang="zh-CN" altLang="en-US" dirty="0" smtClean="0">
                <a:solidFill>
                  <a:srgbClr val="FF0000"/>
                </a:solidFill>
              </a:rPr>
              <a:t>传输信号产生频率失真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F8FC-D340-4B11-9726-6C46E937E6FF}" type="slidenum">
              <a:rPr lang="en-US" altLang="zh-CN" smtClean="0"/>
              <a:pPr/>
              <a:t>162</a:t>
            </a:fld>
            <a:endParaRPr lang="en-US" altLang="zh-CN"/>
          </a:p>
        </p:txBody>
      </p:sp>
      <p:sp>
        <p:nvSpPr>
          <p:cNvPr id="14234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377156"/>
              </p:ext>
            </p:extLst>
          </p:nvPr>
        </p:nvGraphicFramePr>
        <p:xfrm>
          <a:off x="-468560" y="1196752"/>
          <a:ext cx="87122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74" name="Visio" r:id="rId3" imgW="2805684" imgH="321564" progId="Visio.Drawing.11">
                  <p:embed/>
                </p:oleObj>
              </mc:Choice>
              <mc:Fallback>
                <p:oleObj name="Visio" r:id="rId3" imgW="2805684" imgH="321564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68560" y="1196752"/>
                        <a:ext cx="8712200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-432940" y="1196752"/>
            <a:ext cx="187220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00192" y="1484784"/>
            <a:ext cx="100811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8758" name="Picture 54" descr="http://www.ejoggingstrollerreviews.com/wp-content/uploads/2012/04/twitter_question_mar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727" y="4220761"/>
            <a:ext cx="1702938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5090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8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8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加重原理</a:t>
            </a:r>
            <a:endParaRPr lang="zh-CN" altLang="en-US" dirty="0"/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2708920"/>
            <a:ext cx="8064896" cy="345638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为抵消信号频率失真，</a:t>
            </a:r>
            <a:r>
              <a:rPr lang="zh-CN" altLang="en-US" dirty="0" smtClean="0">
                <a:solidFill>
                  <a:srgbClr val="FF0000"/>
                </a:solidFill>
              </a:rPr>
              <a:t>预加重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C00000"/>
                </a:solidFill>
              </a:rPr>
              <a:t>方法：</a:t>
            </a:r>
            <a:r>
              <a:rPr lang="zh-CN" altLang="en-US" dirty="0" smtClean="0"/>
              <a:t>在调制器前</a:t>
            </a:r>
            <a:r>
              <a:rPr lang="zh-CN" altLang="en-US" dirty="0"/>
              <a:t>加入一个预加重网络</a:t>
            </a:r>
            <a:r>
              <a:rPr lang="en-US" altLang="zh-CN" i="1" dirty="0" smtClean="0"/>
              <a:t>H</a:t>
            </a:r>
            <a:r>
              <a:rPr lang="en-US" altLang="zh-CN" i="1" baseline="-25000" dirty="0" smtClean="0"/>
              <a:t>p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f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，人为地</a:t>
            </a:r>
            <a:r>
              <a:rPr lang="zh-CN" altLang="en-US" dirty="0" smtClean="0">
                <a:solidFill>
                  <a:srgbClr val="0000FF"/>
                </a:solidFill>
              </a:rPr>
              <a:t>提升调制信号的高频分量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C00000"/>
                </a:solidFill>
              </a:rPr>
              <a:t>目的</a:t>
            </a:r>
            <a:r>
              <a:rPr lang="zh-CN" altLang="en-US" dirty="0" smtClean="0"/>
              <a:t>：以抵消去加重网络的影响。</a:t>
            </a:r>
            <a:endParaRPr lang="en-US" altLang="zh-CN" dirty="0" smtClean="0"/>
          </a:p>
          <a:p>
            <a:r>
              <a:rPr lang="zh-CN" altLang="en-US" dirty="0" smtClean="0"/>
              <a:t>为使</a:t>
            </a:r>
            <a:r>
              <a:rPr lang="zh-CN" altLang="en-US" dirty="0"/>
              <a:t>传输信号不失真，应该有</a:t>
            </a:r>
          </a:p>
          <a:p>
            <a:r>
              <a:rPr lang="zh-CN" altLang="en-US" dirty="0" smtClean="0"/>
              <a:t>这</a:t>
            </a:r>
            <a:r>
              <a:rPr lang="zh-CN" altLang="en-US" dirty="0"/>
              <a:t>是保证输出信号不变的必要条件。 </a:t>
            </a:r>
          </a:p>
          <a:p>
            <a:pPr lvl="1"/>
            <a:endParaRPr lang="zh-CN" altLang="en-US" dirty="0" smtClean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9F8FC-D340-4B11-9726-6C46E937E6FF}" type="slidenum">
              <a:rPr lang="en-US" altLang="zh-CN" smtClean="0"/>
              <a:pPr/>
              <a:t>163</a:t>
            </a:fld>
            <a:endParaRPr lang="en-US" altLang="zh-CN"/>
          </a:p>
        </p:txBody>
      </p:sp>
      <p:sp>
        <p:nvSpPr>
          <p:cNvPr id="142341" name="Rectangle 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4234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36149"/>
              </p:ext>
            </p:extLst>
          </p:nvPr>
        </p:nvGraphicFramePr>
        <p:xfrm>
          <a:off x="5837223" y="4509120"/>
          <a:ext cx="2304256" cy="933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03" r:id="rId3" imgW="1054100" imgH="431800" progId="Equation.DSMT4">
                  <p:embed/>
                </p:oleObj>
              </mc:Choice>
              <mc:Fallback>
                <p:oleObj r:id="rId3" imgW="10541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7223" y="4509120"/>
                        <a:ext cx="2304256" cy="93399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86077"/>
              </p:ext>
            </p:extLst>
          </p:nvPr>
        </p:nvGraphicFramePr>
        <p:xfrm>
          <a:off x="395536" y="1116286"/>
          <a:ext cx="8712288" cy="1088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04" name="Visio" r:id="rId5" imgW="2805684" imgH="321564" progId="Visio.Drawing.11">
                  <p:embed/>
                </p:oleObj>
              </mc:Choice>
              <mc:Fallback>
                <p:oleObj name="Visio" r:id="rId5" imgW="2805684" imgH="32156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116286"/>
                        <a:ext cx="8712288" cy="10885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7133367" y="1404318"/>
            <a:ext cx="1008112" cy="576064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28711" y="1404318"/>
            <a:ext cx="1008112" cy="576064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1419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性能</a:t>
            </a:r>
            <a:endParaRPr lang="zh-CN" altLang="en-US" dirty="0"/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52736"/>
            <a:ext cx="8064896" cy="5805264"/>
          </a:xfrm>
        </p:spPr>
        <p:txBody>
          <a:bodyPr>
            <a:normAutofit/>
          </a:bodyPr>
          <a:lstStyle/>
          <a:p>
            <a:pPr lvl="1"/>
            <a:endParaRPr lang="en-US" altLang="zh-CN" dirty="0" smtClean="0"/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由于采用预加重</a:t>
            </a:r>
            <a:r>
              <a:rPr lang="en-US" altLang="zh-CN" dirty="0" smtClean="0"/>
              <a:t>/</a:t>
            </a:r>
            <a:r>
              <a:rPr lang="zh-CN" altLang="en-US" dirty="0" smtClean="0"/>
              <a:t>去加重系统的输出信号功率，与没有采用时候的功率相同</a:t>
            </a:r>
            <a:endParaRPr lang="en-US" altLang="zh-CN" dirty="0" smtClean="0"/>
          </a:p>
          <a:p>
            <a:r>
              <a:rPr lang="zh-CN" altLang="en-US" dirty="0" smtClean="0"/>
              <a:t>所以调频解调器的输出信噪比的改善程度，可用</a:t>
            </a:r>
            <a:r>
              <a:rPr lang="zh-CN" altLang="en-US" dirty="0" smtClean="0">
                <a:solidFill>
                  <a:srgbClr val="FF0000"/>
                </a:solidFill>
              </a:rPr>
              <a:t>加重前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输出噪声功率</a:t>
            </a:r>
            <a:r>
              <a:rPr lang="zh-CN" altLang="en-US" dirty="0" smtClean="0"/>
              <a:t>与</a:t>
            </a:r>
            <a:r>
              <a:rPr lang="zh-CN" altLang="en-US" dirty="0" smtClean="0">
                <a:solidFill>
                  <a:srgbClr val="FF0000"/>
                </a:solidFill>
              </a:rPr>
              <a:t>加重后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输出噪声功率的比值</a:t>
            </a:r>
            <a:r>
              <a:rPr lang="zh-CN" altLang="en-US" dirty="0" smtClean="0"/>
              <a:t>确定，即</a:t>
            </a:r>
          </a:p>
          <a:p>
            <a:pPr lvl="1"/>
            <a:endParaRPr lang="en-US" altLang="zh-CN" dirty="0" smtClean="0"/>
          </a:p>
          <a:p>
            <a:pPr lvl="1"/>
            <a:endParaRPr lang="zh-CN" altLang="en-US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说明：输出信噪比的改善程度取决于</a:t>
            </a:r>
            <a:r>
              <a:rPr lang="zh-CN" altLang="en-US" dirty="0" smtClean="0">
                <a:solidFill>
                  <a:srgbClr val="FF0000"/>
                </a:solidFill>
              </a:rPr>
              <a:t>去加重网络特性</a:t>
            </a:r>
            <a:r>
              <a:rPr lang="zh-CN" altLang="en-US" dirty="0" smtClean="0">
                <a:solidFill>
                  <a:srgbClr val="0000FF"/>
                </a:solidFill>
              </a:rPr>
              <a:t>。 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1BF76-B1A5-40F1-9CC0-9DCB05636D17}" type="slidenum">
              <a:rPr lang="en-US" altLang="zh-CN" smtClean="0"/>
              <a:pPr/>
              <a:t>164</a:t>
            </a:fld>
            <a:endParaRPr lang="en-US" altLang="zh-CN"/>
          </a:p>
        </p:txBody>
      </p:sp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33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675128"/>
              </p:ext>
            </p:extLst>
          </p:nvPr>
        </p:nvGraphicFramePr>
        <p:xfrm>
          <a:off x="426457" y="1052736"/>
          <a:ext cx="8712288" cy="1088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15" name="Visio" r:id="rId3" imgW="2805684" imgH="321564" progId="Visio.Drawing.11">
                  <p:embed/>
                </p:oleObj>
              </mc:Choice>
              <mc:Fallback>
                <p:oleObj name="Visio" r:id="rId3" imgW="2805684" imgH="321564" progId="Visio.Drawing.11">
                  <p:embed/>
                  <p:pic>
                    <p:nvPicPr>
                      <p:cNvPr id="0" name="Picture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457" y="1052736"/>
                        <a:ext cx="8712288" cy="10885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67" name="Rectangle 7"/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33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366844"/>
              </p:ext>
            </p:extLst>
          </p:nvPr>
        </p:nvGraphicFramePr>
        <p:xfrm>
          <a:off x="2699792" y="4262961"/>
          <a:ext cx="3384376" cy="142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16" r:id="rId5" imgW="1625600" imgH="685800" progId="Equation.DSMT4">
                  <p:embed/>
                </p:oleObj>
              </mc:Choice>
              <mc:Fallback>
                <p:oleObj r:id="rId5" imgW="1625600" imgH="685800" progId="Equation.DSMT4">
                  <p:embed/>
                  <p:pic>
                    <p:nvPicPr>
                      <p:cNvPr id="0" name="Picture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4262961"/>
                        <a:ext cx="3384376" cy="1425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椭圆 1"/>
          <p:cNvSpPr/>
          <p:nvPr/>
        </p:nvSpPr>
        <p:spPr>
          <a:xfrm>
            <a:off x="4355976" y="4941168"/>
            <a:ext cx="1368152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164288" y="1340768"/>
            <a:ext cx="1008112" cy="576064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59632" y="1340768"/>
            <a:ext cx="1008112" cy="576064"/>
          </a:xfrm>
          <a:prstGeom prst="rect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3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3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</a:t>
            </a:r>
            <a:r>
              <a:rPr lang="zh-CN" altLang="en-US" dirty="0" smtClean="0"/>
              <a:t>电路</a:t>
            </a:r>
            <a:endParaRPr lang="zh-CN" altLang="en-US" dirty="0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下图给出了一种实际中常采用的预加重和去加重电路，它在保持信号传输带宽不变的条件下，可使输出信噪比提高</a:t>
            </a:r>
            <a:r>
              <a:rPr lang="en-US" altLang="zh-CN" dirty="0" smtClean="0"/>
              <a:t>6 dB</a:t>
            </a:r>
            <a:r>
              <a:rPr lang="zh-CN" altLang="en-US" dirty="0" smtClean="0"/>
              <a:t>左右。 </a:t>
            </a:r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1AAB-17D8-412B-B7E2-C88A753FAA2A}" type="slidenum">
              <a:rPr lang="en-US" altLang="zh-CN" smtClean="0"/>
              <a:pPr/>
              <a:t>165</a:t>
            </a:fld>
            <a:endParaRPr lang="en-US" altLang="zh-CN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051050" y="2636912"/>
            <a:ext cx="5491163" cy="2255838"/>
            <a:chOff x="1292" y="1480"/>
            <a:chExt cx="3459" cy="1421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1292" y="1480"/>
              <a:ext cx="3459" cy="1332"/>
              <a:chOff x="1264" y="1338"/>
              <a:chExt cx="3543" cy="1444"/>
            </a:xfrm>
          </p:grpSpPr>
          <p:pic>
            <p:nvPicPr>
              <p:cNvPr id="144388" name="Picture 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336" t="6245" r="55325" b="6245"/>
              <a:stretch>
                <a:fillRect/>
              </a:stretch>
            </p:blipFill>
            <p:spPr bwMode="auto">
              <a:xfrm>
                <a:off x="1264" y="1338"/>
                <a:ext cx="1588" cy="11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4390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54420"/>
              <a:stretch>
                <a:fillRect/>
              </a:stretch>
            </p:blipFill>
            <p:spPr bwMode="auto">
              <a:xfrm>
                <a:off x="2993" y="1508"/>
                <a:ext cx="1814" cy="1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144393" name="Text Box 9"/>
            <p:cNvSpPr txBox="1">
              <a:spLocks noChangeArrowheads="1"/>
            </p:cNvSpPr>
            <p:nvPr/>
          </p:nvSpPr>
          <p:spPr bwMode="auto">
            <a:xfrm>
              <a:off x="1944" y="2670"/>
              <a:ext cx="243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/>
                <a:t>预加重网络与网络特性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1916113" y="4869160"/>
            <a:ext cx="6121400" cy="1987550"/>
            <a:chOff x="1207" y="2925"/>
            <a:chExt cx="3856" cy="1252"/>
          </a:xfrm>
        </p:grpSpPr>
        <p:pic>
          <p:nvPicPr>
            <p:cNvPr id="14438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07" y="2925"/>
              <a:ext cx="3856" cy="1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4394" name="Text Box 10"/>
            <p:cNvSpPr txBox="1">
              <a:spLocks noChangeArrowheads="1"/>
            </p:cNvSpPr>
            <p:nvPr/>
          </p:nvSpPr>
          <p:spPr bwMode="auto">
            <a:xfrm>
              <a:off x="2001" y="3946"/>
              <a:ext cx="243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/>
                <a:t>去加重网络与网络特性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模拟调制系统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5.1</a:t>
            </a:r>
            <a:r>
              <a:rPr lang="zh-CN" altLang="en-US" dirty="0" smtClean="0"/>
              <a:t>幅度调制（线性调制）的原理</a:t>
            </a:r>
          </a:p>
          <a:p>
            <a:r>
              <a:rPr lang="en-US" altLang="zh-CN" dirty="0" smtClean="0"/>
              <a:t>5.2  </a:t>
            </a:r>
            <a:r>
              <a:rPr lang="zh-CN" altLang="en-US" dirty="0" smtClean="0"/>
              <a:t>线性调制系统的抗噪声性能</a:t>
            </a:r>
            <a:endParaRPr lang="en-US" altLang="zh-CN" dirty="0" smtClean="0"/>
          </a:p>
          <a:p>
            <a:r>
              <a:rPr lang="en-US" altLang="zh-CN" dirty="0" smtClean="0"/>
              <a:t>5.3 </a:t>
            </a:r>
            <a:r>
              <a:rPr lang="zh-CN" altLang="en-US" dirty="0" smtClean="0"/>
              <a:t>非线性调制（角度调制）的原理</a:t>
            </a:r>
          </a:p>
          <a:p>
            <a:r>
              <a:rPr lang="en-US" altLang="zh-CN" dirty="0" smtClean="0"/>
              <a:t>5.4</a:t>
            </a:r>
            <a:r>
              <a:rPr lang="zh-CN" altLang="en-US" dirty="0" smtClean="0"/>
              <a:t>调频系统的抗噪声性能</a:t>
            </a:r>
            <a:endParaRPr lang="zh-CN" altLang="en-US" b="0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5.5  </a:t>
            </a:r>
            <a:r>
              <a:rPr lang="zh-CN" altLang="en-US" dirty="0" smtClean="0">
                <a:solidFill>
                  <a:srgbClr val="FF0000"/>
                </a:solidFill>
              </a:rPr>
              <a:t>各种模拟调制系统的比较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/>
              <a:t>5.6  </a:t>
            </a:r>
            <a:r>
              <a:rPr lang="zh-CN" altLang="en-US" dirty="0"/>
              <a:t>频分复用</a:t>
            </a:r>
            <a:r>
              <a:rPr lang="en-US" altLang="zh-CN" dirty="0"/>
              <a:t>(FDM)</a:t>
            </a:r>
            <a:r>
              <a:rPr lang="zh-CN" altLang="en-US" dirty="0"/>
              <a:t>和调频</a:t>
            </a:r>
            <a:r>
              <a:rPr lang="en-US" altLang="zh-CN" dirty="0"/>
              <a:t>(FM)</a:t>
            </a:r>
            <a:r>
              <a:rPr lang="zh-CN" altLang="en-US" dirty="0"/>
              <a:t>立体声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00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5.5  </a:t>
            </a:r>
            <a:r>
              <a:rPr lang="zh-CN" altLang="en-US" dirty="0" smtClean="0"/>
              <a:t>各种模拟调制系统的比较</a:t>
            </a:r>
            <a:endParaRPr lang="zh-CN" altLang="en-US" dirty="0"/>
          </a:p>
        </p:txBody>
      </p:sp>
      <p:sp>
        <p:nvSpPr>
          <p:cNvPr id="5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A0C6A-E6FF-4C3B-8171-446F69CD69F2}" type="slidenum">
              <a:rPr lang="en-US" altLang="zh-CN" smtClean="0"/>
              <a:pPr/>
              <a:t>167</a:t>
            </a:fld>
            <a:endParaRPr lang="en-US" altLang="zh-CN"/>
          </a:p>
        </p:txBody>
      </p:sp>
      <p:graphicFrame>
        <p:nvGraphicFramePr>
          <p:cNvPr id="145668" name="Group 2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533626"/>
              </p:ext>
            </p:extLst>
          </p:nvPr>
        </p:nvGraphicFramePr>
        <p:xfrm>
          <a:off x="341315" y="1196752"/>
          <a:ext cx="8280399" cy="5426859"/>
        </p:xfrm>
        <a:graphic>
          <a:graphicData uri="http://schemas.openxmlformats.org/drawingml/2006/table">
            <a:tbl>
              <a:tblPr/>
              <a:tblGrid>
                <a:gridCol w="998747"/>
                <a:gridCol w="1414302"/>
                <a:gridCol w="2143447"/>
                <a:gridCol w="1183632"/>
                <a:gridCol w="2540271"/>
              </a:tblGrid>
              <a:tr h="888192">
                <a:tc>
                  <a:txBody>
                    <a:bodyPr/>
                    <a:lstStyle/>
                    <a:p>
                      <a:pPr marL="0" marR="0" lvl="0" indent="76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调制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  <a:cs typeface="Times New Roman" pitchFamily="18" charset="0"/>
                      </a:endParaRPr>
                    </a:p>
                    <a:p>
                      <a:pPr marL="0" marR="0" lvl="0" indent="76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方式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76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传输带宽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设备复杂程度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04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主要应用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704752">
                <a:tc>
                  <a:txBody>
                    <a:bodyPr/>
                    <a:lstStyle/>
                    <a:p>
                      <a:pPr marL="0" marR="0" lvl="0" indent="152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2f</a:t>
                      </a:r>
                      <a:r>
                        <a:rPr kumimoji="0" lang="en-US" altLang="zh-CN" sz="28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52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简单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中短波无线电广播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3074">
                <a:tc>
                  <a:txBody>
                    <a:bodyPr/>
                    <a:lstStyle/>
                    <a:p>
                      <a:pPr marL="0" marR="0" lvl="0" indent="152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DSB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2f</a:t>
                      </a:r>
                      <a:r>
                        <a:rPr kumimoji="0" lang="en-US" altLang="zh-CN" sz="28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</a:t>
                      </a:r>
                      <a:endParaRPr kumimoji="0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52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中等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应用较少</a:t>
                      </a: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7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SSB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f</a:t>
                      </a:r>
                      <a:r>
                        <a:rPr kumimoji="0" lang="en-US" altLang="zh-CN" sz="28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52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复杂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短波无线电广播、话音频分复用、载波通信、数据传输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4752">
                <a:tc>
                  <a:txBody>
                    <a:bodyPr/>
                    <a:lstStyle/>
                    <a:p>
                      <a:pPr marL="0" marR="0" lvl="0" indent="152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VSB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略大于</a:t>
                      </a:r>
                      <a:r>
                        <a:rPr kumimoji="0" lang="en-US" altLang="zh-CN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f</a:t>
                      </a:r>
                      <a:r>
                        <a:rPr kumimoji="0" lang="en-US" altLang="zh-CN" sz="24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52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  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itchFamily="18" charset="0"/>
                      </a:endParaRPr>
                    </a:p>
                    <a:p>
                      <a:pPr marL="0" marR="0" lvl="0" indent="1524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近似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SSB</a:t>
                      </a:r>
                      <a:endParaRPr kumimoji="0" lang="en-US" altLang="zh-CN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52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复杂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电视广播、数据传输</a:t>
                      </a: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899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FM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52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中等</a:t>
                      </a:r>
                      <a:endParaRPr kumimoji="0" lang="zh-CN" altLang="en-US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超短波小功率电台（窄带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FM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）；调频立体声广播等高质量通信（宽带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FM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）</a:t>
                      </a:r>
                      <a:endParaRPr kumimoji="0" lang="zh-CN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542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34888"/>
              </p:ext>
            </p:extLst>
          </p:nvPr>
        </p:nvGraphicFramePr>
        <p:xfrm>
          <a:off x="3230563" y="1441450"/>
          <a:ext cx="1071562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10" name="Equation" r:id="rId3" imgW="457200" imgH="228600" progId="Equation.DSMT4">
                  <p:embed/>
                </p:oleObj>
              </mc:Choice>
              <mc:Fallback>
                <p:oleObj name="Equation" r:id="rId3" imgW="457200" imgH="228600" progId="Equation.DSMT4">
                  <p:embed/>
                  <p:pic>
                    <p:nvPicPr>
                      <p:cNvPr id="0" name="Picture 6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3" y="1441450"/>
                        <a:ext cx="1071562" cy="5318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331707"/>
              </p:ext>
            </p:extLst>
          </p:nvPr>
        </p:nvGraphicFramePr>
        <p:xfrm>
          <a:off x="2915816" y="2167672"/>
          <a:ext cx="1832969" cy="6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11" r:id="rId5" imgW="1282700" imgH="495300" progId="Equation.DSMT4">
                  <p:embed/>
                </p:oleObj>
              </mc:Choice>
              <mc:Fallback>
                <p:oleObj r:id="rId5" imgW="1282700" imgH="495300" progId="Equation.DSMT4">
                  <p:embed/>
                  <p:pic>
                    <p:nvPicPr>
                      <p:cNvPr id="0" name="Picture 6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2167672"/>
                        <a:ext cx="1832969" cy="698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174467"/>
              </p:ext>
            </p:extLst>
          </p:nvPr>
        </p:nvGraphicFramePr>
        <p:xfrm>
          <a:off x="2989092" y="2980531"/>
          <a:ext cx="1834006" cy="755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12" r:id="rId7" imgW="1193800" imgH="495300" progId="Equation.DSMT4">
                  <p:embed/>
                </p:oleObj>
              </mc:Choice>
              <mc:Fallback>
                <p:oleObj r:id="rId7" imgW="1193800" imgH="495300" progId="Equation.DSMT4">
                  <p:embed/>
                  <p:pic>
                    <p:nvPicPr>
                      <p:cNvPr id="0" name="Picture 6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9092" y="2980531"/>
                        <a:ext cx="1834006" cy="7551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505650"/>
              </p:ext>
            </p:extLst>
          </p:nvPr>
        </p:nvGraphicFramePr>
        <p:xfrm>
          <a:off x="3059832" y="3801244"/>
          <a:ext cx="1745804" cy="724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13" r:id="rId9" imgW="1180588" imgH="495085" progId="Equation.DSMT4">
                  <p:embed/>
                </p:oleObj>
              </mc:Choice>
              <mc:Fallback>
                <p:oleObj r:id="rId9" imgW="1180588" imgH="495085" progId="Equation.DSMT4">
                  <p:embed/>
                  <p:pic>
                    <p:nvPicPr>
                      <p:cNvPr id="0" name="Picture 6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3801244"/>
                        <a:ext cx="1745804" cy="7249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659213"/>
              </p:ext>
            </p:extLst>
          </p:nvPr>
        </p:nvGraphicFramePr>
        <p:xfrm>
          <a:off x="1331640" y="5733256"/>
          <a:ext cx="1493862" cy="445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14" name="公式" r:id="rId11" imgW="799753" imgH="241195" progId="Equation.3">
                  <p:embed/>
                </p:oleObj>
              </mc:Choice>
              <mc:Fallback>
                <p:oleObj name="公式" r:id="rId11" imgW="799753" imgH="241195" progId="Equation.3">
                  <p:embed/>
                  <p:pic>
                    <p:nvPicPr>
                      <p:cNvPr id="0" name="Picture 6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5733256"/>
                        <a:ext cx="1493862" cy="4459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45124"/>
              </p:ext>
            </p:extLst>
          </p:nvPr>
        </p:nvGraphicFramePr>
        <p:xfrm>
          <a:off x="2771800" y="5589240"/>
          <a:ext cx="2088232" cy="694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15" r:id="rId13" imgW="1485255" imgH="495085" progId="Equation.DSMT4">
                  <p:embed/>
                </p:oleObj>
              </mc:Choice>
              <mc:Fallback>
                <p:oleObj r:id="rId13" imgW="1485255" imgH="495085" progId="Equation.DSMT4">
                  <p:embed/>
                  <p:pic>
                    <p:nvPicPr>
                      <p:cNvPr id="0" name="Picture 6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5589240"/>
                        <a:ext cx="2088232" cy="6947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24" name="Rectangle 16"/>
          <p:cNvSpPr>
            <a:spLocks noChangeArrowheads="1"/>
          </p:cNvSpPr>
          <p:nvPr/>
        </p:nvSpPr>
        <p:spPr bwMode="auto">
          <a:xfrm>
            <a:off x="1852613" y="1441450"/>
            <a:ext cx="13716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45431" name="Rectangle 23"/>
          <p:cNvSpPr>
            <a:spLocks noChangeArrowheads="1"/>
          </p:cNvSpPr>
          <p:nvPr/>
        </p:nvSpPr>
        <p:spPr bwMode="auto">
          <a:xfrm>
            <a:off x="1852613" y="1441450"/>
            <a:ext cx="13716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45443" name="Rectangle 35"/>
          <p:cNvSpPr>
            <a:spLocks noChangeArrowheads="1"/>
          </p:cNvSpPr>
          <p:nvPr/>
        </p:nvSpPr>
        <p:spPr bwMode="auto">
          <a:xfrm>
            <a:off x="7767638" y="2797175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indent="228600"/>
            <a:endParaRPr lang="zh-CN" altLang="zh-CN">
              <a:latin typeface="Arial" charset="0"/>
            </a:endParaRPr>
          </a:p>
        </p:txBody>
      </p:sp>
      <p:sp>
        <p:nvSpPr>
          <p:cNvPr id="145456" name="Rectangle 48"/>
          <p:cNvSpPr>
            <a:spLocks noChangeArrowheads="1"/>
          </p:cNvSpPr>
          <p:nvPr/>
        </p:nvSpPr>
        <p:spPr bwMode="auto">
          <a:xfrm>
            <a:off x="341313" y="23479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zh-CN" altLang="zh-CN">
              <a:latin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6" name="Picture 4" descr="t0412"/>
          <p:cNvPicPr>
            <a:picLocks noChangeAspect="1" noChangeArrowheads="1"/>
          </p:cNvPicPr>
          <p:nvPr/>
        </p:nvPicPr>
        <p:blipFill>
          <a:blip r:embed="rId2" cstate="print"/>
          <a:srcRect l="6746" r="6967"/>
          <a:stretch>
            <a:fillRect/>
          </a:stretch>
        </p:blipFill>
        <p:spPr bwMode="auto">
          <a:xfrm>
            <a:off x="4788024" y="1124743"/>
            <a:ext cx="4392488" cy="477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抗噪声</a:t>
            </a:r>
            <a:r>
              <a:rPr lang="zh-CN" altLang="en-US" dirty="0" smtClean="0"/>
              <a:t>性能比较</a:t>
            </a:r>
            <a:endParaRPr lang="zh-CN" altLang="en-US" dirty="0"/>
          </a:p>
        </p:txBody>
      </p:sp>
      <p:sp>
        <p:nvSpPr>
          <p:cNvPr id="14643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11560" y="1179513"/>
            <a:ext cx="4032448" cy="5345832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</a:rPr>
              <a:t>WBFM</a:t>
            </a:r>
            <a:r>
              <a:rPr lang="zh-CN" altLang="en-US" sz="2400" dirty="0" smtClean="0">
                <a:solidFill>
                  <a:srgbClr val="0000FF"/>
                </a:solidFill>
              </a:rPr>
              <a:t>抗噪声性能最好，</a:t>
            </a:r>
            <a:r>
              <a:rPr lang="en-US" altLang="zh-CN" sz="2400" dirty="0" smtClean="0">
                <a:solidFill>
                  <a:srgbClr val="0000FF"/>
                </a:solidFill>
              </a:rPr>
              <a:t>DSB</a:t>
            </a:r>
            <a:r>
              <a:rPr lang="zh-CN" altLang="en-US" sz="2400" dirty="0" smtClean="0">
                <a:solidFill>
                  <a:srgbClr val="0000FF"/>
                </a:solidFill>
              </a:rPr>
              <a:t>、</a:t>
            </a:r>
            <a:r>
              <a:rPr lang="en-US" altLang="zh-CN" sz="2400" dirty="0" smtClean="0">
                <a:solidFill>
                  <a:srgbClr val="0000FF"/>
                </a:solidFill>
              </a:rPr>
              <a:t>SSB</a:t>
            </a:r>
            <a:r>
              <a:rPr lang="zh-CN" altLang="en-US" sz="2400" dirty="0" smtClean="0">
                <a:solidFill>
                  <a:srgbClr val="0000FF"/>
                </a:solidFill>
              </a:rPr>
              <a:t>、</a:t>
            </a:r>
            <a:r>
              <a:rPr lang="en-US" altLang="zh-CN" sz="2400" dirty="0" smtClean="0">
                <a:solidFill>
                  <a:srgbClr val="0000FF"/>
                </a:solidFill>
              </a:rPr>
              <a:t>VSB</a:t>
            </a:r>
            <a:r>
              <a:rPr lang="zh-CN" altLang="en-US" sz="2400" dirty="0" smtClean="0">
                <a:solidFill>
                  <a:srgbClr val="0000FF"/>
                </a:solidFill>
              </a:rPr>
              <a:t>抗噪声性能次之，</a:t>
            </a:r>
            <a:r>
              <a:rPr lang="en-US" altLang="zh-CN" sz="2400" dirty="0" smtClean="0">
                <a:solidFill>
                  <a:srgbClr val="0000FF"/>
                </a:solidFill>
              </a:rPr>
              <a:t>AM</a:t>
            </a:r>
            <a:r>
              <a:rPr lang="zh-CN" altLang="en-US" sz="2400" dirty="0" smtClean="0">
                <a:solidFill>
                  <a:srgbClr val="0000FF"/>
                </a:solidFill>
              </a:rPr>
              <a:t>抗噪声性能最差</a:t>
            </a:r>
            <a:r>
              <a:rPr lang="zh-CN" altLang="en-US" sz="2400" dirty="0" smtClean="0"/>
              <a:t>。</a:t>
            </a:r>
          </a:p>
          <a:p>
            <a:r>
              <a:rPr lang="zh-CN" altLang="en-US" sz="2400" dirty="0" smtClean="0"/>
              <a:t>门限点以下，曲线迅速下跌；门限点以上，</a:t>
            </a:r>
            <a:r>
              <a:rPr lang="en-US" altLang="zh-CN" sz="2400" dirty="0" smtClean="0"/>
              <a:t>DSB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SSB</a:t>
            </a:r>
            <a:r>
              <a:rPr lang="zh-CN" altLang="en-US" sz="2400" dirty="0" smtClean="0"/>
              <a:t>的信噪比比</a:t>
            </a:r>
            <a:r>
              <a:rPr lang="en-US" altLang="zh-CN" sz="2400" dirty="0" smtClean="0"/>
              <a:t>AM</a:t>
            </a:r>
            <a:r>
              <a:rPr lang="zh-CN" altLang="en-US" sz="2400" dirty="0" smtClean="0"/>
              <a:t>高</a:t>
            </a:r>
            <a:r>
              <a:rPr lang="en-US" altLang="zh-CN" sz="2400" dirty="0" smtClean="0"/>
              <a:t>4.7dB</a:t>
            </a:r>
            <a:r>
              <a:rPr lang="zh-CN" altLang="en-US" sz="2400" dirty="0" smtClean="0"/>
              <a:t>以上，而</a:t>
            </a:r>
            <a:r>
              <a:rPr lang="en-US" altLang="zh-CN" sz="2400" dirty="0" smtClean="0"/>
              <a:t>FM</a:t>
            </a:r>
            <a:r>
              <a:rPr lang="zh-CN" altLang="en-US" sz="2400" dirty="0" smtClean="0"/>
              <a:t>（</a:t>
            </a:r>
            <a:r>
              <a:rPr lang="en-US" altLang="zh-CN" sz="2400" i="1" dirty="0" smtClean="0"/>
              <a:t>m</a:t>
            </a:r>
            <a:r>
              <a:rPr lang="en-US" altLang="zh-CN" sz="2400" i="1" baseline="-25000" dirty="0" smtClean="0"/>
              <a:t>f</a:t>
            </a:r>
            <a:r>
              <a:rPr lang="en-US" altLang="zh-CN" sz="2400" dirty="0" smtClean="0"/>
              <a:t> = 6</a:t>
            </a:r>
            <a:r>
              <a:rPr lang="zh-CN" altLang="en-US" sz="2400" dirty="0" smtClean="0"/>
              <a:t>）的信噪比比</a:t>
            </a:r>
            <a:r>
              <a:rPr lang="en-US" altLang="zh-CN" sz="2400" dirty="0" smtClean="0"/>
              <a:t>AM</a:t>
            </a:r>
            <a:r>
              <a:rPr lang="zh-CN" altLang="en-US" sz="2400" dirty="0" smtClean="0"/>
              <a:t>高</a:t>
            </a:r>
            <a:r>
              <a:rPr lang="en-US" altLang="zh-CN" sz="2400" dirty="0" smtClean="0"/>
              <a:t>22dB</a:t>
            </a:r>
            <a:r>
              <a:rPr lang="zh-CN" altLang="en-US" sz="2400" dirty="0" smtClean="0"/>
              <a:t>。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01B5-A9FE-4DE5-A630-6D0E845DD388}" type="slidenum">
              <a:rPr lang="en-US" altLang="zh-CN" smtClean="0"/>
              <a:pPr/>
              <a:t>168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467544" y="530120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当输入信噪比较高时，</a:t>
            </a:r>
            <a:r>
              <a:rPr lang="en-US" altLang="zh-CN" sz="2400" b="1" dirty="0">
                <a:latin typeface="+mj-ea"/>
                <a:ea typeface="+mj-ea"/>
              </a:rPr>
              <a:t>FM</a:t>
            </a:r>
            <a:r>
              <a:rPr lang="zh-CN" altLang="en-US" sz="2400" b="1" dirty="0">
                <a:latin typeface="+mj-ea"/>
                <a:ea typeface="+mj-ea"/>
              </a:rPr>
              <a:t>的调频指数</a:t>
            </a:r>
            <a:r>
              <a:rPr lang="en-US" altLang="zh-CN" sz="2400" b="1" i="1" dirty="0">
                <a:latin typeface="+mj-ea"/>
                <a:ea typeface="+mj-ea"/>
              </a:rPr>
              <a:t>m</a:t>
            </a:r>
            <a:r>
              <a:rPr lang="en-US" altLang="zh-CN" sz="2400" b="1" i="1" baseline="-25000" dirty="0">
                <a:latin typeface="+mj-ea"/>
                <a:ea typeface="+mj-ea"/>
              </a:rPr>
              <a:t>f</a:t>
            </a:r>
            <a:r>
              <a:rPr lang="zh-CN" altLang="en-US" sz="2400" b="1" dirty="0">
                <a:latin typeface="+mj-ea"/>
                <a:ea typeface="+mj-ea"/>
              </a:rPr>
              <a:t>越大，抗噪声性能越好。</a:t>
            </a:r>
          </a:p>
        </p:txBody>
      </p:sp>
      <p:sp>
        <p:nvSpPr>
          <p:cNvPr id="4" name="矩形 3"/>
          <p:cNvSpPr/>
          <p:nvPr/>
        </p:nvSpPr>
        <p:spPr>
          <a:xfrm>
            <a:off x="5580112" y="5898180"/>
            <a:ext cx="3563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各模拟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调制系统的性能曲线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,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图中的圆点表示门限点。</a:t>
            </a:r>
          </a:p>
        </p:txBody>
      </p:sp>
    </p:spTree>
    <p:extLst>
      <p:ext uri="{BB962C8B-B14F-4D97-AF65-F5344CB8AC3E}">
        <p14:creationId xmlns:p14="http://schemas.microsoft.com/office/powerpoint/2010/main" val="31410025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uiExpand="1" build="p"/>
      <p:bldP spid="3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频带利用率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064896" cy="55446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0000FF"/>
                </a:solidFill>
              </a:rPr>
              <a:t>SSB</a:t>
            </a:r>
            <a:r>
              <a:rPr lang="zh-CN" altLang="en-US" dirty="0" smtClean="0">
                <a:solidFill>
                  <a:srgbClr val="0000FF"/>
                </a:solidFill>
              </a:rPr>
              <a:t>的带宽最窄，其频带利用率最高；</a:t>
            </a:r>
            <a:r>
              <a:rPr lang="en-US" altLang="zh-CN" dirty="0" smtClean="0">
                <a:solidFill>
                  <a:srgbClr val="0000FF"/>
                </a:solidFill>
              </a:rPr>
              <a:t>FM</a:t>
            </a:r>
            <a:r>
              <a:rPr lang="zh-CN" altLang="en-US" dirty="0" smtClean="0">
                <a:solidFill>
                  <a:srgbClr val="0000FF"/>
                </a:solidFill>
              </a:rPr>
              <a:t>占用的带宽随调频指数</a:t>
            </a:r>
            <a:r>
              <a:rPr lang="en-US" altLang="zh-CN" i="1" dirty="0" smtClean="0">
                <a:solidFill>
                  <a:srgbClr val="0000FF"/>
                </a:solidFill>
              </a:rPr>
              <a:t>m</a:t>
            </a:r>
            <a:r>
              <a:rPr lang="en-US" altLang="zh-CN" i="1" baseline="-25000" dirty="0" smtClean="0">
                <a:solidFill>
                  <a:srgbClr val="0000FF"/>
                </a:solidFill>
              </a:rPr>
              <a:t>f</a:t>
            </a:r>
            <a:r>
              <a:rPr lang="zh-CN" altLang="en-US" dirty="0" smtClean="0">
                <a:solidFill>
                  <a:srgbClr val="0000FF"/>
                </a:solidFill>
              </a:rPr>
              <a:t>的增大而增大，其频带利用率最低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但</a:t>
            </a:r>
            <a:r>
              <a:rPr lang="en-US" altLang="zh-CN" dirty="0" smtClean="0"/>
              <a:t>FM</a:t>
            </a:r>
            <a:r>
              <a:rPr lang="zh-CN" altLang="en-US" dirty="0" smtClean="0"/>
              <a:t>是以牺牲有效性来换取可靠性的。因此， </a:t>
            </a:r>
            <a:r>
              <a:rPr lang="en-US" altLang="zh-CN" i="1" dirty="0" smtClean="0"/>
              <a:t>m</a:t>
            </a:r>
            <a:r>
              <a:rPr lang="en-US" altLang="zh-CN" i="1" baseline="-25000" dirty="0" smtClean="0"/>
              <a:t>f</a:t>
            </a:r>
            <a:r>
              <a:rPr lang="zh-CN" altLang="en-US" dirty="0" smtClean="0"/>
              <a:t>值的选择要从通信质量和带宽限制两方面考虑。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sz="2600" dirty="0" smtClean="0"/>
              <a:t>对于高质量通信（高保真音乐广播，电视伴音、双向式固定或移动通信、卫星通信和蜂窝电话系统）采用</a:t>
            </a:r>
            <a:r>
              <a:rPr lang="en-US" altLang="zh-CN" sz="2600" dirty="0" smtClean="0"/>
              <a:t>WBFM</a:t>
            </a:r>
            <a:r>
              <a:rPr lang="zh-CN" altLang="en-US" sz="2600" dirty="0" smtClean="0"/>
              <a:t>， </a:t>
            </a:r>
            <a:r>
              <a:rPr lang="en-US" altLang="zh-CN" sz="2600" i="1" dirty="0" smtClean="0"/>
              <a:t>m</a:t>
            </a:r>
            <a:r>
              <a:rPr lang="en-US" altLang="zh-CN" sz="2600" i="1" baseline="-25000" dirty="0" smtClean="0"/>
              <a:t>f</a:t>
            </a:r>
            <a:r>
              <a:rPr lang="zh-CN" altLang="en-US" sz="2600" dirty="0" smtClean="0"/>
              <a:t>值选大些。</a:t>
            </a:r>
            <a:endParaRPr lang="en-US" altLang="zh-CN" sz="2600" dirty="0" smtClean="0"/>
          </a:p>
          <a:p>
            <a:pPr lvl="1">
              <a:lnSpc>
                <a:spcPct val="150000"/>
              </a:lnSpc>
            </a:pPr>
            <a:r>
              <a:rPr lang="zh-CN" altLang="en-US" sz="2600" dirty="0" smtClean="0"/>
              <a:t>对于一般通信，要考虑接收微弱信号，带宽窄些，噪声影响小，常选用</a:t>
            </a:r>
            <a:r>
              <a:rPr lang="en-US" altLang="zh-CN" sz="2600" i="1" dirty="0" smtClean="0"/>
              <a:t>m</a:t>
            </a:r>
            <a:r>
              <a:rPr lang="en-US" altLang="zh-CN" sz="2600" i="1" baseline="-25000" dirty="0" smtClean="0"/>
              <a:t>f</a:t>
            </a:r>
            <a:r>
              <a:rPr lang="en-US" altLang="zh-CN" sz="2600" dirty="0" smtClean="0"/>
              <a:t> </a:t>
            </a:r>
            <a:r>
              <a:rPr lang="zh-CN" altLang="en-US" sz="2600" dirty="0" smtClean="0"/>
              <a:t>较小的调频方式。</a:t>
            </a:r>
            <a:endParaRPr lang="zh-CN" altLang="en-US" sz="2600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4992C-1F57-49FE-B088-69DC9CD2BB5F}" type="slidenum">
              <a:rPr lang="en-US" altLang="zh-CN" smtClean="0"/>
              <a:pPr/>
              <a:t>169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7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7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7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7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B8CA-CE0D-4F3F-B0BB-7428A7BB0B99}" type="slidenum">
              <a:rPr lang="en-US" altLang="zh-CN"/>
              <a:pPr/>
              <a:t>17</a:t>
            </a:fld>
            <a:endParaRPr lang="en-US" altLang="zh-CN" dirty="0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分析</a:t>
            </a:r>
            <a:endParaRPr lang="zh-CN" altLang="en-US" b="1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1" y="1223963"/>
            <a:ext cx="5184575" cy="4653309"/>
          </a:xfrm>
        </p:spPr>
        <p:txBody>
          <a:bodyPr/>
          <a:lstStyle/>
          <a:p>
            <a:pPr lvl="1">
              <a:lnSpc>
                <a:spcPct val="110000"/>
              </a:lnSpc>
            </a:pPr>
            <a:r>
              <a:rPr lang="zh-CN" altLang="en-US" dirty="0" smtClean="0"/>
              <a:t>由</a:t>
            </a:r>
            <a:r>
              <a:rPr lang="zh-CN" altLang="en-US" dirty="0"/>
              <a:t>波形可以看出，当满足条件：</a:t>
            </a:r>
          </a:p>
          <a:p>
            <a:pPr lvl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dirty="0"/>
              <a:t>			</a:t>
            </a:r>
            <a:r>
              <a:rPr lang="en-US" altLang="zh-CN" dirty="0">
                <a:solidFill>
                  <a:srgbClr val="FF0000"/>
                </a:solidFill>
              </a:rPr>
              <a:t>|</a:t>
            </a:r>
            <a:r>
              <a:rPr lang="en-US" altLang="zh-CN" i="1" dirty="0">
                <a:solidFill>
                  <a:srgbClr val="FF0000"/>
                </a:solidFill>
              </a:rPr>
              <a:t>m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dirty="0">
                <a:solidFill>
                  <a:srgbClr val="FF0000"/>
                </a:solidFill>
              </a:rPr>
              <a:t>)| 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 </a:t>
            </a:r>
            <a:r>
              <a:rPr lang="en-US" altLang="zh-CN" i="1" dirty="0" smtClean="0">
                <a:solidFill>
                  <a:srgbClr val="FF0000"/>
                </a:solidFill>
                <a:sym typeface="Symbol" pitchFamily="18" charset="2"/>
              </a:rPr>
              <a:t>A</a:t>
            </a:r>
            <a:r>
              <a:rPr lang="en-US" altLang="zh-CN" baseline="-25000" dirty="0" smtClean="0">
                <a:solidFill>
                  <a:srgbClr val="FF0000"/>
                </a:solidFill>
                <a:sym typeface="Symbol" pitchFamily="18" charset="2"/>
              </a:rPr>
              <a:t>0 </a:t>
            </a:r>
            <a:r>
              <a:rPr lang="zh-CN" altLang="en-US" dirty="0">
                <a:sym typeface="Symbol" pitchFamily="18" charset="2"/>
              </a:rPr>
              <a:t>时</a:t>
            </a:r>
            <a:r>
              <a:rPr lang="zh-CN" altLang="en-US" dirty="0" smtClean="0">
                <a:sym typeface="Symbol" pitchFamily="18" charset="2"/>
              </a:rPr>
              <a:t>，</a:t>
            </a:r>
            <a:endParaRPr lang="en-US" altLang="zh-CN" dirty="0" smtClean="0">
              <a:sym typeface="Symbol" pitchFamily="18" charset="2"/>
            </a:endParaRPr>
          </a:p>
          <a:p>
            <a:pPr lvl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dirty="0" smtClean="0">
                <a:sym typeface="Symbol" pitchFamily="18" charset="2"/>
              </a:rPr>
              <a:t>   </a:t>
            </a:r>
            <a:r>
              <a:rPr lang="zh-CN" altLang="en-US" dirty="0" smtClean="0">
                <a:sym typeface="Symbol" pitchFamily="18" charset="2"/>
              </a:rPr>
              <a:t>其</a:t>
            </a:r>
            <a:r>
              <a:rPr lang="zh-CN" altLang="en-US" dirty="0">
                <a:sym typeface="Symbol" pitchFamily="18" charset="2"/>
              </a:rPr>
              <a:t>包络与调制信号波形</a:t>
            </a:r>
            <a:r>
              <a:rPr lang="zh-CN" altLang="en-US" dirty="0" smtClean="0">
                <a:sym typeface="Symbol" pitchFamily="18" charset="2"/>
              </a:rPr>
              <a:t>相同</a:t>
            </a:r>
            <a:endParaRPr lang="zh-CN" altLang="en-US" dirty="0">
              <a:sym typeface="Symbol" pitchFamily="18" charset="2"/>
            </a:endParaRPr>
          </a:p>
          <a:p>
            <a:pPr lvl="1">
              <a:lnSpc>
                <a:spcPct val="110000"/>
              </a:lnSpc>
            </a:pPr>
            <a:r>
              <a:rPr lang="zh-CN" altLang="en-US" dirty="0" smtClean="0">
                <a:sym typeface="Symbol" pitchFamily="18" charset="2"/>
              </a:rPr>
              <a:t>此时，用</a:t>
            </a:r>
            <a:r>
              <a:rPr lang="zh-CN" altLang="en-US" dirty="0">
                <a:solidFill>
                  <a:srgbClr val="0000FF"/>
                </a:solidFill>
                <a:sym typeface="Symbol" pitchFamily="18" charset="2"/>
              </a:rPr>
              <a:t>包络检波法</a:t>
            </a:r>
            <a:r>
              <a:rPr lang="zh-CN" altLang="en-US" dirty="0">
                <a:sym typeface="Symbol" pitchFamily="18" charset="2"/>
              </a:rPr>
              <a:t>很容易恢复出</a:t>
            </a:r>
            <a:r>
              <a:rPr lang="zh-CN" altLang="en-US" dirty="0" smtClean="0">
                <a:sym typeface="Symbol" pitchFamily="18" charset="2"/>
              </a:rPr>
              <a:t>原始</a:t>
            </a:r>
            <a:r>
              <a:rPr lang="zh-CN" altLang="en-US" dirty="0">
                <a:sym typeface="Symbol" pitchFamily="18" charset="2"/>
              </a:rPr>
              <a:t>调制信号。</a:t>
            </a:r>
          </a:p>
          <a:p>
            <a:pPr lvl="1">
              <a:lnSpc>
                <a:spcPct val="110000"/>
              </a:lnSpc>
            </a:pPr>
            <a:r>
              <a:rPr lang="zh-CN" altLang="en-US" dirty="0">
                <a:sym typeface="Symbol" pitchFamily="18" charset="2"/>
              </a:rPr>
              <a:t>否则，出现“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过调幅</a:t>
            </a:r>
            <a:r>
              <a:rPr lang="zh-CN" altLang="en-US" dirty="0">
                <a:sym typeface="Symbol" pitchFamily="18" charset="2"/>
              </a:rPr>
              <a:t>”现象</a:t>
            </a:r>
            <a:r>
              <a:rPr lang="zh-CN" altLang="en-US" dirty="0" smtClean="0">
                <a:sym typeface="Symbol" pitchFamily="18" charset="2"/>
              </a:rPr>
              <a:t>。</a:t>
            </a:r>
            <a:endParaRPr lang="en-US" altLang="zh-CN" dirty="0" smtClean="0">
              <a:sym typeface="Symbol" pitchFamily="18" charset="2"/>
            </a:endParaRPr>
          </a:p>
          <a:p>
            <a:pPr lvl="1">
              <a:lnSpc>
                <a:spcPct val="110000"/>
              </a:lnSpc>
            </a:pPr>
            <a:r>
              <a:rPr lang="zh-CN" altLang="en-US" dirty="0" smtClean="0">
                <a:sym typeface="Symbol" pitchFamily="18" charset="2"/>
              </a:rPr>
              <a:t>这时用包络检波</a:t>
            </a:r>
            <a:r>
              <a:rPr lang="zh-CN" altLang="en-US" dirty="0">
                <a:sym typeface="Symbol" pitchFamily="18" charset="2"/>
              </a:rPr>
              <a:t>将发生失真</a:t>
            </a:r>
            <a:r>
              <a:rPr lang="zh-CN" altLang="en-US" dirty="0" smtClean="0">
                <a:sym typeface="Symbol" pitchFamily="18" charset="2"/>
              </a:rPr>
              <a:t>。但可以采用</a:t>
            </a:r>
            <a:r>
              <a:rPr lang="zh-CN" altLang="en-US" dirty="0">
                <a:sym typeface="Symbol" pitchFamily="18" charset="2"/>
              </a:rPr>
              <a:t>其他的解调方法，如同步检波。 </a:t>
            </a:r>
          </a:p>
        </p:txBody>
      </p:sp>
      <p:graphicFrame>
        <p:nvGraphicFramePr>
          <p:cNvPr id="30724" name="Object 4"/>
          <p:cNvGraphicFramePr>
            <a:graphicFrameLocks noChangeAspect="1"/>
          </p:cNvGraphicFramePr>
          <p:nvPr/>
        </p:nvGraphicFramePr>
        <p:xfrm>
          <a:off x="5435600" y="1125538"/>
          <a:ext cx="3346450" cy="475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80" name="Visio" r:id="rId3" imgW="6627266" imgH="4626864" progId="Visio.Drawing.11">
                  <p:embed/>
                </p:oleObj>
              </mc:Choice>
              <mc:Fallback>
                <p:oleObj name="Visio" r:id="rId3" imgW="6627266" imgH="4626864" progId="Visio.Drawing.11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59645"/>
                      <a:stretch>
                        <a:fillRect/>
                      </a:stretch>
                    </p:blipFill>
                    <p:spPr bwMode="auto">
                      <a:xfrm>
                        <a:off x="5435600" y="1125538"/>
                        <a:ext cx="3346450" cy="475615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特点与应用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064896" cy="547260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AM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优点：是接收设备简单；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缺点：是功率利用率低，抗干扰能力差。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应用：主要用在中波和短波调幅广播。</a:t>
            </a:r>
          </a:p>
          <a:p>
            <a:r>
              <a:rPr lang="en-US" altLang="zh-CN" dirty="0" smtClean="0">
                <a:solidFill>
                  <a:srgbClr val="0000FF"/>
                </a:solidFill>
              </a:rPr>
              <a:t>DSB</a:t>
            </a:r>
            <a:r>
              <a:rPr lang="zh-CN" altLang="en-US" dirty="0" smtClean="0">
                <a:solidFill>
                  <a:srgbClr val="0000FF"/>
                </a:solidFill>
              </a:rPr>
              <a:t>调制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优点：是功率利用率高，且带宽与</a:t>
            </a:r>
            <a:r>
              <a:rPr lang="en-US" altLang="zh-CN" dirty="0" smtClean="0"/>
              <a:t>AM</a:t>
            </a:r>
            <a:r>
              <a:rPr lang="zh-CN" altLang="en-US" dirty="0" smtClean="0"/>
              <a:t>相同，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缺点：但设备较复杂。</a:t>
            </a:r>
            <a:endParaRPr lang="en-US" altLang="zh-CN" dirty="0" smtClean="0"/>
          </a:p>
          <a:p>
            <a:pPr lvl="1"/>
            <a:r>
              <a:rPr lang="zh-CN" altLang="en-US" dirty="0"/>
              <a:t>应用：应用</a:t>
            </a:r>
            <a:r>
              <a:rPr lang="zh-CN" altLang="en-US" dirty="0" smtClean="0"/>
              <a:t>较少，一般用于点对点专用通信。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0130F-E475-4B4B-95E0-83D68BC09EA4}" type="slidenum">
              <a:rPr lang="en-US" altLang="zh-CN" smtClean="0"/>
              <a:pPr/>
              <a:t>170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8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8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8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8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特点与应用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064896" cy="54726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0000FF"/>
                </a:solidFill>
              </a:rPr>
              <a:t>SSB</a:t>
            </a:r>
            <a:r>
              <a:rPr lang="zh-CN" altLang="en-US" dirty="0" smtClean="0">
                <a:solidFill>
                  <a:srgbClr val="0000FF"/>
                </a:solidFill>
              </a:rPr>
              <a:t>调制：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优点：是功率利用率和频带利用率都较高，抗干扰能力和抗选择性衰落能力均优于</a:t>
            </a:r>
            <a:r>
              <a:rPr lang="en-US" altLang="zh-CN" dirty="0" smtClean="0"/>
              <a:t>AM</a:t>
            </a:r>
            <a:r>
              <a:rPr lang="zh-CN" altLang="en-US" dirty="0" smtClean="0"/>
              <a:t>，而带宽只有</a:t>
            </a:r>
            <a:r>
              <a:rPr lang="en-US" altLang="zh-CN" dirty="0" smtClean="0"/>
              <a:t>AM</a:t>
            </a:r>
            <a:r>
              <a:rPr lang="zh-CN" altLang="en-US" dirty="0" smtClean="0"/>
              <a:t>的一半；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缺点：是发送和接收设备都复杂。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/>
              <a:t>应用： </a:t>
            </a:r>
            <a:r>
              <a:rPr lang="en-US" altLang="zh-CN" dirty="0" smtClean="0"/>
              <a:t>SSB</a:t>
            </a:r>
            <a:r>
              <a:rPr lang="zh-CN" altLang="en-US" dirty="0" smtClean="0"/>
              <a:t>常用于频分多路复用系统中。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0130F-E475-4B4B-95E0-83D68BC09EA4}" type="slidenum">
              <a:rPr lang="en-US" altLang="zh-CN" smtClean="0"/>
              <a:pPr/>
              <a:t>171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73110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8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8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特点与</a:t>
            </a:r>
            <a:r>
              <a:rPr lang="zh-CN" altLang="en-US" dirty="0" smtClean="0"/>
              <a:t>应用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VSB</a:t>
            </a:r>
            <a:r>
              <a:rPr lang="zh-CN" altLang="en-US" dirty="0" smtClean="0">
                <a:solidFill>
                  <a:srgbClr val="0000FF"/>
                </a:solidFill>
              </a:rPr>
              <a:t>调制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抗噪声性能和频带利用率与</a:t>
            </a:r>
            <a:r>
              <a:rPr lang="en-US" altLang="zh-CN" dirty="0" smtClean="0"/>
              <a:t>SSB</a:t>
            </a:r>
            <a:r>
              <a:rPr lang="zh-CN" altLang="en-US" dirty="0" smtClean="0"/>
              <a:t>相当。</a:t>
            </a:r>
            <a:endParaRPr lang="en-US" altLang="zh-CN" dirty="0" smtClean="0"/>
          </a:p>
          <a:p>
            <a:pPr lvl="1"/>
            <a:r>
              <a:rPr lang="zh-CN" altLang="en-US" dirty="0"/>
              <a:t>应用：在</a:t>
            </a:r>
            <a:r>
              <a:rPr lang="zh-CN" altLang="en-US" dirty="0" smtClean="0"/>
              <a:t>电视广播、数传等系统中得到了广泛应用。</a:t>
            </a:r>
          </a:p>
          <a:p>
            <a:r>
              <a:rPr lang="en-US" altLang="zh-CN" dirty="0" smtClean="0">
                <a:solidFill>
                  <a:srgbClr val="0000FF"/>
                </a:solidFill>
              </a:rPr>
              <a:t>FM</a:t>
            </a:r>
            <a:r>
              <a:rPr lang="zh-CN" altLang="en-US" dirty="0" smtClean="0">
                <a:solidFill>
                  <a:srgbClr val="0000FF"/>
                </a:solidFill>
              </a:rPr>
              <a:t>： 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/>
              <a:t>优点：</a:t>
            </a:r>
            <a:r>
              <a:rPr lang="en-US" altLang="zh-CN" dirty="0" smtClean="0"/>
              <a:t>FM</a:t>
            </a:r>
            <a:r>
              <a:rPr lang="zh-CN" altLang="en-US" dirty="0" smtClean="0"/>
              <a:t>的抗干扰能力强，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缺点：是频带利用率低，存在门限效应。</a:t>
            </a:r>
            <a:endParaRPr lang="en-US" altLang="zh-CN" dirty="0" smtClean="0"/>
          </a:p>
          <a:p>
            <a:pPr lvl="1"/>
            <a:r>
              <a:rPr lang="zh-CN" altLang="en-US" dirty="0"/>
              <a:t>应用：广泛应用于长距离高质量的通信系统中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0130F-E475-4B4B-95E0-83D68BC09EA4}" type="slidenum">
              <a:rPr lang="en-US" altLang="zh-CN" smtClean="0"/>
              <a:pPr/>
              <a:t>172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91328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8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8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8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8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模拟调制系统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5.1</a:t>
            </a:r>
            <a:r>
              <a:rPr lang="zh-CN" altLang="en-US" dirty="0" smtClean="0"/>
              <a:t>幅度调制（线性调制）的原理</a:t>
            </a:r>
          </a:p>
          <a:p>
            <a:r>
              <a:rPr lang="en-US" altLang="zh-CN" dirty="0" smtClean="0"/>
              <a:t>5.2  </a:t>
            </a:r>
            <a:r>
              <a:rPr lang="zh-CN" altLang="en-US" dirty="0" smtClean="0"/>
              <a:t>线性调制系统的抗噪声性能</a:t>
            </a:r>
            <a:endParaRPr lang="en-US" altLang="zh-CN" dirty="0" smtClean="0"/>
          </a:p>
          <a:p>
            <a:r>
              <a:rPr lang="en-US" altLang="zh-CN" dirty="0" smtClean="0"/>
              <a:t>5.3 </a:t>
            </a:r>
            <a:r>
              <a:rPr lang="zh-CN" altLang="en-US" dirty="0" smtClean="0"/>
              <a:t>非线性调制（角度调制）的原理</a:t>
            </a:r>
          </a:p>
          <a:p>
            <a:r>
              <a:rPr lang="en-US" altLang="zh-CN" dirty="0" smtClean="0"/>
              <a:t>5.4</a:t>
            </a:r>
            <a:r>
              <a:rPr lang="zh-CN" altLang="en-US" dirty="0" smtClean="0"/>
              <a:t>调频系统的抗噪声性能</a:t>
            </a:r>
            <a:endParaRPr lang="zh-CN" altLang="en-US" b="0" dirty="0" smtClean="0"/>
          </a:p>
          <a:p>
            <a:r>
              <a:rPr lang="en-US" altLang="zh-CN" dirty="0" smtClean="0"/>
              <a:t>5.5  </a:t>
            </a:r>
            <a:r>
              <a:rPr lang="zh-CN" altLang="en-US" dirty="0" smtClean="0"/>
              <a:t>各种模拟调制系统的比较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FF0000"/>
                </a:solidFill>
              </a:rPr>
              <a:t>5.6  </a:t>
            </a:r>
            <a:r>
              <a:rPr lang="zh-CN" altLang="en-US" dirty="0">
                <a:solidFill>
                  <a:srgbClr val="FF0000"/>
                </a:solidFill>
              </a:rPr>
              <a:t>频分复用</a:t>
            </a:r>
            <a:r>
              <a:rPr lang="en-US" altLang="zh-CN" dirty="0">
                <a:solidFill>
                  <a:srgbClr val="FF0000"/>
                </a:solidFill>
              </a:rPr>
              <a:t>(FDM)</a:t>
            </a:r>
            <a:r>
              <a:rPr lang="zh-CN" altLang="en-US" dirty="0">
                <a:solidFill>
                  <a:srgbClr val="FF0000"/>
                </a:solidFill>
              </a:rPr>
              <a:t>和调频</a:t>
            </a:r>
            <a:r>
              <a:rPr lang="en-US" altLang="zh-CN" dirty="0">
                <a:solidFill>
                  <a:srgbClr val="FF0000"/>
                </a:solidFill>
              </a:rPr>
              <a:t>(FM)</a:t>
            </a:r>
            <a:r>
              <a:rPr lang="zh-CN" altLang="en-US" dirty="0">
                <a:solidFill>
                  <a:srgbClr val="FF0000"/>
                </a:solidFill>
              </a:rPr>
              <a:t>立体声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3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5.6.1 </a:t>
            </a:r>
            <a:r>
              <a:rPr lang="zh-CN" altLang="en-US" dirty="0"/>
              <a:t>频分复用（</a:t>
            </a:r>
            <a:r>
              <a:rPr lang="en-US" altLang="zh-CN" dirty="0"/>
              <a:t>FDM</a:t>
            </a:r>
            <a:r>
              <a:rPr lang="zh-CN" altLang="en-US" dirty="0"/>
              <a:t>）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目的：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/>
              <a:t>充分利用信道的频带资源，提高信道利用率</a:t>
            </a:r>
          </a:p>
          <a:p>
            <a:r>
              <a:rPr lang="zh-CN" altLang="en-US" dirty="0" smtClean="0">
                <a:solidFill>
                  <a:srgbClr val="0000FF"/>
                </a:solidFill>
              </a:rPr>
              <a:t>原理</a:t>
            </a:r>
            <a:r>
              <a:rPr lang="en-US" altLang="zh-CN" dirty="0" smtClean="0">
                <a:solidFill>
                  <a:srgbClr val="0000FF"/>
                </a:solidFill>
              </a:rPr>
              <a:t>: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7419-01C8-46FC-8A60-3E840245C78E}" type="slidenum">
              <a:rPr lang="en-US" altLang="zh-CN" smtClean="0"/>
              <a:pPr/>
              <a:t>174</a:t>
            </a:fld>
            <a:endParaRPr lang="en-US" altLang="zh-CN"/>
          </a:p>
        </p:txBody>
      </p:sp>
      <p:graphicFrame>
        <p:nvGraphicFramePr>
          <p:cNvPr id="149508" name="Object 4"/>
          <p:cNvGraphicFramePr>
            <a:graphicFrameLocks noChangeAspect="1"/>
          </p:cNvGraphicFramePr>
          <p:nvPr/>
        </p:nvGraphicFramePr>
        <p:xfrm>
          <a:off x="0" y="3203575"/>
          <a:ext cx="9144000" cy="309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0" name="Visio" r:id="rId3" imgW="7419746" imgH="2475281" progId="Visio.Drawing.11">
                  <p:embed/>
                </p:oleObj>
              </mc:Choice>
              <mc:Fallback>
                <p:oleObj name="Visio" r:id="rId3" imgW="7419746" imgH="2475281" progId="Visio.Drawing.11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203575"/>
                        <a:ext cx="9144000" cy="309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圆角矩形 1"/>
          <p:cNvSpPr/>
          <p:nvPr/>
        </p:nvSpPr>
        <p:spPr>
          <a:xfrm>
            <a:off x="107504" y="3212976"/>
            <a:ext cx="648072" cy="2880320"/>
          </a:xfrm>
          <a:prstGeom prst="roundRect">
            <a:avLst/>
          </a:prstGeom>
          <a:noFill/>
          <a:ln>
            <a:solidFill>
              <a:srgbClr val="00CC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7504" y="6079007"/>
            <a:ext cx="2031325" cy="461665"/>
          </a:xfrm>
          <a:prstGeom prst="rect">
            <a:avLst/>
          </a:prstGeom>
          <a:ln w="28575">
            <a:solidFill>
              <a:srgbClr val="00CC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多路消息信号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23166" y="2982143"/>
            <a:ext cx="2339102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不同的载波频率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979712" y="4149080"/>
            <a:ext cx="50405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979712" y="4941168"/>
            <a:ext cx="50405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979712" y="5805264"/>
            <a:ext cx="50405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851920" y="2381978"/>
            <a:ext cx="2880320" cy="120032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不同路的信号被搬移到不重叠的频带，频域正交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4139952" y="3582307"/>
            <a:ext cx="72008" cy="8188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4" grpId="0" animBg="1"/>
      <p:bldP spid="10" grpId="0" animBg="1"/>
      <p:bldP spid="11" grpId="0" animBg="1"/>
      <p:bldP spid="12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典型例子：多路载波电话系统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每路电话信号的频带限制在</a:t>
            </a:r>
            <a:r>
              <a:rPr lang="en-US" altLang="zh-CN" dirty="0" smtClean="0"/>
              <a:t>300—3400Hz</a:t>
            </a:r>
            <a:r>
              <a:rPr lang="zh-CN" altLang="en-US" dirty="0" smtClean="0"/>
              <a:t>，在各路已调信号间留有防护频带，每路电话信号取</a:t>
            </a:r>
            <a:r>
              <a:rPr lang="en-US" altLang="zh-CN" dirty="0" smtClean="0">
                <a:solidFill>
                  <a:srgbClr val="0000FF"/>
                </a:solidFill>
              </a:rPr>
              <a:t>4 kHz</a:t>
            </a:r>
            <a:r>
              <a:rPr lang="zh-CN" altLang="en-US" dirty="0" smtClean="0"/>
              <a:t>作为标准带宽 </a:t>
            </a:r>
          </a:p>
          <a:p>
            <a:r>
              <a:rPr lang="zh-CN" altLang="en-US" dirty="0" smtClean="0"/>
              <a:t>层次结构：</a:t>
            </a:r>
            <a:r>
              <a:rPr lang="en-US" altLang="zh-CN" dirty="0" smtClean="0"/>
              <a:t>12</a:t>
            </a:r>
            <a:r>
              <a:rPr lang="zh-CN" altLang="en-US" dirty="0" smtClean="0"/>
              <a:t>路电话复用为一个</a:t>
            </a:r>
            <a:r>
              <a:rPr lang="zh-CN" altLang="en-US" dirty="0" smtClean="0">
                <a:solidFill>
                  <a:srgbClr val="FF0000"/>
                </a:solidFill>
              </a:rPr>
              <a:t>基群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000FF"/>
                </a:solidFill>
                <a:sym typeface="Wingdings" panose="05000000000000000000" pitchFamily="2" charset="2"/>
              </a:rPr>
              <a:t></a:t>
            </a:r>
            <a:r>
              <a:rPr lang="en-US" altLang="zh-CN" dirty="0" smtClean="0">
                <a:sym typeface="Wingdings" panose="05000000000000000000" pitchFamily="2" charset="2"/>
              </a:rPr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个基群复用为一个</a:t>
            </a:r>
            <a:r>
              <a:rPr lang="zh-CN" altLang="en-US" dirty="0" smtClean="0">
                <a:solidFill>
                  <a:srgbClr val="FF0000"/>
                </a:solidFill>
              </a:rPr>
              <a:t>超群</a:t>
            </a:r>
            <a:r>
              <a:rPr lang="zh-CN" altLang="en-US" dirty="0" smtClean="0"/>
              <a:t>，共</a:t>
            </a:r>
            <a:r>
              <a:rPr lang="en-US" altLang="zh-CN" dirty="0" smtClean="0"/>
              <a:t>60</a:t>
            </a:r>
            <a:r>
              <a:rPr lang="zh-CN" altLang="en-US" dirty="0" smtClean="0"/>
              <a:t>路电话 </a:t>
            </a:r>
            <a:r>
              <a:rPr lang="en-US" altLang="zh-CN" dirty="0" smtClean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zh-CN" altLang="en-US" dirty="0" smtClean="0"/>
              <a:t>由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个超群复用为一个</a:t>
            </a:r>
            <a:r>
              <a:rPr lang="zh-CN" altLang="en-US" dirty="0" smtClean="0">
                <a:solidFill>
                  <a:srgbClr val="FF0000"/>
                </a:solidFill>
              </a:rPr>
              <a:t>主群</a:t>
            </a:r>
            <a:r>
              <a:rPr lang="zh-CN" altLang="en-US" dirty="0" smtClean="0"/>
              <a:t>，共</a:t>
            </a:r>
            <a:r>
              <a:rPr lang="en-US" altLang="zh-CN" dirty="0" smtClean="0"/>
              <a:t>600</a:t>
            </a:r>
            <a:r>
              <a:rPr lang="zh-CN" altLang="en-US" dirty="0" smtClean="0"/>
              <a:t>路电话 </a:t>
            </a:r>
            <a:r>
              <a:rPr lang="en-US" altLang="zh-CN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zh-CN" altLang="en-US" dirty="0" smtClean="0"/>
              <a:t>如果需要传输更多路电话，可以将多个主群进行复用，组成</a:t>
            </a:r>
            <a:r>
              <a:rPr lang="zh-CN" altLang="en-US" dirty="0" smtClean="0">
                <a:solidFill>
                  <a:srgbClr val="FF0000"/>
                </a:solidFill>
              </a:rPr>
              <a:t>巨群</a:t>
            </a:r>
            <a:r>
              <a:rPr lang="zh-CN" altLang="en-US" dirty="0" smtClean="0"/>
              <a:t>。 </a:t>
            </a:r>
          </a:p>
          <a:p>
            <a:r>
              <a:rPr lang="zh-CN" altLang="en-US" dirty="0" smtClean="0"/>
              <a:t>基群频谱结构图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载波频率 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D6AC-CCF1-4581-AA99-44F83B06119F}" type="slidenum">
              <a:rPr lang="en-US" altLang="zh-CN" smtClean="0"/>
              <a:pPr/>
              <a:t>175</a:t>
            </a:fld>
            <a:endParaRPr lang="en-US" altLang="zh-CN"/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0" y="312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505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872884"/>
              </p:ext>
            </p:extLst>
          </p:nvPr>
        </p:nvGraphicFramePr>
        <p:xfrm>
          <a:off x="1907704" y="4653136"/>
          <a:ext cx="6121400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0" name="Visio" r:id="rId3" imgW="3949294" imgH="609905" progId="Visio.Drawing.11">
                  <p:embed/>
                </p:oleObj>
              </mc:Choice>
              <mc:Fallback>
                <p:oleObj name="Visio" r:id="rId3" imgW="3949294" imgH="609905" progId="Visio.Drawing.11">
                  <p:embed/>
                  <p:pic>
                    <p:nvPicPr>
                      <p:cNvPr id="0" name="Picture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4653136"/>
                        <a:ext cx="6121400" cy="944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505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442520"/>
              </p:ext>
            </p:extLst>
          </p:nvPr>
        </p:nvGraphicFramePr>
        <p:xfrm>
          <a:off x="2411760" y="5805264"/>
          <a:ext cx="3831047" cy="540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1" name="公式" r:id="rId5" imgW="1688367" imgH="241195" progId="Equation.3">
                  <p:embed/>
                </p:oleObj>
              </mc:Choice>
              <mc:Fallback>
                <p:oleObj name="公式" r:id="rId5" imgW="1688367" imgH="241195" progId="Equation.3">
                  <p:embed/>
                  <p:pic>
                    <p:nvPicPr>
                      <p:cNvPr id="0" name="Picture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5805264"/>
                        <a:ext cx="3831047" cy="5403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0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0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0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0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典型例子：多路载波电话系统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/>
              <a:t>每路电话信号的频带限制在</a:t>
            </a:r>
            <a:r>
              <a:rPr lang="en-US" altLang="zh-CN" dirty="0" smtClean="0"/>
              <a:t>300—3400Hz</a:t>
            </a:r>
            <a:r>
              <a:rPr lang="zh-CN" altLang="en-US" dirty="0" smtClean="0"/>
              <a:t>，在各路已调信号间留有防护频带，每路电话信号取</a:t>
            </a:r>
            <a:r>
              <a:rPr lang="en-US" altLang="zh-CN" dirty="0" smtClean="0">
                <a:solidFill>
                  <a:srgbClr val="0000FF"/>
                </a:solidFill>
              </a:rPr>
              <a:t>4 kHz</a:t>
            </a:r>
            <a:r>
              <a:rPr lang="zh-CN" altLang="en-US" dirty="0" smtClean="0"/>
              <a:t>作为标准带宽 </a:t>
            </a:r>
          </a:p>
          <a:p>
            <a:pPr>
              <a:lnSpc>
                <a:spcPct val="130000"/>
              </a:lnSpc>
            </a:pPr>
            <a:r>
              <a:rPr lang="zh-CN" altLang="en-US" dirty="0" smtClean="0"/>
              <a:t>层次结构：</a:t>
            </a:r>
            <a:r>
              <a:rPr lang="en-US" altLang="zh-CN" dirty="0" smtClean="0"/>
              <a:t>12</a:t>
            </a:r>
            <a:r>
              <a:rPr lang="zh-CN" altLang="en-US" dirty="0" smtClean="0"/>
              <a:t>路电话复用为一个</a:t>
            </a:r>
            <a:r>
              <a:rPr lang="zh-CN" altLang="en-US" dirty="0" smtClean="0">
                <a:solidFill>
                  <a:srgbClr val="FF0000"/>
                </a:solidFill>
              </a:rPr>
              <a:t>基群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000FF"/>
                </a:solidFill>
                <a:sym typeface="Wingdings" panose="05000000000000000000" pitchFamily="2" charset="2"/>
              </a:rPr>
              <a:t></a:t>
            </a:r>
            <a:r>
              <a:rPr lang="en-US" altLang="zh-CN" dirty="0" smtClean="0">
                <a:sym typeface="Wingdings" panose="05000000000000000000" pitchFamily="2" charset="2"/>
              </a:rPr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个基群复用为一个</a:t>
            </a:r>
            <a:r>
              <a:rPr lang="zh-CN" altLang="en-US" dirty="0" smtClean="0">
                <a:solidFill>
                  <a:srgbClr val="FF0000"/>
                </a:solidFill>
              </a:rPr>
              <a:t>超群</a:t>
            </a:r>
            <a:r>
              <a:rPr lang="zh-CN" altLang="en-US" dirty="0" smtClean="0"/>
              <a:t>，共</a:t>
            </a:r>
            <a:r>
              <a:rPr lang="en-US" altLang="zh-CN" dirty="0" smtClean="0"/>
              <a:t>60</a:t>
            </a:r>
            <a:r>
              <a:rPr lang="zh-CN" altLang="en-US" dirty="0" smtClean="0"/>
              <a:t>路电话 </a:t>
            </a:r>
            <a:r>
              <a:rPr lang="en-US" altLang="zh-CN" dirty="0" smtClean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zh-CN" altLang="en-US" dirty="0" smtClean="0"/>
              <a:t>由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个超群复用为一个</a:t>
            </a:r>
            <a:r>
              <a:rPr lang="zh-CN" altLang="en-US" dirty="0" smtClean="0">
                <a:solidFill>
                  <a:srgbClr val="FF0000"/>
                </a:solidFill>
              </a:rPr>
              <a:t>主群</a:t>
            </a:r>
            <a:r>
              <a:rPr lang="zh-CN" altLang="en-US" dirty="0" smtClean="0"/>
              <a:t>，共</a:t>
            </a:r>
            <a:r>
              <a:rPr lang="en-US" altLang="zh-CN" dirty="0" smtClean="0"/>
              <a:t>600</a:t>
            </a:r>
            <a:r>
              <a:rPr lang="zh-CN" altLang="en-US" dirty="0" smtClean="0"/>
              <a:t>路电话 </a:t>
            </a:r>
            <a:r>
              <a:rPr lang="en-US" altLang="zh-CN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zh-CN" altLang="en-US" dirty="0" smtClean="0"/>
              <a:t>如果需要传输更多路电话，可以将多个主群进行复用，组成</a:t>
            </a:r>
            <a:r>
              <a:rPr lang="zh-CN" altLang="en-US" dirty="0" smtClean="0">
                <a:solidFill>
                  <a:srgbClr val="FF0000"/>
                </a:solidFill>
              </a:rPr>
              <a:t>巨群</a:t>
            </a:r>
            <a:r>
              <a:rPr lang="zh-CN" altLang="en-US" dirty="0" smtClean="0"/>
              <a:t>。 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D6AC-CCF1-4581-AA99-44F83B06119F}" type="slidenum">
              <a:rPr lang="en-US" altLang="zh-CN" smtClean="0"/>
              <a:pPr/>
              <a:t>176</a:t>
            </a:fld>
            <a:endParaRPr lang="en-US" altLang="zh-CN"/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0" y="312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23378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应用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FDM </a:t>
            </a:r>
            <a:r>
              <a:rPr lang="zh-CN" altLang="en-US" dirty="0" smtClean="0"/>
              <a:t>技术主要用于模拟信号，普遍应用在多路载波电话系统中。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优点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其主要优点是信道利用率高，技术成熟；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缺点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其缺点是设备复杂，滤波器难以制作，并且在复用和传输过程中，调制、解调等过程会不同程度地引入非线性失真，而产生各路信号的相互干扰。</a:t>
            </a:r>
            <a:endParaRPr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C3B86-5FC8-4875-9077-C6F0CF7A49A6}" type="slidenum">
              <a:rPr lang="en-US" altLang="zh-CN" smtClean="0"/>
              <a:pPr/>
              <a:t>177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5.6.2  </a:t>
            </a:r>
            <a:r>
              <a:rPr lang="zh-CN" altLang="en-US" dirty="0" smtClean="0"/>
              <a:t>调频立体声广播 </a:t>
            </a:r>
            <a:r>
              <a:rPr lang="en-US" altLang="zh-CN" dirty="0" smtClean="0"/>
              <a:t>— </a:t>
            </a:r>
            <a:r>
              <a:rPr lang="zh-CN" altLang="en-US" dirty="0" smtClean="0">
                <a:solidFill>
                  <a:srgbClr val="0000FF"/>
                </a:solidFill>
              </a:rPr>
              <a:t>原理</a:t>
            </a:r>
            <a:endParaRPr lang="zh-CN" altLang="en-US" dirty="0" smtClean="0"/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064896" cy="5256584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FM</a:t>
            </a:r>
            <a:r>
              <a:rPr lang="zh-CN" altLang="en-US" dirty="0" smtClean="0">
                <a:solidFill>
                  <a:srgbClr val="0000FF"/>
                </a:solidFill>
              </a:rPr>
              <a:t>立体声</a:t>
            </a:r>
            <a:r>
              <a:rPr lang="zh-CN" altLang="en-US" dirty="0" smtClean="0"/>
              <a:t>广播中，声音在空间上被分成两路音频信号：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一个左声道信号</a:t>
            </a:r>
            <a:r>
              <a:rPr lang="en-US" altLang="zh-CN" dirty="0" smtClean="0"/>
              <a:t>L</a:t>
            </a:r>
            <a:r>
              <a:rPr lang="zh-CN" altLang="en-US" dirty="0" smtClean="0"/>
              <a:t>，一个右声道信号</a:t>
            </a:r>
            <a:r>
              <a:rPr lang="en-US" altLang="zh-CN" dirty="0" smtClean="0"/>
              <a:t>R</a:t>
            </a:r>
            <a:endParaRPr lang="en-US" altLang="zh-CN" dirty="0"/>
          </a:p>
          <a:p>
            <a:pPr lvl="1"/>
            <a:r>
              <a:rPr lang="zh-CN" altLang="en-US" dirty="0" smtClean="0"/>
              <a:t>频率都在</a:t>
            </a:r>
            <a:r>
              <a:rPr lang="en-US" altLang="zh-CN" dirty="0" smtClean="0"/>
              <a:t>50Hz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15kHz</a:t>
            </a:r>
            <a:r>
              <a:rPr lang="zh-CN" altLang="en-US" dirty="0" smtClean="0"/>
              <a:t>之间。</a:t>
            </a:r>
            <a:endParaRPr lang="en-US" altLang="zh-CN" dirty="0" smtClean="0"/>
          </a:p>
          <a:p>
            <a:r>
              <a:rPr lang="zh-CN" altLang="en-US" dirty="0" smtClean="0"/>
              <a:t>左声道与右声道相加形成</a:t>
            </a:r>
            <a:r>
              <a:rPr lang="zh-CN" altLang="en-US" dirty="0" smtClean="0">
                <a:solidFill>
                  <a:srgbClr val="FF0000"/>
                </a:solidFill>
              </a:rPr>
              <a:t>和信号</a:t>
            </a:r>
            <a:r>
              <a:rPr lang="en-US" altLang="zh-CN" dirty="0" smtClean="0"/>
              <a:t>(L+R)</a:t>
            </a:r>
            <a:r>
              <a:rPr lang="zh-CN" altLang="en-US" dirty="0" smtClean="0"/>
              <a:t>，相减形成</a:t>
            </a:r>
            <a:r>
              <a:rPr lang="zh-CN" altLang="en-US" dirty="0" smtClean="0">
                <a:solidFill>
                  <a:srgbClr val="0000FF"/>
                </a:solidFill>
              </a:rPr>
              <a:t>差信号</a:t>
            </a:r>
            <a:r>
              <a:rPr lang="en-US" altLang="zh-CN" dirty="0" smtClean="0"/>
              <a:t>(L-R)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在调频之前：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差信号</a:t>
            </a:r>
            <a:r>
              <a:rPr lang="en-US" altLang="zh-CN" dirty="0" smtClean="0"/>
              <a:t>(L-R)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DSB</a:t>
            </a:r>
            <a:r>
              <a:rPr lang="zh-CN" altLang="en-US" dirty="0" smtClean="0"/>
              <a:t>调制：先对</a:t>
            </a:r>
            <a:r>
              <a:rPr lang="zh-CN" altLang="en-US" dirty="0" smtClean="0">
                <a:solidFill>
                  <a:srgbClr val="0000FF"/>
                </a:solidFill>
              </a:rPr>
              <a:t>差信号</a:t>
            </a:r>
            <a:r>
              <a:rPr lang="zh-CN" altLang="en-US" dirty="0"/>
              <a:t>进行</a:t>
            </a:r>
            <a:r>
              <a:rPr lang="en-US" altLang="zh-CN" dirty="0" smtClean="0"/>
              <a:t>3 </a:t>
            </a:r>
            <a:r>
              <a:rPr lang="en-US" altLang="zh-CN" dirty="0"/>
              <a:t>8kHz</a:t>
            </a:r>
            <a:r>
              <a:rPr lang="zh-CN" altLang="en-US" dirty="0" smtClean="0"/>
              <a:t>的副载波的</a:t>
            </a:r>
            <a:r>
              <a:rPr lang="en-US" altLang="zh-CN" dirty="0" smtClean="0"/>
              <a:t>DSB </a:t>
            </a:r>
            <a:r>
              <a:rPr lang="zh-CN" altLang="en-US" dirty="0" smtClean="0"/>
              <a:t>调制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然后与</a:t>
            </a:r>
            <a:r>
              <a:rPr lang="zh-CN" altLang="en-US" dirty="0" smtClean="0">
                <a:solidFill>
                  <a:srgbClr val="FF0000"/>
                </a:solidFill>
              </a:rPr>
              <a:t>和信号</a:t>
            </a:r>
            <a:r>
              <a:rPr lang="en-US" altLang="zh-CN" dirty="0" smtClean="0"/>
              <a:t>(L+R)</a:t>
            </a:r>
            <a:r>
              <a:rPr lang="zh-CN" altLang="en-US" dirty="0" smtClean="0"/>
              <a:t>进行频分复用</a:t>
            </a:r>
            <a:endParaRPr lang="en-US" altLang="zh-CN" dirty="0" smtClean="0"/>
          </a:p>
          <a:p>
            <a:pPr lvl="1"/>
            <a:r>
              <a:rPr lang="zh-CN" altLang="en-US" u="sng" dirty="0">
                <a:solidFill>
                  <a:srgbClr val="C00000"/>
                </a:solidFill>
              </a:rPr>
              <a:t>复用</a:t>
            </a:r>
            <a:r>
              <a:rPr lang="zh-CN" altLang="en-US" u="sng" dirty="0" smtClean="0">
                <a:solidFill>
                  <a:srgbClr val="C00000"/>
                </a:solidFill>
              </a:rPr>
              <a:t>后的信号</a:t>
            </a:r>
            <a:r>
              <a:rPr lang="zh-CN" altLang="en-US" dirty="0" smtClean="0"/>
              <a:t>，作为</a:t>
            </a:r>
            <a:r>
              <a:rPr lang="en-US" altLang="zh-CN" dirty="0" smtClean="0"/>
              <a:t>FM</a:t>
            </a:r>
            <a:r>
              <a:rPr lang="zh-CN" altLang="en-US" dirty="0" smtClean="0"/>
              <a:t>立体声广播的基带信号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AD61-BF90-4C45-AFCF-AB68CE088092}" type="slidenum">
              <a:rPr lang="en-US" altLang="zh-CN" smtClean="0"/>
              <a:pPr/>
              <a:t>178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54792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2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2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2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2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框图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其形成过程如下图所示： 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9AD61-BF90-4C45-AFCF-AB68CE088092}" type="slidenum">
              <a:rPr lang="en-US" altLang="zh-CN" smtClean="0"/>
              <a:pPr/>
              <a:t>179</a:t>
            </a:fld>
            <a:endParaRPr lang="en-US" altLang="zh-CN"/>
          </a:p>
        </p:txBody>
      </p:sp>
      <p:pic>
        <p:nvPicPr>
          <p:cNvPr id="152580" name="Picture 4" descr="t10-6a"/>
          <p:cNvPicPr>
            <a:picLocks noChangeAspect="1" noChangeArrowheads="1"/>
          </p:cNvPicPr>
          <p:nvPr/>
        </p:nvPicPr>
        <p:blipFill>
          <a:blip r:embed="rId2" cstate="print"/>
          <a:srcRect l="6842" t="2983" r="10277" b="-2161"/>
          <a:stretch>
            <a:fillRect/>
          </a:stretch>
        </p:blipFill>
        <p:spPr bwMode="auto">
          <a:xfrm>
            <a:off x="251520" y="2060848"/>
            <a:ext cx="8712968" cy="320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5056166" y="1268760"/>
            <a:ext cx="3744416" cy="830997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差信号</a:t>
            </a:r>
            <a:r>
              <a:rPr lang="en-US" altLang="zh-CN" sz="2400" b="1" dirty="0">
                <a:latin typeface="+mj-ea"/>
                <a:ea typeface="+mj-ea"/>
              </a:rPr>
              <a:t>(L-R)</a:t>
            </a:r>
            <a:r>
              <a:rPr lang="zh-CN" altLang="en-US" sz="2400" b="1" dirty="0">
                <a:latin typeface="+mj-ea"/>
                <a:ea typeface="+mj-ea"/>
              </a:rPr>
              <a:t>的</a:t>
            </a:r>
            <a:r>
              <a:rPr lang="en-US" altLang="zh-CN" sz="2400" b="1" dirty="0" smtClean="0">
                <a:latin typeface="+mj-ea"/>
                <a:ea typeface="+mj-ea"/>
              </a:rPr>
              <a:t>DSB</a:t>
            </a:r>
            <a:r>
              <a:rPr lang="zh-CN" altLang="en-US" sz="2400" b="1" dirty="0" smtClean="0">
                <a:latin typeface="+mj-ea"/>
                <a:ea typeface="+mj-ea"/>
              </a:rPr>
              <a:t>调制，载波</a:t>
            </a:r>
            <a:r>
              <a:rPr lang="en-US" altLang="zh-CN" sz="2400" b="1" dirty="0" smtClean="0">
                <a:latin typeface="+mj-ea"/>
                <a:ea typeface="+mj-ea"/>
              </a:rPr>
              <a:t>38k</a:t>
            </a:r>
            <a:endParaRPr lang="zh-CN" altLang="en-US" sz="2400" b="1" dirty="0">
              <a:latin typeface="+mj-ea"/>
              <a:ea typeface="+mj-ea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6372200" y="2099757"/>
            <a:ext cx="0" cy="60916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697391" y="5301208"/>
            <a:ext cx="3107850" cy="461665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和信号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en-US" altLang="zh-CN" sz="2400" b="1" dirty="0" smtClean="0">
                <a:solidFill>
                  <a:srgbClr val="FF0000"/>
                </a:solidFill>
                <a:latin typeface="+mj-ea"/>
                <a:ea typeface="+mj-ea"/>
              </a:rPr>
              <a:t>L+R)</a:t>
            </a:r>
            <a:r>
              <a:rPr lang="zh-CN" altLang="en-US" sz="2400" b="1" dirty="0" smtClean="0">
                <a:latin typeface="+mj-ea"/>
                <a:ea typeface="+mj-ea"/>
              </a:rPr>
              <a:t> ，基带</a:t>
            </a:r>
            <a:endParaRPr lang="zh-CN" altLang="en-US" sz="2400" b="1" dirty="0">
              <a:latin typeface="+mj-ea"/>
              <a:ea typeface="+mj-ea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6012160" y="4692045"/>
            <a:ext cx="0" cy="60916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667061" y="2996952"/>
            <a:ext cx="3271756" cy="120032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  <a:latin typeface="+mj-ea"/>
                <a:ea typeface="+mj-ea"/>
              </a:rPr>
              <a:t>导频，</a:t>
            </a:r>
            <a:r>
              <a:rPr lang="en-US" altLang="zh-CN" sz="2400" b="1" dirty="0" smtClean="0">
                <a:solidFill>
                  <a:srgbClr val="7030A0"/>
                </a:solidFill>
                <a:latin typeface="+mj-ea"/>
                <a:ea typeface="+mj-ea"/>
              </a:rPr>
              <a:t>16k</a:t>
            </a:r>
            <a:r>
              <a:rPr lang="zh-CN" altLang="en-US" sz="2400" b="1" dirty="0" smtClean="0">
                <a:solidFill>
                  <a:srgbClr val="7030A0"/>
                </a:solidFill>
                <a:latin typeface="+mj-ea"/>
                <a:ea typeface="+mj-ea"/>
              </a:rPr>
              <a:t>的单频信号</a:t>
            </a:r>
            <a:endParaRPr lang="en-US" altLang="zh-CN" sz="24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endParaRPr lang="en-US" altLang="zh-CN" sz="2400" b="1" dirty="0">
              <a:latin typeface="+mj-ea"/>
              <a:ea typeface="+mj-ea"/>
            </a:endParaRPr>
          </a:p>
          <a:p>
            <a:endParaRPr lang="zh-CN" altLang="en-US" sz="2400" b="1" dirty="0"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5. </a:t>
            </a:r>
            <a:r>
              <a:rPr lang="zh-CN" altLang="en-US" dirty="0" smtClean="0">
                <a:solidFill>
                  <a:srgbClr val="0000FF"/>
                </a:solidFill>
              </a:rPr>
              <a:t>频谱图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marL="228600" lvl="1">
              <a:spcBef>
                <a:spcPts val="1800"/>
              </a:spcBef>
            </a:pPr>
            <a:r>
              <a:rPr lang="zh-CN" altLang="en-US" dirty="0" smtClean="0"/>
              <a:t>由频谱可以看出，</a:t>
            </a:r>
            <a:r>
              <a:rPr lang="en-US" altLang="zh-CN" dirty="0" smtClean="0"/>
              <a:t>AM</a:t>
            </a:r>
            <a:r>
              <a:rPr lang="zh-CN" altLang="en-US" dirty="0" smtClean="0"/>
              <a:t>信号的频谱由三部分组成：</a:t>
            </a: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载频分量</a:t>
            </a: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上边带</a:t>
            </a: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下边带</a:t>
            </a:r>
          </a:p>
        </p:txBody>
      </p:sp>
      <p:sp>
        <p:nvSpPr>
          <p:cNvPr id="24" name="内容占位符 2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233C-C223-4368-BE97-1AA18F90B86A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1714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2772" name="Object 4"/>
          <p:cNvGraphicFramePr>
            <a:graphicFrameLocks noChangeAspect="1"/>
          </p:cNvGraphicFramePr>
          <p:nvPr/>
        </p:nvGraphicFramePr>
        <p:xfrm>
          <a:off x="2987824" y="1268760"/>
          <a:ext cx="5580112" cy="4552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9" name="Visio" r:id="rId3" imgW="6627266" imgH="4626864" progId="Visio.Drawing.11">
                  <p:embed/>
                </p:oleObj>
              </mc:Choice>
              <mc:Fallback>
                <p:oleObj name="Visio" r:id="rId3" imgW="6627266" imgH="4626864" progId="Visio.Drawing.11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8469" t="10509" b="18611"/>
                      <a:stretch>
                        <a:fillRect/>
                      </a:stretch>
                    </p:blipFill>
                    <p:spPr bwMode="auto">
                      <a:xfrm>
                        <a:off x="2987824" y="1268760"/>
                        <a:ext cx="5580112" cy="45526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707458" y="3860601"/>
            <a:ext cx="4681538" cy="360362"/>
            <a:chOff x="3299" y="2438"/>
            <a:chExt cx="2949" cy="227"/>
          </a:xfrm>
        </p:grpSpPr>
        <p:sp>
          <p:nvSpPr>
            <p:cNvPr id="32774" name="AutoShape 6"/>
            <p:cNvSpPr>
              <a:spLocks noChangeArrowheads="1"/>
            </p:cNvSpPr>
            <p:nvPr/>
          </p:nvSpPr>
          <p:spPr bwMode="auto">
            <a:xfrm>
              <a:off x="5295" y="2438"/>
              <a:ext cx="953" cy="227"/>
            </a:xfrm>
            <a:prstGeom prst="wedgeRoundRectCallout">
              <a:avLst>
                <a:gd name="adj1" fmla="val -15148"/>
                <a:gd name="adj2" fmla="val 149120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zh-CN" altLang="en-US" b="1">
                  <a:latin typeface="+mj-ea"/>
                  <a:ea typeface="+mj-ea"/>
                </a:rPr>
                <a:t>载频分量</a:t>
              </a:r>
            </a:p>
          </p:txBody>
        </p:sp>
        <p:sp>
          <p:nvSpPr>
            <p:cNvPr id="32775" name="AutoShape 7"/>
            <p:cNvSpPr>
              <a:spLocks noChangeArrowheads="1"/>
            </p:cNvSpPr>
            <p:nvPr/>
          </p:nvSpPr>
          <p:spPr bwMode="auto">
            <a:xfrm>
              <a:off x="3299" y="2438"/>
              <a:ext cx="816" cy="227"/>
            </a:xfrm>
            <a:prstGeom prst="wedgeRoundRectCallout">
              <a:avLst>
                <a:gd name="adj1" fmla="val -15148"/>
                <a:gd name="adj2" fmla="val 149120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zh-CN" altLang="en-US" b="1">
                  <a:latin typeface="+mj-ea"/>
                  <a:ea typeface="+mj-ea"/>
                </a:rPr>
                <a:t>载频分量</a:t>
              </a: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3492574" y="6092837"/>
            <a:ext cx="4751387" cy="360363"/>
            <a:chOff x="2472" y="3578"/>
            <a:chExt cx="2993" cy="227"/>
          </a:xfrm>
        </p:grpSpPr>
        <p:sp>
          <p:nvSpPr>
            <p:cNvPr id="32777" name="AutoShape 9"/>
            <p:cNvSpPr>
              <a:spLocks noChangeArrowheads="1"/>
            </p:cNvSpPr>
            <p:nvPr/>
          </p:nvSpPr>
          <p:spPr bwMode="auto">
            <a:xfrm>
              <a:off x="4785" y="3578"/>
              <a:ext cx="680" cy="227"/>
            </a:xfrm>
            <a:prstGeom prst="wedgeRoundRectCallout">
              <a:avLst>
                <a:gd name="adj1" fmla="val 15588"/>
                <a:gd name="adj2" fmla="val -310792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zh-CN" altLang="en-US" b="1">
                  <a:latin typeface="+mj-ea"/>
                  <a:ea typeface="+mj-ea"/>
                </a:rPr>
                <a:t>上边带</a:t>
              </a:r>
            </a:p>
          </p:txBody>
        </p:sp>
        <p:sp>
          <p:nvSpPr>
            <p:cNvPr id="32778" name="AutoShape 10"/>
            <p:cNvSpPr>
              <a:spLocks noChangeArrowheads="1"/>
            </p:cNvSpPr>
            <p:nvPr/>
          </p:nvSpPr>
          <p:spPr bwMode="auto">
            <a:xfrm>
              <a:off x="2472" y="3578"/>
              <a:ext cx="680" cy="227"/>
            </a:xfrm>
            <a:prstGeom prst="wedgeRoundRectCallout">
              <a:avLst>
                <a:gd name="adj1" fmla="val -22160"/>
                <a:gd name="adj2" fmla="val -371824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zh-CN" altLang="en-US" b="1">
                  <a:latin typeface="+mj-ea"/>
                  <a:ea typeface="+mj-ea"/>
                </a:rPr>
                <a:t>上边带</a:t>
              </a: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508723" y="5589240"/>
            <a:ext cx="2295525" cy="360362"/>
            <a:chOff x="3560" y="3549"/>
            <a:chExt cx="1446" cy="227"/>
          </a:xfrm>
        </p:grpSpPr>
        <p:sp>
          <p:nvSpPr>
            <p:cNvPr id="32779" name="AutoShape 11"/>
            <p:cNvSpPr>
              <a:spLocks noChangeArrowheads="1"/>
            </p:cNvSpPr>
            <p:nvPr/>
          </p:nvSpPr>
          <p:spPr bwMode="auto">
            <a:xfrm>
              <a:off x="3560" y="3549"/>
              <a:ext cx="680" cy="227"/>
            </a:xfrm>
            <a:prstGeom prst="wedgeRoundRectCallout">
              <a:avLst>
                <a:gd name="adj1" fmla="val -44365"/>
                <a:gd name="adj2" fmla="val -162129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zh-CN" altLang="en-US" b="1" dirty="0">
                  <a:latin typeface="+mj-ea"/>
                  <a:ea typeface="+mj-ea"/>
                </a:rPr>
                <a:t>下边带</a:t>
              </a:r>
            </a:p>
          </p:txBody>
        </p:sp>
        <p:sp>
          <p:nvSpPr>
            <p:cNvPr id="32780" name="AutoShape 12"/>
            <p:cNvSpPr>
              <a:spLocks noChangeArrowheads="1"/>
            </p:cNvSpPr>
            <p:nvPr/>
          </p:nvSpPr>
          <p:spPr bwMode="auto">
            <a:xfrm>
              <a:off x="4326" y="3549"/>
              <a:ext cx="680" cy="227"/>
            </a:xfrm>
            <a:prstGeom prst="wedgeRoundRectCallout">
              <a:avLst>
                <a:gd name="adj1" fmla="val 70046"/>
                <a:gd name="adj2" fmla="val -153524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zh-CN" altLang="en-US" b="1" dirty="0">
                  <a:latin typeface="+mj-ea"/>
                  <a:ea typeface="+mj-ea"/>
                </a:rPr>
                <a:t>下边带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611560" y="4077072"/>
            <a:ext cx="2736304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/>
            <a:r>
              <a:rPr lang="zh-CN" altLang="en-US" sz="2800" b="1" dirty="0" smtClean="0">
                <a:latin typeface="+mj-ea"/>
                <a:ea typeface="+mj-ea"/>
              </a:rPr>
              <a:t>显然，上边带的频谱结构与原调制信号的频谱结构相同，下边带是上边带的镜像。 </a:t>
            </a:r>
            <a:endParaRPr lang="zh-CN" altLang="en-US" sz="2800" b="1" dirty="0"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基带频谱</a:t>
            </a:r>
            <a:r>
              <a:rPr lang="zh-CN" altLang="en-US" dirty="0"/>
              <a:t>结构 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064896" cy="5544616"/>
          </a:xfrm>
        </p:spPr>
        <p:txBody>
          <a:bodyPr>
            <a:normAutofit/>
          </a:bodyPr>
          <a:lstStyle/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2"/>
            <a:endParaRPr lang="en-US" altLang="zh-CN" dirty="0" smtClean="0"/>
          </a:p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3"/>
            <a:endParaRPr lang="zh-CN" altLang="en-US" dirty="0" smtClean="0"/>
          </a:p>
          <a:p>
            <a:pPr lvl="1"/>
            <a:r>
              <a:rPr lang="en-US" altLang="zh-CN" dirty="0" smtClean="0"/>
              <a:t>0~15kHz</a:t>
            </a:r>
            <a:r>
              <a:rPr lang="zh-CN" altLang="en-US" dirty="0" smtClean="0"/>
              <a:t>用于传送</a:t>
            </a:r>
            <a:r>
              <a:rPr lang="en-US" altLang="zh-CN" dirty="0" smtClean="0"/>
              <a:t>(L+R)</a:t>
            </a:r>
            <a:r>
              <a:rPr lang="zh-CN" altLang="en-US" dirty="0" smtClean="0"/>
              <a:t>信号</a:t>
            </a:r>
          </a:p>
          <a:p>
            <a:pPr lvl="1"/>
            <a:r>
              <a:rPr lang="zh-CN" altLang="en-US" dirty="0" smtClean="0"/>
              <a:t> </a:t>
            </a:r>
            <a:r>
              <a:rPr lang="en-US" altLang="zh-CN" dirty="0" smtClean="0"/>
              <a:t>23kHz~53kHz</a:t>
            </a:r>
            <a:r>
              <a:rPr lang="zh-CN" altLang="en-US" dirty="0" smtClean="0"/>
              <a:t>用于传送</a:t>
            </a:r>
            <a:r>
              <a:rPr lang="en-US" altLang="zh-CN" dirty="0" smtClean="0"/>
              <a:t>(L-R)</a:t>
            </a:r>
            <a:r>
              <a:rPr lang="zh-CN" altLang="en-US" dirty="0" smtClean="0"/>
              <a:t>信号</a:t>
            </a:r>
          </a:p>
          <a:p>
            <a:pPr lvl="1"/>
            <a:r>
              <a:rPr lang="zh-CN" altLang="en-US" dirty="0" smtClean="0"/>
              <a:t> </a:t>
            </a:r>
            <a:r>
              <a:rPr lang="en-US" altLang="zh-CN" dirty="0" smtClean="0"/>
              <a:t>59kHz~75kHz</a:t>
            </a:r>
            <a:r>
              <a:rPr lang="zh-CN" altLang="en-US" dirty="0" smtClean="0"/>
              <a:t>则用作辅助通道</a:t>
            </a:r>
          </a:p>
          <a:p>
            <a:pPr lvl="1"/>
            <a:r>
              <a:rPr lang="zh-CN" altLang="en-US" dirty="0" smtClean="0"/>
              <a:t> </a:t>
            </a:r>
            <a:r>
              <a:rPr lang="en-US" altLang="zh-CN" dirty="0" smtClean="0"/>
              <a:t>(L-R)</a:t>
            </a:r>
            <a:r>
              <a:rPr lang="zh-CN" altLang="en-US" dirty="0" smtClean="0"/>
              <a:t>信号的载波频率为</a:t>
            </a:r>
            <a:r>
              <a:rPr lang="en-US" altLang="zh-CN" dirty="0" smtClean="0"/>
              <a:t>38kHz</a:t>
            </a:r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19kHz</a:t>
            </a:r>
            <a:r>
              <a:rPr lang="zh-CN" altLang="en-US" dirty="0" smtClean="0"/>
              <a:t>处发送一个单频信号（导频）</a:t>
            </a:r>
          </a:p>
          <a:p>
            <a:pPr lvl="1"/>
            <a:r>
              <a:rPr lang="zh-CN" altLang="en-US" dirty="0" smtClean="0"/>
              <a:t>在普通调频广播中，只发送</a:t>
            </a:r>
            <a:r>
              <a:rPr lang="en-US" altLang="zh-CN" dirty="0" smtClean="0"/>
              <a:t>0—15kHz</a:t>
            </a:r>
            <a:r>
              <a:rPr lang="zh-CN" altLang="en-US" dirty="0" smtClean="0"/>
              <a:t>的</a:t>
            </a:r>
            <a:r>
              <a:rPr lang="en-US" altLang="zh-CN" dirty="0" smtClean="0"/>
              <a:t>(L+R)</a:t>
            </a:r>
            <a:r>
              <a:rPr lang="zh-CN" altLang="en-US" dirty="0" smtClean="0"/>
              <a:t>信号。 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6CCB-AA53-4CD3-8E98-7CF9B5FFF5FA}" type="slidenum">
              <a:rPr lang="en-US" altLang="zh-CN" smtClean="0"/>
              <a:pPr/>
              <a:t>180</a:t>
            </a:fld>
            <a:endParaRPr lang="en-US" altLang="zh-CN"/>
          </a:p>
        </p:txBody>
      </p:sp>
      <p:pic>
        <p:nvPicPr>
          <p:cNvPr id="153604" name="Picture 4" descr="t10-5"/>
          <p:cNvPicPr>
            <a:picLocks noChangeAspect="1" noChangeArrowheads="1"/>
          </p:cNvPicPr>
          <p:nvPr/>
        </p:nvPicPr>
        <p:blipFill>
          <a:blip r:embed="rId2" cstate="print"/>
          <a:srcRect l="13721" t="15854" r="13481" b="12370"/>
          <a:stretch>
            <a:fillRect/>
          </a:stretch>
        </p:blipFill>
        <p:spPr bwMode="auto">
          <a:xfrm>
            <a:off x="467544" y="1231940"/>
            <a:ext cx="8420197" cy="215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3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3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3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3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3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3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3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立体声广播信号的</a:t>
            </a:r>
            <a:r>
              <a:rPr lang="zh-CN" altLang="en-US" dirty="0" smtClean="0"/>
              <a:t>解调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1AB68-1AF0-4618-8920-E5F07BAFD6E7}" type="slidenum">
              <a:rPr lang="en-US" altLang="zh-CN" smtClean="0"/>
              <a:pPr/>
              <a:t>181</a:t>
            </a:fld>
            <a:endParaRPr lang="en-US" altLang="zh-CN"/>
          </a:p>
        </p:txBody>
      </p:sp>
      <p:pic>
        <p:nvPicPr>
          <p:cNvPr id="154628" name="Picture 4" descr="t10-6b"/>
          <p:cNvPicPr>
            <a:picLocks noChangeAspect="1" noChangeArrowheads="1"/>
          </p:cNvPicPr>
          <p:nvPr/>
        </p:nvPicPr>
        <p:blipFill>
          <a:blip r:embed="rId2" cstate="print"/>
          <a:srcRect l="4628" t="6155" r="10417" b="5882"/>
          <a:stretch>
            <a:fillRect/>
          </a:stretch>
        </p:blipFill>
        <p:spPr bwMode="auto">
          <a:xfrm>
            <a:off x="251520" y="1238770"/>
            <a:ext cx="8496944" cy="3293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261508" y="2614260"/>
            <a:ext cx="1430172" cy="3046988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zh-CN" sz="2400" b="1" dirty="0" smtClean="0">
              <a:latin typeface="+mj-ea"/>
              <a:ea typeface="+mj-ea"/>
            </a:endParaRPr>
          </a:p>
          <a:p>
            <a:endParaRPr lang="en-US" altLang="zh-CN" sz="2400" b="1" dirty="0">
              <a:latin typeface="+mj-ea"/>
              <a:ea typeface="+mj-ea"/>
            </a:endParaRPr>
          </a:p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接收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立体声广播后先进行鉴频，得到频分复用信号</a:t>
            </a:r>
          </a:p>
        </p:txBody>
      </p:sp>
      <p:sp>
        <p:nvSpPr>
          <p:cNvPr id="4" name="矩形 3"/>
          <p:cNvSpPr/>
          <p:nvPr/>
        </p:nvSpPr>
        <p:spPr>
          <a:xfrm>
            <a:off x="2051720" y="5013176"/>
            <a:ext cx="5598368" cy="83099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对频分复用信号进行相应的分离，以恢复出左声道信号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L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和右声道信号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R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。 </a:t>
            </a:r>
          </a:p>
        </p:txBody>
      </p:sp>
      <p:sp>
        <p:nvSpPr>
          <p:cNvPr id="6" name="下箭头 5"/>
          <p:cNvSpPr/>
          <p:nvPr/>
        </p:nvSpPr>
        <p:spPr>
          <a:xfrm>
            <a:off x="2555776" y="4531922"/>
            <a:ext cx="504056" cy="48125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835696" y="1238770"/>
            <a:ext cx="1512168" cy="329315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1D5A2-E789-4456-8411-E3EDDD4372FB}" type="slidenum">
              <a:rPr lang="en-US" altLang="zh-CN"/>
              <a:pPr/>
              <a:t>182</a:t>
            </a:fld>
            <a:endParaRPr lang="en-US" altLang="zh-CN"/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5400" b="1"/>
              <a:t>第</a:t>
            </a:r>
            <a:r>
              <a:rPr lang="en-US" altLang="zh-CN" sz="5400" b="1"/>
              <a:t>5</a:t>
            </a:r>
            <a:r>
              <a:rPr lang="zh-CN" altLang="en-US" sz="5400" b="1"/>
              <a:t>章 模拟调制系统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/>
              <a:t>5.7 </a:t>
            </a:r>
            <a:r>
              <a:rPr lang="zh-CN" altLang="en-US" b="0"/>
              <a:t>小结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6. AM</a:t>
            </a:r>
            <a:r>
              <a:rPr lang="zh-CN" altLang="en-US" dirty="0" smtClean="0">
                <a:solidFill>
                  <a:srgbClr val="0000FF"/>
                </a:solidFill>
              </a:rPr>
              <a:t>信号的特性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带宽</a:t>
            </a:r>
            <a:r>
              <a:rPr lang="zh-CN" altLang="en-US" dirty="0" smtClean="0"/>
              <a:t>：它是带有载波分量的双边带信号，带宽是基带信号带宽 </a:t>
            </a:r>
            <a:r>
              <a:rPr lang="en-US" altLang="zh-CN" i="1" dirty="0" err="1" smtClean="0"/>
              <a:t>f</a:t>
            </a:r>
            <a:r>
              <a:rPr lang="en-US" altLang="zh-CN" baseline="-25000" dirty="0" err="1" smtClean="0"/>
              <a:t>H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的两倍：</a:t>
            </a:r>
          </a:p>
          <a:p>
            <a:r>
              <a:rPr lang="zh-CN" altLang="en-US" dirty="0" smtClean="0">
                <a:solidFill>
                  <a:srgbClr val="0000FF"/>
                </a:solidFill>
              </a:rPr>
              <a:t>功率</a:t>
            </a:r>
            <a:r>
              <a:rPr lang="zh-CN" altLang="en-US" dirty="0" smtClean="0"/>
              <a:t>：当</a:t>
            </a:r>
            <a:r>
              <a:rPr lang="en-US" altLang="zh-CN" i="1" dirty="0" smtClean="0"/>
              <a:t>m(t)</a:t>
            </a:r>
            <a:r>
              <a:rPr lang="zh-CN" altLang="en-US" dirty="0" smtClean="0"/>
              <a:t>为确知信号时，</a:t>
            </a:r>
          </a:p>
          <a:p>
            <a:pPr lvl="1"/>
            <a:endParaRPr lang="zh-CN" altLang="en-US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 smtClean="0"/>
          </a:p>
          <a:p>
            <a:pPr lvl="1"/>
            <a:r>
              <a:rPr lang="zh-CN" altLang="en-US" dirty="0" smtClean="0"/>
              <a:t>若</a:t>
            </a:r>
          </a:p>
          <a:p>
            <a:pPr lvl="1"/>
            <a:r>
              <a:rPr lang="zh-CN" altLang="en-US" dirty="0" smtClean="0"/>
              <a:t>则</a:t>
            </a:r>
          </a:p>
          <a:p>
            <a:pPr lvl="1"/>
            <a:endParaRPr lang="zh-CN" altLang="en-US" dirty="0" smtClean="0"/>
          </a:p>
          <a:p>
            <a:pPr lvl="1"/>
            <a:r>
              <a:rPr lang="zh-CN" altLang="en-US" dirty="0" smtClean="0"/>
              <a:t>式中  </a:t>
            </a:r>
            <a:r>
              <a:rPr lang="en-US" altLang="zh-CN" i="1" dirty="0" smtClean="0"/>
              <a:t>P</a:t>
            </a:r>
            <a:r>
              <a:rPr lang="en-US" altLang="zh-CN" baseline="-25000" dirty="0" smtClean="0"/>
              <a:t>c</a:t>
            </a:r>
            <a:r>
              <a:rPr lang="en-US" altLang="zh-CN" dirty="0" smtClean="0"/>
              <a:t> = </a:t>
            </a:r>
            <a:r>
              <a:rPr lang="en-US" altLang="zh-CN" i="1" dirty="0" smtClean="0"/>
              <a:t>A</a:t>
            </a:r>
            <a:r>
              <a:rPr lang="en-US" altLang="zh-CN" baseline="-25000" dirty="0" smtClean="0"/>
              <a:t>0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/2 </a:t>
            </a:r>
            <a:r>
              <a:rPr lang="zh-CN" altLang="en-US" dirty="0" smtClean="0">
                <a:solidFill>
                  <a:srgbClr val="A50021"/>
                </a:solidFill>
              </a:rPr>
              <a:t>－ 载波功率</a:t>
            </a:r>
          </a:p>
          <a:p>
            <a:pPr lvl="1"/>
            <a:r>
              <a:rPr lang="zh-CN" altLang="en-US" dirty="0" smtClean="0"/>
              <a:t>			</a:t>
            </a:r>
            <a:r>
              <a:rPr lang="zh-CN" altLang="en-US" dirty="0" smtClean="0">
                <a:solidFill>
                  <a:srgbClr val="0066FF"/>
                </a:solidFill>
              </a:rPr>
              <a:t>－ 边带功率</a:t>
            </a:r>
            <a:endParaRPr lang="zh-CN" altLang="en-US" dirty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427D-5C8C-403C-8D2B-A71F968CE031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1748" name="Object 4"/>
          <p:cNvGraphicFramePr>
            <a:graphicFrameLocks noChangeAspect="1"/>
          </p:cNvGraphicFramePr>
          <p:nvPr/>
        </p:nvGraphicFramePr>
        <p:xfrm>
          <a:off x="3923928" y="1628800"/>
          <a:ext cx="1614288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6" name="Equation" r:id="rId3" imgW="723586" imgH="215806" progId="Equation.DSMT4">
                  <p:embed/>
                </p:oleObj>
              </mc:Choice>
              <mc:Fallback>
                <p:oleObj name="Equation" r:id="rId3" imgW="723586" imgH="215806" progId="Equation.DSMT4">
                  <p:embed/>
                  <p:pic>
                    <p:nvPicPr>
                      <p:cNvPr id="0" name="Picture 5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1628800"/>
                        <a:ext cx="1614288" cy="4320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Object 6"/>
          <p:cNvGraphicFramePr>
            <a:graphicFrameLocks noChangeAspect="1"/>
          </p:cNvGraphicFramePr>
          <p:nvPr/>
        </p:nvGraphicFramePr>
        <p:xfrm>
          <a:off x="1135063" y="2636838"/>
          <a:ext cx="6929437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7" name="Equation" r:id="rId5" imgW="3378200" imgH="558800" progId="Equation.DSMT4">
                  <p:embed/>
                </p:oleObj>
              </mc:Choice>
              <mc:Fallback>
                <p:oleObj name="Equation" r:id="rId5" imgW="3378200" imgH="558800" progId="Equation.DSMT4">
                  <p:embed/>
                  <p:pic>
                    <p:nvPicPr>
                      <p:cNvPr id="0" name="Picture 5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5063" y="2636838"/>
                        <a:ext cx="6929437" cy="1152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1752" name="Object 8"/>
          <p:cNvGraphicFramePr>
            <a:graphicFrameLocks noChangeAspect="1"/>
          </p:cNvGraphicFramePr>
          <p:nvPr/>
        </p:nvGraphicFramePr>
        <p:xfrm>
          <a:off x="1691680" y="3831622"/>
          <a:ext cx="1152128" cy="470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8" name="公式" r:id="rId7" imgW="545863" imgH="241195" progId="Equation.3">
                  <p:embed/>
                </p:oleObj>
              </mc:Choice>
              <mc:Fallback>
                <p:oleObj name="公式" r:id="rId7" imgW="545863" imgH="241195" progId="Equation.3">
                  <p:embed/>
                  <p:pic>
                    <p:nvPicPr>
                      <p:cNvPr id="0" name="Picture 5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831622"/>
                        <a:ext cx="1152128" cy="47082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1754" name="Object 10"/>
          <p:cNvGraphicFramePr>
            <a:graphicFrameLocks noChangeAspect="1"/>
          </p:cNvGraphicFramePr>
          <p:nvPr/>
        </p:nvGraphicFramePr>
        <p:xfrm>
          <a:off x="1763688" y="4293096"/>
          <a:ext cx="3315196" cy="794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9" name="公式" r:id="rId9" imgW="1764534" imgH="444307" progId="Equation.3">
                  <p:embed/>
                </p:oleObj>
              </mc:Choice>
              <mc:Fallback>
                <p:oleObj name="公式" r:id="rId9" imgW="1764534" imgH="444307" progId="Equation.3">
                  <p:embed/>
                  <p:pic>
                    <p:nvPicPr>
                      <p:cNvPr id="0" name="Picture 5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4293096"/>
                        <a:ext cx="3315196" cy="79432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1756" name="Object 12"/>
          <p:cNvGraphicFramePr>
            <a:graphicFrameLocks noChangeAspect="1"/>
          </p:cNvGraphicFramePr>
          <p:nvPr/>
        </p:nvGraphicFramePr>
        <p:xfrm>
          <a:off x="1763688" y="5517232"/>
          <a:ext cx="1686600" cy="537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0" name="Equation" r:id="rId11" imgW="876300" imgH="279400" progId="Equation.DSMT4">
                  <p:embed/>
                </p:oleObj>
              </mc:Choice>
              <mc:Fallback>
                <p:oleObj name="Equation" r:id="rId11" imgW="876300" imgH="279400" progId="Equation.DSMT4">
                  <p:embed/>
                  <p:pic>
                    <p:nvPicPr>
                      <p:cNvPr id="0" name="Picture 5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5517232"/>
                        <a:ext cx="1686600" cy="5371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接连接符 17"/>
          <p:cNvCxnSpPr/>
          <p:nvPr/>
        </p:nvCxnSpPr>
        <p:spPr>
          <a:xfrm>
            <a:off x="6444208" y="3140968"/>
            <a:ext cx="360040" cy="6480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195736" y="3789040"/>
            <a:ext cx="115212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707904" y="3789040"/>
            <a:ext cx="1944216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411760" y="5085184"/>
            <a:ext cx="64807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203848" y="5085184"/>
            <a:ext cx="64807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148064" y="4149080"/>
            <a:ext cx="3888432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AM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信号的总功率包括载波功率和边带功率两部分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148064" y="5229200"/>
            <a:ext cx="385192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边带功率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才与调制信号有关，载波分量并不携带信息。        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691680" y="5589240"/>
            <a:ext cx="3240360" cy="504056"/>
          </a:xfrm>
          <a:prstGeom prst="roundRect">
            <a:avLst/>
          </a:prstGeom>
          <a:solidFill>
            <a:srgbClr val="FF0000">
              <a:alpha val="2588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5</a:t>
            </a:r>
            <a:r>
              <a:rPr lang="zh-CN" altLang="en-US" dirty="0" smtClean="0"/>
              <a:t>章 模拟调制系统</a:t>
            </a:r>
            <a:endParaRPr lang="zh-CN" altLang="en-US" dirty="0"/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23900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C9A0F5D0-7CA8-42C1-AF33-AE8C6C2F3BDC}" type="slidenum">
              <a:rPr lang="en-US" altLang="zh-CN"/>
              <a:pPr/>
              <a:t>2</a:t>
            </a:fld>
            <a:endParaRPr lang="en-US" altLang="zh-CN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AEB1F-F9EA-4F72-B82D-0F57B168DC77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3" y="1223963"/>
            <a:ext cx="8501831" cy="563403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调制</a:t>
            </a:r>
            <a:r>
              <a:rPr lang="zh-CN" altLang="en-US" dirty="0" smtClean="0">
                <a:solidFill>
                  <a:srgbClr val="0000FF"/>
                </a:solidFill>
              </a:rPr>
              <a:t>效率：</a:t>
            </a:r>
            <a:r>
              <a:rPr lang="zh-CN" altLang="en-US" dirty="0" smtClean="0"/>
              <a:t>有用</a:t>
            </a:r>
            <a:r>
              <a:rPr lang="zh-CN" altLang="en-US" dirty="0"/>
              <a:t>功率（用于传输有用信息的边带功率）占信号总功率的比例称为调制效率：</a:t>
            </a:r>
          </a:p>
          <a:p>
            <a:pPr lvl="2">
              <a:lnSpc>
                <a:spcPct val="120000"/>
              </a:lnSpc>
            </a:pPr>
            <a:endParaRPr lang="en-US" altLang="zh-CN" dirty="0" smtClean="0"/>
          </a:p>
          <a:p>
            <a:pPr lvl="2">
              <a:lnSpc>
                <a:spcPct val="120000"/>
              </a:lnSpc>
            </a:pPr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分析</a:t>
            </a:r>
            <a:r>
              <a:rPr lang="zh-CN" altLang="en-US" dirty="0" smtClean="0"/>
              <a:t>：当</a:t>
            </a:r>
            <a:r>
              <a:rPr lang="en-US" altLang="zh-CN" i="1" dirty="0"/>
              <a:t>m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 = </a:t>
            </a:r>
            <a:r>
              <a:rPr lang="en-US" altLang="zh-CN" i="1" dirty="0"/>
              <a:t>A</a:t>
            </a:r>
            <a:r>
              <a:rPr lang="en-US" altLang="zh-CN" baseline="-25000" dirty="0"/>
              <a:t>m</a:t>
            </a:r>
            <a:r>
              <a:rPr lang="en-US" altLang="zh-CN" dirty="0"/>
              <a:t> </a:t>
            </a:r>
            <a:r>
              <a:rPr lang="en-US" altLang="zh-CN" dirty="0" err="1"/>
              <a:t>cos</a:t>
            </a:r>
            <a:r>
              <a:rPr lang="en-US" altLang="zh-CN" dirty="0"/>
              <a:t> </a:t>
            </a:r>
            <a:r>
              <a:rPr lang="en-US" altLang="zh-CN" i="1" dirty="0">
                <a:sym typeface="Symbol" pitchFamily="18" charset="2"/>
              </a:rPr>
              <a:t></a:t>
            </a:r>
            <a:r>
              <a:rPr lang="en-US" altLang="zh-CN" baseline="-25000" dirty="0" err="1">
                <a:sym typeface="Symbol" pitchFamily="18" charset="2"/>
              </a:rPr>
              <a:t>m</a:t>
            </a:r>
            <a:r>
              <a:rPr lang="en-US" altLang="zh-CN" i="1" dirty="0" err="1"/>
              <a:t>t</a:t>
            </a:r>
            <a:r>
              <a:rPr lang="zh-CN" altLang="en-US" dirty="0"/>
              <a:t>时，</a:t>
            </a:r>
          </a:p>
          <a:p>
            <a:pPr>
              <a:lnSpc>
                <a:spcPct val="120000"/>
              </a:lnSpc>
            </a:pPr>
            <a:r>
              <a:rPr lang="zh-CN" altLang="en-US" dirty="0" smtClean="0"/>
              <a:t>	代入</a:t>
            </a:r>
            <a:r>
              <a:rPr lang="zh-CN" altLang="en-US" dirty="0"/>
              <a:t>上式，得到</a:t>
            </a:r>
          </a:p>
          <a:p>
            <a:pPr>
              <a:lnSpc>
                <a:spcPct val="120000"/>
              </a:lnSpc>
            </a:pPr>
            <a:r>
              <a:rPr lang="zh-CN" altLang="en-US" dirty="0" smtClean="0"/>
              <a:t>当</a:t>
            </a:r>
            <a:r>
              <a:rPr lang="en-US" altLang="zh-CN" dirty="0"/>
              <a:t>|</a:t>
            </a:r>
            <a:r>
              <a:rPr lang="en-US" altLang="zh-CN" i="1" dirty="0"/>
              <a:t>m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)|</a:t>
            </a:r>
            <a:r>
              <a:rPr lang="en-US" altLang="zh-CN" baseline="-25000" dirty="0"/>
              <a:t>max</a:t>
            </a:r>
            <a:r>
              <a:rPr lang="en-US" altLang="zh-CN" dirty="0"/>
              <a:t> = </a:t>
            </a:r>
            <a:r>
              <a:rPr lang="en-US" altLang="zh-CN" i="1" dirty="0"/>
              <a:t>A</a:t>
            </a:r>
            <a:r>
              <a:rPr lang="en-US" altLang="zh-CN" baseline="-25000" dirty="0"/>
              <a:t>0</a:t>
            </a:r>
            <a:r>
              <a:rPr lang="zh-CN" altLang="en-US" dirty="0"/>
              <a:t>时（</a:t>
            </a:r>
            <a:r>
              <a:rPr lang="en-US" altLang="zh-CN" dirty="0"/>
              <a:t>100</a:t>
            </a:r>
            <a:r>
              <a:rPr lang="zh-CN" altLang="en-US" dirty="0"/>
              <a:t>％调制），调制效率最高，</a:t>
            </a:r>
            <a:r>
              <a:rPr lang="zh-CN" altLang="en-US" dirty="0" smtClean="0"/>
              <a:t>这时：</a:t>
            </a:r>
            <a:r>
              <a:rPr lang="zh-CN" altLang="en-US" i="1" dirty="0" smtClean="0">
                <a:sym typeface="Symbol" pitchFamily="18" charset="2"/>
              </a:rPr>
              <a:t></a:t>
            </a:r>
            <a:r>
              <a:rPr lang="en-US" altLang="zh-CN" baseline="-25000" dirty="0">
                <a:sym typeface="Symbol" pitchFamily="18" charset="2"/>
              </a:rPr>
              <a:t>max</a:t>
            </a:r>
            <a:r>
              <a:rPr lang="en-US" altLang="zh-CN" dirty="0">
                <a:sym typeface="Symbol" pitchFamily="18" charset="2"/>
              </a:rPr>
              <a:t> </a:t>
            </a:r>
            <a:r>
              <a:rPr lang="zh-CN" altLang="en-US" dirty="0">
                <a:sym typeface="Symbol" pitchFamily="18" charset="2"/>
              </a:rPr>
              <a:t>＝ </a:t>
            </a:r>
            <a:r>
              <a:rPr lang="en-US" altLang="zh-CN" dirty="0">
                <a:sym typeface="Symbol" pitchFamily="18" charset="2"/>
              </a:rPr>
              <a:t>1/3</a:t>
            </a:r>
            <a:endParaRPr lang="en-US" altLang="zh-CN" i="1" dirty="0">
              <a:sym typeface="Symbol" pitchFamily="18" charset="2"/>
            </a:endParaRP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3162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3796" name="Object 4"/>
          <p:cNvGraphicFramePr>
            <a:graphicFrameLocks noChangeAspect="1"/>
          </p:cNvGraphicFramePr>
          <p:nvPr/>
        </p:nvGraphicFramePr>
        <p:xfrm>
          <a:off x="1835696" y="2276872"/>
          <a:ext cx="347186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4" name="Equation" r:id="rId3" imgW="1625600" imgH="533400" progId="Equation.DSMT4">
                  <p:embed/>
                </p:oleObj>
              </mc:Choice>
              <mc:Fallback>
                <p:oleObj name="Equation" r:id="rId3" imgW="1625600" imgH="533400" progId="Equation.DSMT4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276872"/>
                        <a:ext cx="3471863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380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935294"/>
              </p:ext>
            </p:extLst>
          </p:nvPr>
        </p:nvGraphicFramePr>
        <p:xfrm>
          <a:off x="6156176" y="3429000"/>
          <a:ext cx="1776505" cy="519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5" r:id="rId5" imgW="875920" imgH="266584" progId="Equation.DSMT4">
                  <p:embed/>
                </p:oleObj>
              </mc:Choice>
              <mc:Fallback>
                <p:oleObj r:id="rId5" imgW="875920" imgH="266584" progId="Equation.DSMT4">
                  <p:embed/>
                  <p:pic>
                    <p:nvPicPr>
                      <p:cNvPr id="0" name="Picture 3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3429000"/>
                        <a:ext cx="1776505" cy="5196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0" y="3162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380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555824"/>
              </p:ext>
            </p:extLst>
          </p:nvPr>
        </p:nvGraphicFramePr>
        <p:xfrm>
          <a:off x="4139952" y="4005064"/>
          <a:ext cx="3609082" cy="1031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6" r:id="rId7" imgW="1866090" imgH="533169" progId="Equation.DSMT4">
                  <p:embed/>
                </p:oleObj>
              </mc:Choice>
              <mc:Fallback>
                <p:oleObj r:id="rId7" imgW="1866090" imgH="533169" progId="Equation.DSMT4">
                  <p:embed/>
                  <p:pic>
                    <p:nvPicPr>
                      <p:cNvPr id="0" name="Picture 3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4005064"/>
                        <a:ext cx="3609082" cy="10314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572000" y="5445224"/>
            <a:ext cx="4572000" cy="5847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+mj-ea"/>
                <a:ea typeface="+mj-ea"/>
              </a:rPr>
              <a:t>AM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信号的功率利用率 </a:t>
            </a:r>
            <a:r>
              <a:rPr lang="zh-CN" altLang="en-US" sz="3200" b="1" dirty="0" smtClean="0">
                <a:solidFill>
                  <a:srgbClr val="FF0000"/>
                </a:solidFill>
                <a:latin typeface="+mj-ea"/>
                <a:ea typeface="+mj-ea"/>
              </a:rPr>
              <a:t>比较低</a:t>
            </a:r>
            <a:endParaRPr lang="zh-CN" altLang="en-US" sz="3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27584" y="6093296"/>
            <a:ext cx="748883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但系统简单，价格低廉，至今广泛用于无线电广播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模拟调制系统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5.1</a:t>
            </a:r>
            <a:r>
              <a:rPr lang="zh-CN" altLang="en-US" dirty="0" smtClean="0">
                <a:solidFill>
                  <a:srgbClr val="FF0000"/>
                </a:solidFill>
              </a:rPr>
              <a:t>幅度调制（线性调制）的原理</a:t>
            </a:r>
          </a:p>
          <a:p>
            <a:r>
              <a:rPr lang="en-US" altLang="zh-CN" dirty="0" smtClean="0"/>
              <a:t>5.2  </a:t>
            </a:r>
            <a:r>
              <a:rPr lang="zh-CN" altLang="en-US" dirty="0" smtClean="0"/>
              <a:t>线性调制系统的抗噪声性能</a:t>
            </a:r>
            <a:endParaRPr lang="en-US" altLang="zh-CN" dirty="0" smtClean="0"/>
          </a:p>
          <a:p>
            <a:r>
              <a:rPr lang="en-US" altLang="zh-CN" dirty="0" smtClean="0"/>
              <a:t>5.3 </a:t>
            </a:r>
            <a:r>
              <a:rPr lang="zh-CN" altLang="en-US" dirty="0" smtClean="0"/>
              <a:t>非线性调制（角度调制）的原理</a:t>
            </a:r>
          </a:p>
          <a:p>
            <a:r>
              <a:rPr lang="en-US" altLang="zh-CN" dirty="0" smtClean="0"/>
              <a:t>5.4</a:t>
            </a:r>
            <a:r>
              <a:rPr lang="zh-CN" altLang="en-US" dirty="0" smtClean="0"/>
              <a:t>调频系统的抗噪声性能</a:t>
            </a:r>
            <a:endParaRPr lang="zh-CN" altLang="en-US" b="0" dirty="0" smtClean="0"/>
          </a:p>
          <a:p>
            <a:r>
              <a:rPr lang="en-US" altLang="zh-CN" dirty="0" smtClean="0"/>
              <a:t>5.5  </a:t>
            </a:r>
            <a:r>
              <a:rPr lang="zh-CN" altLang="en-US" dirty="0" smtClean="0"/>
              <a:t>各种模拟调制系统的比较</a:t>
            </a:r>
            <a:endParaRPr lang="en-US" altLang="zh-CN" dirty="0" smtClean="0"/>
          </a:p>
          <a:p>
            <a:r>
              <a:rPr lang="en-US" altLang="zh-CN" dirty="0"/>
              <a:t>5.6  </a:t>
            </a:r>
            <a:r>
              <a:rPr lang="zh-CN" altLang="en-US" dirty="0"/>
              <a:t>频分复用</a:t>
            </a:r>
            <a:r>
              <a:rPr lang="en-US" altLang="zh-CN" dirty="0"/>
              <a:t>(FDM)</a:t>
            </a:r>
            <a:r>
              <a:rPr lang="zh-CN" altLang="en-US" dirty="0"/>
              <a:t>和调频</a:t>
            </a:r>
            <a:r>
              <a:rPr lang="en-US" altLang="zh-CN" dirty="0"/>
              <a:t>(FM)</a:t>
            </a:r>
            <a:r>
              <a:rPr lang="zh-CN" altLang="en-US" dirty="0"/>
              <a:t>立体声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2267744" y="1916832"/>
            <a:ext cx="3895618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5.1.1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调幅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AM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）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A50021"/>
                </a:solidFill>
                <a:latin typeface="+mj-ea"/>
              </a:rPr>
              <a:t>5.1.2 </a:t>
            </a:r>
            <a:r>
              <a:rPr lang="zh-CN" altLang="en-US" sz="2400" b="1" dirty="0" smtClean="0">
                <a:solidFill>
                  <a:srgbClr val="A50021"/>
                </a:solidFill>
                <a:latin typeface="+mj-ea"/>
                <a:ea typeface="+mj-ea"/>
              </a:rPr>
              <a:t>双边带调制</a:t>
            </a:r>
            <a:r>
              <a:rPr lang="en-US" altLang="zh-CN" sz="2400" b="1" dirty="0" smtClean="0">
                <a:solidFill>
                  <a:srgbClr val="A50021"/>
                </a:solidFill>
                <a:latin typeface="+mj-ea"/>
                <a:ea typeface="+mj-ea"/>
              </a:rPr>
              <a:t>DSB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5.1.3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单边带调制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SSB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5.1.4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残留边带调制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VSB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5.1.5 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线性调制的一般模型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5.1.6 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相干解调与包络检波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700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2E8D2-0D58-4BBE-9715-47633825D680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3400" b="1" dirty="0" smtClean="0">
                <a:latin typeface="+mj-ea"/>
                <a:ea typeface="+mj-ea"/>
              </a:rPr>
              <a:t>双边带调制（</a:t>
            </a:r>
            <a:r>
              <a:rPr lang="en-US" altLang="zh-CN" sz="3400" b="1" dirty="0" smtClean="0">
                <a:latin typeface="+mj-ea"/>
                <a:ea typeface="+mj-ea"/>
              </a:rPr>
              <a:t>DSB</a:t>
            </a:r>
            <a:r>
              <a:rPr lang="zh-CN" altLang="en-US" sz="3400" b="1" dirty="0" smtClean="0">
                <a:latin typeface="+mj-ea"/>
                <a:ea typeface="+mj-ea"/>
              </a:rPr>
              <a:t>）</a:t>
            </a:r>
            <a:endParaRPr lang="zh-CN" altLang="en-US" sz="3400" b="1" dirty="0">
              <a:latin typeface="+mj-ea"/>
              <a:ea typeface="+mj-ea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1223963"/>
            <a:ext cx="8267700" cy="563403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时域</a:t>
            </a:r>
            <a:r>
              <a:rPr lang="zh-CN" altLang="en-US" dirty="0">
                <a:solidFill>
                  <a:srgbClr val="0000FF"/>
                </a:solidFill>
              </a:rPr>
              <a:t>表示式</a:t>
            </a:r>
            <a:r>
              <a:rPr lang="zh-CN" altLang="en-US" dirty="0"/>
              <a:t>：无直流分量</a:t>
            </a:r>
            <a:r>
              <a:rPr lang="en-US" altLang="zh-CN" i="1" dirty="0"/>
              <a:t>A</a:t>
            </a:r>
            <a:r>
              <a:rPr lang="en-US" altLang="zh-CN" baseline="-25000" dirty="0"/>
              <a:t>0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>
                <a:solidFill>
                  <a:srgbClr val="0000FF"/>
                </a:solidFill>
              </a:rPr>
              <a:t>频谱</a:t>
            </a:r>
            <a:r>
              <a:rPr lang="zh-CN" altLang="en-US" dirty="0"/>
              <a:t>：无载频分量 </a:t>
            </a:r>
          </a:p>
          <a:p>
            <a:pPr lvl="1"/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曲线</a:t>
            </a:r>
            <a:r>
              <a:rPr lang="zh-CN" altLang="en-US" dirty="0"/>
              <a:t>：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2195736" y="1772816"/>
          <a:ext cx="28352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8" name="公式" r:id="rId3" imgW="1308100" imgH="228600" progId="Equation.3">
                  <p:embed/>
                </p:oleObj>
              </mc:Choice>
              <mc:Fallback>
                <p:oleObj name="公式" r:id="rId3" imgW="1308100" imgH="228600" progId="Equation.3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1772816"/>
                        <a:ext cx="2835275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4822" name="Object 6"/>
          <p:cNvGraphicFramePr>
            <a:graphicFrameLocks noChangeAspect="1"/>
          </p:cNvGraphicFramePr>
          <p:nvPr/>
        </p:nvGraphicFramePr>
        <p:xfrm>
          <a:off x="2322513" y="2933700"/>
          <a:ext cx="403701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9" name="公式" r:id="rId5" imgW="2336800" imgH="393700" progId="Equation.3">
                  <p:embed/>
                </p:oleObj>
              </mc:Choice>
              <mc:Fallback>
                <p:oleObj name="公式" r:id="rId5" imgW="2336800" imgH="393700" progId="Equation.3">
                  <p:embed/>
                  <p:pic>
                    <p:nvPicPr>
                      <p:cNvPr id="0" name="Picture 3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2513" y="2933700"/>
                        <a:ext cx="4037012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0" y="21240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4824" name="Object 8"/>
          <p:cNvGraphicFramePr>
            <a:graphicFrameLocks noChangeAspect="1"/>
          </p:cNvGraphicFramePr>
          <p:nvPr/>
        </p:nvGraphicFramePr>
        <p:xfrm>
          <a:off x="1691680" y="3608388"/>
          <a:ext cx="6372225" cy="324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0" name="Visio" r:id="rId7" imgW="6725107" imgH="3328111" progId="Visio.Drawing.11">
                  <p:embed/>
                </p:oleObj>
              </mc:Choice>
              <mc:Fallback>
                <p:oleObj name="Visio" r:id="rId7" imgW="6725107" imgH="3328111" progId="Visio.Drawing.11">
                  <p:embed/>
                  <p:pic>
                    <p:nvPicPr>
                      <p:cNvPr id="0" name="Picture 3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608388"/>
                        <a:ext cx="6372225" cy="3249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79512" y="4941168"/>
            <a:ext cx="1728192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+mj-ea"/>
                <a:ea typeface="+mj-ea"/>
              </a:rPr>
              <a:t>包络和调制信号不同</a:t>
            </a:r>
            <a:endParaRPr lang="zh-CN" altLang="en-US" sz="2400" b="1" dirty="0">
              <a:latin typeface="+mj-ea"/>
              <a:ea typeface="+mj-ea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7092280" y="5589240"/>
            <a:ext cx="72008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436096" y="5085184"/>
            <a:ext cx="172819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+mj-ea"/>
                <a:ea typeface="+mj-ea"/>
              </a:rPr>
              <a:t>无载频分量</a:t>
            </a:r>
            <a:endParaRPr lang="zh-CN" altLang="en-US" sz="2400" b="1" dirty="0">
              <a:latin typeface="+mj-ea"/>
              <a:ea typeface="+mj-ea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907704" y="5733256"/>
            <a:ext cx="648072" cy="2160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5148064" y="5589240"/>
            <a:ext cx="288032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627559" y="239942"/>
            <a:ext cx="4408937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AM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中，载波不携带信息，信息完全由边带传递 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  <a:sym typeface="Wingdings" pitchFamily="2" charset="2"/>
              </a:rPr>
              <a:t> 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  <a:sym typeface="Wingdings" pitchFamily="2" charset="2"/>
              </a:rPr>
              <a:t>去掉直流</a:t>
            </a:r>
            <a:r>
              <a:rPr lang="en-US" altLang="zh-CN" sz="2400" b="1" i="1" dirty="0" smtClean="0">
                <a:solidFill>
                  <a:srgbClr val="FF0000"/>
                </a:solidFill>
              </a:rPr>
              <a:t>A</a:t>
            </a:r>
            <a:r>
              <a:rPr lang="en-US" altLang="zh-CN" sz="2400" b="1" baseline="-25000" dirty="0" smtClean="0">
                <a:solidFill>
                  <a:srgbClr val="FF0000"/>
                </a:solidFill>
              </a:rPr>
              <a:t>0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37588" y="1340768"/>
            <a:ext cx="29668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抑制载波双边带信号，简称双边带，</a:t>
            </a:r>
            <a:r>
              <a:rPr lang="en-US" altLang="zh-CN" sz="2400" b="1" dirty="0" smtClean="0">
                <a:solidFill>
                  <a:srgbClr val="FF0000"/>
                </a:solidFill>
                <a:latin typeface="+mj-ea"/>
                <a:ea typeface="+mj-ea"/>
              </a:rPr>
              <a:t>DSB</a:t>
            </a:r>
            <a:endParaRPr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DEF46-C0DA-40CF-B654-DDE451838296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sz="5400" b="1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5763" y="1223963"/>
            <a:ext cx="8583612" cy="563403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调制</a:t>
            </a:r>
            <a:r>
              <a:rPr lang="zh-CN" altLang="en-US" dirty="0">
                <a:solidFill>
                  <a:srgbClr val="0000FF"/>
                </a:solidFill>
              </a:rPr>
              <a:t>效率</a:t>
            </a:r>
            <a:r>
              <a:rPr lang="zh-CN" altLang="en-US" dirty="0"/>
              <a:t>：</a:t>
            </a:r>
            <a:r>
              <a:rPr lang="en-US" altLang="zh-CN" dirty="0"/>
              <a:t>100</a:t>
            </a:r>
            <a:r>
              <a:rPr lang="zh-CN" altLang="en-US" dirty="0" smtClean="0"/>
              <a:t>％，全部功率用于信息传输</a:t>
            </a:r>
            <a:endParaRPr lang="zh-CN" altLang="en-US" dirty="0"/>
          </a:p>
          <a:p>
            <a:r>
              <a:rPr lang="zh-CN" altLang="en-US" dirty="0">
                <a:solidFill>
                  <a:srgbClr val="0000FF"/>
                </a:solidFill>
              </a:rPr>
              <a:t>优点</a:t>
            </a:r>
            <a:r>
              <a:rPr lang="zh-CN" altLang="en-US" dirty="0"/>
              <a:t>：节省了载波功率</a:t>
            </a:r>
          </a:p>
          <a:p>
            <a:r>
              <a:rPr lang="zh-CN" altLang="en-US" dirty="0">
                <a:solidFill>
                  <a:srgbClr val="0000FF"/>
                </a:solidFill>
              </a:rPr>
              <a:t>缺点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不能</a:t>
            </a:r>
            <a:r>
              <a:rPr lang="zh-CN" altLang="en-US" dirty="0"/>
              <a:t>用</a:t>
            </a:r>
            <a:r>
              <a:rPr lang="zh-CN" altLang="en-US" dirty="0" smtClean="0"/>
              <a:t>包络检波（包络与调制信号变化不再一致），</a:t>
            </a:r>
            <a:r>
              <a:rPr lang="zh-CN" altLang="en-US" dirty="0"/>
              <a:t>需用</a:t>
            </a:r>
            <a:r>
              <a:rPr lang="zh-CN" altLang="en-US" dirty="0">
                <a:solidFill>
                  <a:srgbClr val="FF0000"/>
                </a:solidFill>
              </a:rPr>
              <a:t>相干检波</a:t>
            </a:r>
            <a:r>
              <a:rPr lang="zh-CN" altLang="en-US" dirty="0"/>
              <a:t>，较复杂。</a:t>
            </a:r>
          </a:p>
          <a:p>
            <a:pPr lvl="2"/>
            <a:endParaRPr lang="zh-CN" altLang="en-US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模拟调制系统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5.1</a:t>
            </a:r>
            <a:r>
              <a:rPr lang="zh-CN" altLang="en-US" dirty="0" smtClean="0">
                <a:solidFill>
                  <a:srgbClr val="FF0000"/>
                </a:solidFill>
              </a:rPr>
              <a:t>幅度调制（线性调制）的原理</a:t>
            </a:r>
          </a:p>
          <a:p>
            <a:r>
              <a:rPr lang="en-US" altLang="zh-CN" dirty="0" smtClean="0"/>
              <a:t>5.2  </a:t>
            </a:r>
            <a:r>
              <a:rPr lang="zh-CN" altLang="en-US" dirty="0" smtClean="0"/>
              <a:t>线性调制系统的抗噪声性能</a:t>
            </a:r>
            <a:endParaRPr lang="en-US" altLang="zh-CN" dirty="0" smtClean="0"/>
          </a:p>
          <a:p>
            <a:r>
              <a:rPr lang="en-US" altLang="zh-CN" dirty="0" smtClean="0"/>
              <a:t>5.3 </a:t>
            </a:r>
            <a:r>
              <a:rPr lang="zh-CN" altLang="en-US" dirty="0" smtClean="0"/>
              <a:t>非线性调制（角度调制）的原理</a:t>
            </a:r>
          </a:p>
          <a:p>
            <a:r>
              <a:rPr lang="en-US" altLang="zh-CN" dirty="0" smtClean="0"/>
              <a:t>5.4</a:t>
            </a:r>
            <a:r>
              <a:rPr lang="zh-CN" altLang="en-US" dirty="0" smtClean="0"/>
              <a:t>调频系统的抗噪声性能</a:t>
            </a:r>
            <a:endParaRPr lang="zh-CN" altLang="en-US" b="0" dirty="0" smtClean="0"/>
          </a:p>
          <a:p>
            <a:r>
              <a:rPr lang="en-US" altLang="zh-CN" dirty="0" smtClean="0"/>
              <a:t>5.5  </a:t>
            </a:r>
            <a:r>
              <a:rPr lang="zh-CN" altLang="en-US" dirty="0" smtClean="0"/>
              <a:t>各种模拟调制系统的比较</a:t>
            </a:r>
            <a:endParaRPr lang="en-US" altLang="zh-CN" dirty="0" smtClean="0"/>
          </a:p>
          <a:p>
            <a:r>
              <a:rPr lang="en-US" altLang="zh-CN" dirty="0"/>
              <a:t>5.6  </a:t>
            </a:r>
            <a:r>
              <a:rPr lang="zh-CN" altLang="en-US" dirty="0"/>
              <a:t>频分复用</a:t>
            </a:r>
            <a:r>
              <a:rPr lang="en-US" altLang="zh-CN" dirty="0"/>
              <a:t>(FDM)</a:t>
            </a:r>
            <a:r>
              <a:rPr lang="zh-CN" altLang="en-US" dirty="0"/>
              <a:t>和调频</a:t>
            </a:r>
            <a:r>
              <a:rPr lang="en-US" altLang="zh-CN" dirty="0"/>
              <a:t>(FM)</a:t>
            </a:r>
            <a:r>
              <a:rPr lang="zh-CN" altLang="en-US" dirty="0"/>
              <a:t>立体声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2267744" y="1916832"/>
            <a:ext cx="3895618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5.1.1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调幅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AM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）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5.1.2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双边带调制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DSB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A50021"/>
                </a:solidFill>
                <a:latin typeface="+mj-ea"/>
              </a:rPr>
              <a:t>5.1.3 </a:t>
            </a:r>
            <a:r>
              <a:rPr lang="zh-CN" altLang="en-US" sz="2400" b="1" dirty="0" smtClean="0">
                <a:solidFill>
                  <a:srgbClr val="A50021"/>
                </a:solidFill>
                <a:latin typeface="+mj-ea"/>
                <a:ea typeface="+mj-ea"/>
              </a:rPr>
              <a:t>单边带调制</a:t>
            </a:r>
            <a:r>
              <a:rPr lang="en-US" altLang="zh-CN" sz="2400" b="1" dirty="0" smtClean="0">
                <a:solidFill>
                  <a:srgbClr val="A50021"/>
                </a:solidFill>
                <a:latin typeface="+mj-ea"/>
                <a:ea typeface="+mj-ea"/>
              </a:rPr>
              <a:t>SSB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5.1.4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残留边带调制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VSB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5.1.5 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线性调制的一般模型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5.1.6 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相干解调与包络检波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700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5.1.3 </a:t>
            </a:r>
            <a:r>
              <a:rPr lang="zh-CN" altLang="en-US" dirty="0" smtClean="0"/>
              <a:t>单边带调制（</a:t>
            </a:r>
            <a:r>
              <a:rPr lang="en-US" altLang="zh-CN" dirty="0" smtClean="0"/>
              <a:t>SSB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11560" y="1196752"/>
            <a:ext cx="4248472" cy="532859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rgbClr val="7030A0"/>
                </a:solidFill>
              </a:rPr>
              <a:t>回顾双边带调制</a:t>
            </a:r>
            <a:r>
              <a:rPr lang="en-US" altLang="zh-CN" dirty="0" smtClean="0">
                <a:solidFill>
                  <a:srgbClr val="7030A0"/>
                </a:solidFill>
              </a:rPr>
              <a:t>DSB</a:t>
            </a:r>
            <a:r>
              <a:rPr lang="zh-CN" altLang="en-US" dirty="0" smtClean="0"/>
              <a:t>：双边带信号两个边带中的任意一个都包含了调制信号频谱</a:t>
            </a:r>
            <a:r>
              <a:rPr lang="en-US" altLang="zh-CN" dirty="0" smtClean="0"/>
              <a:t>M(</a:t>
            </a:r>
            <a:r>
              <a:rPr lang="en-US" altLang="zh-CN" dirty="0" smtClean="0">
                <a:sym typeface="Symbol" pitchFamily="18" charset="2"/>
              </a:rPr>
              <a:t>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的所有频谱成分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0000FF"/>
                </a:solidFill>
              </a:rPr>
              <a:t>SSB</a:t>
            </a:r>
            <a:r>
              <a:rPr lang="zh-CN" altLang="en-US" dirty="0" smtClean="0">
                <a:solidFill>
                  <a:srgbClr val="0000FF"/>
                </a:solidFill>
              </a:rPr>
              <a:t>原理：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en-US" dirty="0" smtClean="0"/>
              <a:t>仅传输其中一个边带即可，这种方式称为</a:t>
            </a:r>
            <a:r>
              <a:rPr lang="zh-CN" altLang="en-US" dirty="0" smtClean="0">
                <a:solidFill>
                  <a:srgbClr val="0000FF"/>
                </a:solidFill>
              </a:rPr>
              <a:t>单边带调制</a:t>
            </a:r>
            <a:r>
              <a:rPr lang="zh-CN" altLang="en-US" dirty="0" smtClean="0"/>
              <a:t>。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/>
              <a:t>这样既节省发送功率，还可节省一半传输频带</a:t>
            </a:r>
            <a:endParaRPr lang="zh-CN" altLang="en-US" dirty="0" smtClean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/>
              <a:t>产生</a:t>
            </a:r>
            <a:r>
              <a:rPr lang="en-US" altLang="zh-CN" dirty="0" smtClean="0"/>
              <a:t>SSB</a:t>
            </a:r>
            <a:r>
              <a:rPr lang="zh-CN" altLang="en-US" dirty="0" smtClean="0"/>
              <a:t>信号的方法有两种：</a:t>
            </a:r>
            <a:r>
              <a:rPr lang="zh-CN" altLang="en-US" dirty="0" smtClean="0">
                <a:solidFill>
                  <a:srgbClr val="0000FF"/>
                </a:solidFill>
              </a:rPr>
              <a:t>滤波法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0000FF"/>
                </a:solidFill>
              </a:rPr>
              <a:t>相移法</a:t>
            </a:r>
            <a:r>
              <a:rPr lang="zh-CN" altLang="en-US" dirty="0" smtClean="0"/>
              <a:t>。 </a:t>
            </a:r>
            <a:endParaRPr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DEF46-C0DA-40CF-B654-DDE451838296}" type="slidenum">
              <a:rPr lang="en-US" altLang="zh-CN" smtClean="0"/>
              <a:pPr/>
              <a:t>25</a:t>
            </a:fld>
            <a:endParaRPr lang="en-US" altLang="zh-CN"/>
          </a:p>
        </p:txBody>
      </p:sp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123710"/>
            <a:ext cx="4355976" cy="320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4"/>
          <p:cNvGrpSpPr>
            <a:grpSpLocks/>
          </p:cNvGrpSpPr>
          <p:nvPr/>
        </p:nvGrpSpPr>
        <p:grpSpPr bwMode="auto">
          <a:xfrm>
            <a:off x="4860479" y="2997618"/>
            <a:ext cx="4283075" cy="360364"/>
            <a:chOff x="2653" y="2354"/>
            <a:chExt cx="2698" cy="227"/>
          </a:xfrm>
        </p:grpSpPr>
        <p:sp>
          <p:nvSpPr>
            <p:cNvPr id="13" name="AutoShape 9"/>
            <p:cNvSpPr>
              <a:spLocks noChangeArrowheads="1"/>
            </p:cNvSpPr>
            <p:nvPr/>
          </p:nvSpPr>
          <p:spPr bwMode="auto">
            <a:xfrm>
              <a:off x="4671" y="2354"/>
              <a:ext cx="680" cy="227"/>
            </a:xfrm>
            <a:prstGeom prst="wedgeRoundRectCallout">
              <a:avLst>
                <a:gd name="adj1" fmla="val 2556"/>
                <a:gd name="adj2" fmla="val 121874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zh-CN" altLang="en-US" b="1" dirty="0">
                  <a:latin typeface="+mj-ea"/>
                  <a:ea typeface="+mj-ea"/>
                </a:rPr>
                <a:t>上边带</a:t>
              </a:r>
            </a:p>
          </p:txBody>
        </p:sp>
        <p:sp>
          <p:nvSpPr>
            <p:cNvPr id="14" name="AutoShape 10"/>
            <p:cNvSpPr>
              <a:spLocks noChangeArrowheads="1"/>
            </p:cNvSpPr>
            <p:nvPr/>
          </p:nvSpPr>
          <p:spPr bwMode="auto">
            <a:xfrm>
              <a:off x="2653" y="2354"/>
              <a:ext cx="680" cy="227"/>
            </a:xfrm>
            <a:prstGeom prst="wedgeRoundRectCallout">
              <a:avLst>
                <a:gd name="adj1" fmla="val -9128"/>
                <a:gd name="adj2" fmla="val 122652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zh-CN" altLang="en-US" b="1">
                  <a:latin typeface="+mj-ea"/>
                  <a:ea typeface="+mj-ea"/>
                </a:rPr>
                <a:t>上边带</a:t>
              </a:r>
            </a:p>
          </p:txBody>
        </p:sp>
      </p:grpSp>
      <p:grpSp>
        <p:nvGrpSpPr>
          <p:cNvPr id="15" name="Group 15"/>
          <p:cNvGrpSpPr>
            <a:grpSpLocks/>
          </p:cNvGrpSpPr>
          <p:nvPr/>
        </p:nvGrpSpPr>
        <p:grpSpPr bwMode="auto">
          <a:xfrm>
            <a:off x="5724231" y="4437112"/>
            <a:ext cx="2303464" cy="360362"/>
            <a:chOff x="3645" y="3549"/>
            <a:chExt cx="1451" cy="227"/>
          </a:xfrm>
        </p:grpSpPr>
        <p:sp>
          <p:nvSpPr>
            <p:cNvPr id="16" name="AutoShape 11"/>
            <p:cNvSpPr>
              <a:spLocks noChangeArrowheads="1"/>
            </p:cNvSpPr>
            <p:nvPr/>
          </p:nvSpPr>
          <p:spPr bwMode="auto">
            <a:xfrm>
              <a:off x="3645" y="3549"/>
              <a:ext cx="680" cy="227"/>
            </a:xfrm>
            <a:prstGeom prst="wedgeRoundRectCallout">
              <a:avLst>
                <a:gd name="adj1" fmla="val -29161"/>
                <a:gd name="adj2" fmla="val -171889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zh-CN" altLang="en-US" b="1" dirty="0">
                  <a:latin typeface="+mj-ea"/>
                  <a:ea typeface="+mj-ea"/>
                </a:rPr>
                <a:t>下边带</a:t>
              </a:r>
            </a:p>
          </p:txBody>
        </p:sp>
        <p:sp>
          <p:nvSpPr>
            <p:cNvPr id="17" name="AutoShape 12"/>
            <p:cNvSpPr>
              <a:spLocks noChangeArrowheads="1"/>
            </p:cNvSpPr>
            <p:nvPr/>
          </p:nvSpPr>
          <p:spPr bwMode="auto">
            <a:xfrm>
              <a:off x="4416" y="3549"/>
              <a:ext cx="680" cy="227"/>
            </a:xfrm>
            <a:prstGeom prst="wedgeRoundRectCallout">
              <a:avLst>
                <a:gd name="adj1" fmla="val 38553"/>
                <a:gd name="adj2" fmla="val -215334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zh-CN" altLang="en-US" b="1" dirty="0">
                  <a:latin typeface="+mj-ea"/>
                  <a:ea typeface="+mj-ea"/>
                </a:rPr>
                <a:t>下边带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滤波法和频域表示</a:t>
            </a:r>
            <a:endParaRPr lang="zh-CN" alt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滤波法的原理</a:t>
            </a:r>
            <a:r>
              <a:rPr lang="zh-CN" altLang="en-US" dirty="0" smtClean="0"/>
              <a:t>： 用边带滤波器，滤除不要的边带</a:t>
            </a:r>
            <a:endParaRPr lang="en-US" altLang="zh-CN" dirty="0" smtClean="0"/>
          </a:p>
          <a:p>
            <a:r>
              <a:rPr lang="zh-CN" altLang="en-US" dirty="0" smtClean="0"/>
              <a:t>方框图 </a:t>
            </a:r>
            <a:r>
              <a:rPr lang="en-US" altLang="zh-CN" dirty="0" smtClean="0"/>
              <a:t>: </a:t>
            </a:r>
          </a:p>
          <a:p>
            <a:pPr lvl="1"/>
            <a:endParaRPr lang="en-US" altLang="zh-CN" dirty="0" smtClean="0"/>
          </a:p>
          <a:p>
            <a:pPr lvl="2"/>
            <a:endParaRPr lang="en-US" altLang="zh-CN" dirty="0" smtClean="0"/>
          </a:p>
          <a:p>
            <a:r>
              <a:rPr lang="zh-CN" altLang="en-US" dirty="0" smtClean="0"/>
              <a:t>滤除下边带</a:t>
            </a:r>
            <a:r>
              <a:rPr lang="en-US" altLang="zh-CN" dirty="0" smtClean="0"/>
              <a:t>: H(</a:t>
            </a:r>
            <a:r>
              <a:rPr lang="en-US" altLang="zh-CN" dirty="0" smtClean="0">
                <a:sym typeface="Symbol" pitchFamily="18" charset="2"/>
              </a:rPr>
              <a:t></a:t>
            </a:r>
            <a:r>
              <a:rPr lang="en-US" altLang="zh-CN" dirty="0" smtClean="0"/>
              <a:t>)</a:t>
            </a:r>
            <a:r>
              <a:rPr lang="zh-CN" altLang="en-US" dirty="0" smtClean="0"/>
              <a:t> 具有理想高通特性：</a:t>
            </a:r>
          </a:p>
          <a:p>
            <a:pPr lvl="1"/>
            <a:endParaRPr lang="en-US" altLang="zh-CN" dirty="0" smtClean="0"/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滤除上边带</a:t>
            </a:r>
            <a:r>
              <a:rPr lang="en-US" altLang="zh-CN" dirty="0" smtClean="0"/>
              <a:t>: H(</a:t>
            </a:r>
            <a:r>
              <a:rPr lang="en-US" altLang="zh-CN" dirty="0" smtClean="0">
                <a:sym typeface="Symbol" pitchFamily="18" charset="2"/>
              </a:rPr>
              <a:t></a:t>
            </a:r>
            <a:r>
              <a:rPr lang="en-US" altLang="zh-CN" dirty="0" smtClean="0"/>
              <a:t>)</a:t>
            </a:r>
            <a:r>
              <a:rPr lang="zh-CN" altLang="en-US" dirty="0" smtClean="0"/>
              <a:t> 具有理想低通特性：</a:t>
            </a: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2C195-663F-4CBA-9292-C85956083311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0" y="28860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8916" name="Object 4"/>
          <p:cNvGraphicFramePr>
            <a:graphicFrameLocks noChangeAspect="1"/>
          </p:cNvGraphicFramePr>
          <p:nvPr/>
        </p:nvGraphicFramePr>
        <p:xfrm>
          <a:off x="2267744" y="1628800"/>
          <a:ext cx="4140200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84" name="Visio" r:id="rId3" imgW="1266444" imgH="455371" progId="Visio.Drawing.11">
                  <p:embed/>
                </p:oleObj>
              </mc:Choice>
              <mc:Fallback>
                <p:oleObj name="Visio" r:id="rId3" imgW="1266444" imgH="455371" progId="Visio.Drawing.11">
                  <p:embed/>
                  <p:pic>
                    <p:nvPicPr>
                      <p:cNvPr id="0" name="Picture 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1628800"/>
                        <a:ext cx="4140200" cy="1493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8918" name="Object 6"/>
          <p:cNvGraphicFramePr>
            <a:graphicFrameLocks noChangeAspect="1"/>
          </p:cNvGraphicFramePr>
          <p:nvPr/>
        </p:nvGraphicFramePr>
        <p:xfrm>
          <a:off x="2051720" y="4005064"/>
          <a:ext cx="3943073" cy="999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85" r:id="rId5" imgW="1993900" imgH="508000" progId="Equation.DSMT4">
                  <p:embed/>
                </p:oleObj>
              </mc:Choice>
              <mc:Fallback>
                <p:oleObj r:id="rId5" imgW="1993900" imgH="508000" progId="Equation.DSMT4">
                  <p:embed/>
                  <p:pic>
                    <p:nvPicPr>
                      <p:cNvPr id="0" name="Picture 2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4005064"/>
                        <a:ext cx="3943073" cy="9996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8920" name="Object 8"/>
          <p:cNvGraphicFramePr>
            <a:graphicFrameLocks noChangeAspect="1"/>
          </p:cNvGraphicFramePr>
          <p:nvPr/>
        </p:nvGraphicFramePr>
        <p:xfrm>
          <a:off x="2195736" y="5589240"/>
          <a:ext cx="3538681" cy="896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86" r:id="rId7" imgW="1993900" imgH="508000" progId="Equation.DSMT4">
                  <p:embed/>
                </p:oleObj>
              </mc:Choice>
              <mc:Fallback>
                <p:oleObj r:id="rId7" imgW="1993900" imgH="508000" progId="Equation.DSMT4">
                  <p:embed/>
                  <p:pic>
                    <p:nvPicPr>
                      <p:cNvPr id="0" name="Picture 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5589240"/>
                        <a:ext cx="3538681" cy="8964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3635896" y="2596842"/>
            <a:ext cx="1229824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0000FF"/>
                </a:solidFill>
                <a:latin typeface="+mj-ea"/>
                <a:ea typeface="+mj-ea"/>
              </a:rPr>
              <a:t>DSB</a:t>
            </a:r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信号</a:t>
            </a:r>
            <a:endParaRPr lang="zh-CN" altLang="en-US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851920" y="2204864"/>
            <a:ext cx="72008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076056" y="2596842"/>
            <a:ext cx="1723549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单边带滤波器</a:t>
            </a:r>
            <a:endParaRPr lang="zh-CN" altLang="en-US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5148064" y="2276872"/>
            <a:ext cx="144016" cy="288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164288" y="4509120"/>
            <a:ext cx="1224136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以载波频率为界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5940152" y="4509120"/>
            <a:ext cx="1152128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5724128" y="5517232"/>
            <a:ext cx="1296144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SSB</a:t>
            </a:r>
            <a:r>
              <a:rPr lang="zh-CN" altLang="en-US" dirty="0" smtClean="0"/>
              <a:t>信号的频域表示</a:t>
            </a:r>
            <a:endParaRPr lang="zh-CN" altLang="en-US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SSB</a:t>
            </a:r>
            <a:r>
              <a:rPr lang="zh-CN" altLang="en-US" dirty="0" smtClean="0">
                <a:solidFill>
                  <a:srgbClr val="0000FF"/>
                </a:solidFill>
              </a:rPr>
              <a:t>信号的频谱</a:t>
            </a:r>
          </a:p>
          <a:p>
            <a:pPr lvl="3"/>
            <a:endParaRPr lang="zh-CN" altLang="en-US" dirty="0" smtClean="0"/>
          </a:p>
          <a:p>
            <a:pPr lvl="3"/>
            <a:endParaRPr lang="zh-CN" altLang="en-US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上边带频谱图</a:t>
            </a:r>
            <a:r>
              <a:rPr lang="en-US" altLang="zh-CN" dirty="0" smtClean="0"/>
              <a:t>:</a:t>
            </a:r>
            <a:endParaRPr lang="en-US" altLang="zh-CN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69AC1-C618-4DF1-B4B3-449D5C0A0BEB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9940" name="Object 4"/>
          <p:cNvGraphicFramePr>
            <a:graphicFrameLocks noChangeAspect="1"/>
          </p:cNvGraphicFramePr>
          <p:nvPr/>
        </p:nvGraphicFramePr>
        <p:xfrm>
          <a:off x="3851920" y="1268760"/>
          <a:ext cx="3054892" cy="494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6" r:id="rId3" imgW="1586811" imgH="253890" progId="Equation.DSMT4">
                  <p:embed/>
                </p:oleObj>
              </mc:Choice>
              <mc:Fallback>
                <p:oleObj r:id="rId3" imgW="1586811" imgH="253890" progId="Equation.DSMT4">
                  <p:embed/>
                  <p:pic>
                    <p:nvPicPr>
                      <p:cNvPr id="0" name="Picture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1268760"/>
                        <a:ext cx="3054892" cy="4942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0" y="19288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9942" name="Object 6"/>
          <p:cNvGraphicFramePr>
            <a:graphicFrameLocks noChangeAspect="1"/>
          </p:cNvGraphicFramePr>
          <p:nvPr/>
        </p:nvGraphicFramePr>
        <p:xfrm>
          <a:off x="3182969" y="1844824"/>
          <a:ext cx="5421281" cy="4671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7" name="Visio" r:id="rId5" imgW="6627266" imgH="4626864" progId="Visio.Drawing.11">
                  <p:embed/>
                </p:oleObj>
              </mc:Choice>
              <mc:Fallback>
                <p:oleObj name="Visio" r:id="rId5" imgW="6627266" imgH="4626864" progId="Visio.Drawing.11">
                  <p:embed/>
                  <p:pic>
                    <p:nvPicPr>
                      <p:cNvPr id="0" name="Picture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402" r="20575" b="6984"/>
                      <a:stretch>
                        <a:fillRect/>
                      </a:stretch>
                    </p:blipFill>
                    <p:spPr bwMode="auto">
                      <a:xfrm>
                        <a:off x="3182969" y="1844824"/>
                        <a:ext cx="5421281" cy="46718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滤波法的技术难点</a:t>
            </a:r>
            <a:endParaRPr lang="zh-CN" alt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064896" cy="489654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滤波特性很难做到具有陡峭的截止特性</a:t>
            </a:r>
          </a:p>
          <a:p>
            <a:r>
              <a:rPr lang="zh-CN" altLang="en-US" dirty="0" smtClean="0"/>
              <a:t>例：话音信号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         滤波后的话音信号最低频率为</a:t>
            </a:r>
            <a:r>
              <a:rPr lang="en-US" altLang="zh-CN" dirty="0" smtClean="0"/>
              <a:t>300Hz</a:t>
            </a:r>
            <a:r>
              <a:rPr lang="zh-CN" altLang="en-US" dirty="0" smtClean="0"/>
              <a:t>，则上下边带间的频率间隔为</a:t>
            </a:r>
            <a:r>
              <a:rPr lang="en-US" altLang="zh-CN" dirty="0" smtClean="0"/>
              <a:t>600Hz</a:t>
            </a:r>
            <a:r>
              <a:rPr lang="zh-CN" altLang="en-US" dirty="0" smtClean="0"/>
              <a:t>，即允许</a:t>
            </a:r>
            <a:r>
              <a:rPr lang="zh-CN" altLang="en-US" dirty="0" smtClean="0">
                <a:solidFill>
                  <a:srgbClr val="FF0000"/>
                </a:solidFill>
              </a:rPr>
              <a:t>过渡带为</a:t>
            </a:r>
            <a:r>
              <a:rPr lang="en-US" altLang="zh-CN" dirty="0" smtClean="0">
                <a:solidFill>
                  <a:srgbClr val="FF0000"/>
                </a:solidFill>
              </a:rPr>
              <a:t>600Hz</a:t>
            </a:r>
            <a:r>
              <a:rPr lang="zh-CN" altLang="en-US" dirty="0" smtClean="0"/>
              <a:t>。设计边带滤波器：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600Hz</a:t>
            </a:r>
            <a:r>
              <a:rPr lang="zh-CN" altLang="en-US" dirty="0" smtClean="0"/>
              <a:t>过渡带和不太高的载频情况下，滤波器不难实现；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但当载频较高时，采用一级调制直接滤波的方法已不可能实现单边带调制。 </a:t>
            </a:r>
            <a:endParaRPr lang="en-US" altLang="zh-CN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F8AC-E525-4066-AEAD-B46CE3DADA54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滤波法的技术难点</a:t>
            </a:r>
            <a:endParaRPr lang="zh-CN" alt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064896" cy="554461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可以采用</a:t>
            </a:r>
            <a:r>
              <a:rPr lang="zh-CN" altLang="en-US" dirty="0" smtClean="0">
                <a:solidFill>
                  <a:srgbClr val="FF0000"/>
                </a:solidFill>
              </a:rPr>
              <a:t>多级</a:t>
            </a:r>
            <a:r>
              <a:rPr lang="zh-CN" altLang="en-US" dirty="0" smtClean="0"/>
              <a:t>（一般采用两级）</a:t>
            </a:r>
            <a:r>
              <a:rPr lang="en-US" altLang="zh-CN" dirty="0" smtClean="0"/>
              <a:t>DSB</a:t>
            </a:r>
            <a:r>
              <a:rPr lang="zh-CN" altLang="en-US" dirty="0" smtClean="0"/>
              <a:t>调制及边带滤波的方法：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先在较低的载频上进行</a:t>
            </a:r>
            <a:r>
              <a:rPr lang="en-US" altLang="zh-CN" dirty="0" smtClean="0"/>
              <a:t>DSB</a:t>
            </a:r>
            <a:r>
              <a:rPr lang="zh-CN" altLang="en-US" dirty="0" smtClean="0"/>
              <a:t>调制，目的是增大过渡带的归一化值，以利于滤波器的制作。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单边带滤波后，再在要求的载频上进行第二次调制。</a:t>
            </a:r>
          </a:p>
          <a:p>
            <a:r>
              <a:rPr lang="zh-CN" altLang="en-US" dirty="0" smtClean="0"/>
              <a:t>当调制信号中含有直流及低频分量时滤波法就不适用了。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0000FF"/>
                </a:solidFill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rgbClr val="0000FF"/>
                </a:solidFill>
                <a:sym typeface="Wingdings" pitchFamily="2" charset="2"/>
              </a:rPr>
              <a:t>相移法</a:t>
            </a:r>
            <a:endParaRPr lang="zh-CN" altLang="en-US" dirty="0" smtClean="0">
              <a:solidFill>
                <a:srgbClr val="0000FF"/>
              </a:solidFill>
            </a:endParaRPr>
          </a:p>
          <a:p>
            <a:pPr lvl="2"/>
            <a:endParaRPr lang="en-US" altLang="zh-CN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F8AC-E525-4066-AEAD-B46CE3DADA54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问题</a:t>
            </a:r>
            <a:r>
              <a:rPr lang="en-US" altLang="zh-CN" dirty="0" smtClean="0">
                <a:solidFill>
                  <a:srgbClr val="0000FF"/>
                </a:solidFill>
              </a:rPr>
              <a:t>1</a:t>
            </a:r>
            <a:r>
              <a:rPr lang="zh-CN" altLang="en-US" dirty="0" smtClean="0">
                <a:solidFill>
                  <a:srgbClr val="0000FF"/>
                </a:solidFill>
              </a:rPr>
              <a:t>：为什么要调制？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>
                <a:solidFill>
                  <a:srgbClr val="0000FF"/>
                </a:solidFill>
              </a:rPr>
              <a:t>问题</a:t>
            </a:r>
            <a:r>
              <a:rPr lang="en-US" altLang="zh-CN" dirty="0" smtClean="0">
                <a:solidFill>
                  <a:srgbClr val="0000FF"/>
                </a:solidFill>
              </a:rPr>
              <a:t>2</a:t>
            </a:r>
            <a:r>
              <a:rPr lang="zh-CN" altLang="en-US" dirty="0" smtClean="0">
                <a:solidFill>
                  <a:srgbClr val="0000FF"/>
                </a:solidFill>
              </a:rPr>
              <a:t>：怎么调制？（调制原理）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>
                <a:solidFill>
                  <a:srgbClr val="0000FF"/>
                </a:solidFill>
              </a:rPr>
              <a:t>问题</a:t>
            </a:r>
            <a:r>
              <a:rPr lang="en-US" altLang="zh-CN" dirty="0" smtClean="0">
                <a:solidFill>
                  <a:srgbClr val="0000FF"/>
                </a:solidFill>
              </a:rPr>
              <a:t>3</a:t>
            </a:r>
            <a:r>
              <a:rPr lang="zh-CN" altLang="en-US" dirty="0" smtClean="0">
                <a:solidFill>
                  <a:srgbClr val="0000FF"/>
                </a:solidFill>
              </a:rPr>
              <a:t>：有噪声信道中，各种调制方法的表现？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2. </a:t>
            </a:r>
            <a:r>
              <a:rPr lang="zh-CN" altLang="en-US" dirty="0">
                <a:solidFill>
                  <a:srgbClr val="0000FF"/>
                </a:solidFill>
              </a:rPr>
              <a:t>相移法和</a:t>
            </a:r>
            <a:r>
              <a:rPr lang="en-US" altLang="zh-CN" dirty="0">
                <a:solidFill>
                  <a:srgbClr val="0000FF"/>
                </a:solidFill>
              </a:rPr>
              <a:t>SSB</a:t>
            </a:r>
            <a:r>
              <a:rPr lang="zh-CN" altLang="en-US" dirty="0">
                <a:solidFill>
                  <a:srgbClr val="0000FF"/>
                </a:solidFill>
              </a:rPr>
              <a:t>信号的时域表示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分析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从滤波法得出的</a:t>
            </a:r>
            <a:r>
              <a:rPr lang="en-US" altLang="zh-CN" dirty="0" smtClean="0"/>
              <a:t>SSB</a:t>
            </a:r>
            <a:r>
              <a:rPr lang="zh-CN" altLang="en-US" dirty="0" smtClean="0"/>
              <a:t>信号的</a:t>
            </a:r>
            <a:r>
              <a:rPr lang="zh-CN" altLang="en-US" dirty="0" smtClean="0">
                <a:solidFill>
                  <a:srgbClr val="00CC00"/>
                </a:solidFill>
              </a:rPr>
              <a:t>频域</a:t>
            </a:r>
            <a:r>
              <a:rPr lang="zh-CN" altLang="en-US" dirty="0" smtClean="0"/>
              <a:t>表示式 </a:t>
            </a:r>
            <a:r>
              <a:rPr lang="zh-CN" altLang="en-US" dirty="0" smtClean="0">
                <a:solidFill>
                  <a:srgbClr val="00CC00"/>
                </a:solidFill>
              </a:rPr>
              <a:t>直观</a:t>
            </a:r>
            <a:endParaRPr lang="en-US" altLang="zh-CN" dirty="0" smtClean="0">
              <a:solidFill>
                <a:srgbClr val="00CC00"/>
              </a:solidFill>
            </a:endParaRPr>
          </a:p>
          <a:p>
            <a:pPr lvl="1"/>
            <a:r>
              <a:rPr lang="en-US" altLang="zh-CN" dirty="0" smtClean="0"/>
              <a:t>SSB</a:t>
            </a:r>
            <a:r>
              <a:rPr lang="zh-CN" altLang="en-US" dirty="0" smtClean="0"/>
              <a:t>信号的</a:t>
            </a:r>
            <a:r>
              <a:rPr lang="zh-CN" altLang="en-US" dirty="0" smtClean="0">
                <a:solidFill>
                  <a:srgbClr val="FF0000"/>
                </a:solidFill>
              </a:rPr>
              <a:t>时域表示式 </a:t>
            </a:r>
            <a:r>
              <a:rPr lang="zh-CN" altLang="en-US" dirty="0" smtClean="0"/>
              <a:t>？？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下面以</a:t>
            </a:r>
            <a:r>
              <a:rPr lang="zh-CN" altLang="en-US" dirty="0" smtClean="0">
                <a:solidFill>
                  <a:srgbClr val="FF0000"/>
                </a:solidFill>
              </a:rPr>
              <a:t>单频</a:t>
            </a:r>
            <a:r>
              <a:rPr lang="zh-CN" altLang="en-US" dirty="0">
                <a:solidFill>
                  <a:srgbClr val="0000FF"/>
                </a:solidFill>
              </a:rPr>
              <a:t>调制信号</a:t>
            </a:r>
            <a:r>
              <a:rPr lang="zh-CN" altLang="en-US" dirty="0"/>
              <a:t>为</a:t>
            </a:r>
            <a:r>
              <a:rPr lang="zh-CN" altLang="en-US" dirty="0" smtClean="0"/>
              <a:t>例分析，然后推广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1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单频</a:t>
            </a:r>
            <a:r>
              <a:rPr lang="zh-CN" altLang="en-US" dirty="0" smtClean="0">
                <a:solidFill>
                  <a:srgbClr val="0000FF"/>
                </a:solidFill>
              </a:rPr>
              <a:t>调制信号为例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SSB</a:t>
            </a:r>
            <a:r>
              <a:rPr lang="zh-CN" altLang="en-US" dirty="0" smtClean="0">
                <a:solidFill>
                  <a:srgbClr val="0000FF"/>
                </a:solidFill>
              </a:rPr>
              <a:t>信号的时域表示式：</a:t>
            </a:r>
          </a:p>
          <a:p>
            <a:r>
              <a:rPr lang="zh-CN" altLang="en-US" dirty="0" smtClean="0"/>
              <a:t>设：</a:t>
            </a:r>
            <a:r>
              <a:rPr lang="zh-CN" altLang="en-US" dirty="0" smtClean="0">
                <a:solidFill>
                  <a:srgbClr val="FF0000"/>
                </a:solidFill>
              </a:rPr>
              <a:t>单频</a:t>
            </a:r>
            <a:r>
              <a:rPr lang="zh-CN" altLang="en-US" dirty="0" smtClean="0"/>
              <a:t>调制信号为</a:t>
            </a:r>
          </a:p>
          <a:p>
            <a:r>
              <a:rPr lang="zh-CN" altLang="en-US" dirty="0" smtClean="0"/>
              <a:t>	载波为</a:t>
            </a:r>
          </a:p>
          <a:p>
            <a:r>
              <a:rPr lang="zh-CN" altLang="en-US" dirty="0" smtClean="0"/>
              <a:t>则，</a:t>
            </a:r>
            <a:r>
              <a:rPr lang="en-US" altLang="zh-CN" dirty="0" smtClean="0">
                <a:solidFill>
                  <a:srgbClr val="0000FF"/>
                </a:solidFill>
              </a:rPr>
              <a:t>DSB</a:t>
            </a:r>
            <a:r>
              <a:rPr lang="zh-CN" altLang="en-US" dirty="0" smtClean="0">
                <a:solidFill>
                  <a:srgbClr val="0000FF"/>
                </a:solidFill>
              </a:rPr>
              <a:t>信号</a:t>
            </a:r>
            <a:r>
              <a:rPr lang="zh-CN" altLang="en-US" dirty="0" smtClean="0"/>
              <a:t>的时域表示式为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A081-2218-4ED6-9B6A-4A6D0DDB924C}" type="slidenum">
              <a:rPr lang="en-US" altLang="zh-CN" smtClean="0"/>
              <a:pPr/>
              <a:t>31</a:t>
            </a:fld>
            <a:endParaRPr lang="en-US" altLang="zh-CN"/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4211960" y="1844824"/>
          <a:ext cx="2608381" cy="523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208" name="公式" r:id="rId3" imgW="1143000" imgH="228600" progId="Equation.3">
                  <p:embed/>
                </p:oleObj>
              </mc:Choice>
              <mc:Fallback>
                <p:oleObj name="公式" r:id="rId3" imgW="1143000" imgH="228600" progId="Equation.3">
                  <p:embed/>
                  <p:pic>
                    <p:nvPicPr>
                      <p:cNvPr id="0" name="Picture 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1844824"/>
                        <a:ext cx="2608381" cy="5234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1990" name="Object 6"/>
          <p:cNvGraphicFramePr>
            <a:graphicFrameLocks noChangeAspect="1"/>
          </p:cNvGraphicFramePr>
          <p:nvPr/>
        </p:nvGraphicFramePr>
        <p:xfrm>
          <a:off x="2843808" y="2636912"/>
          <a:ext cx="1803640" cy="475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209" name="公式" r:id="rId5" imgW="863225" imgH="228501" progId="Equation.3">
                  <p:embed/>
                </p:oleObj>
              </mc:Choice>
              <mc:Fallback>
                <p:oleObj name="公式" r:id="rId5" imgW="863225" imgH="228501" progId="Equation.3">
                  <p:embed/>
                  <p:pic>
                    <p:nvPicPr>
                      <p:cNvPr id="0" name="Picture 2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2636912"/>
                        <a:ext cx="1803640" cy="4752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0" y="31099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1992" name="Object 8"/>
          <p:cNvGraphicFramePr>
            <a:graphicFrameLocks noChangeAspect="1"/>
          </p:cNvGraphicFramePr>
          <p:nvPr/>
        </p:nvGraphicFramePr>
        <p:xfrm>
          <a:off x="1043608" y="3789040"/>
          <a:ext cx="6545572" cy="1332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210" name="公式" r:id="rId7" imgW="3136900" imgH="635000" progId="Equation.3">
                  <p:embed/>
                </p:oleObj>
              </mc:Choice>
              <mc:Fallback>
                <p:oleObj name="公式" r:id="rId7" imgW="3136900" imgH="635000" progId="Equation.3">
                  <p:embed/>
                  <p:pic>
                    <p:nvPicPr>
                      <p:cNvPr id="0" name="Picture 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3789040"/>
                        <a:ext cx="6545572" cy="133260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1997" name="Rectangle 13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2002" name="Rectangle 18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771800" y="5157192"/>
            <a:ext cx="1107996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上边带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156176" y="5085184"/>
            <a:ext cx="1107996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下边带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064896" cy="532859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若保留</a:t>
            </a:r>
            <a:r>
              <a:rPr lang="zh-CN" altLang="en-US" dirty="0" smtClean="0">
                <a:solidFill>
                  <a:srgbClr val="0000FF"/>
                </a:solidFill>
              </a:rPr>
              <a:t>上边带</a:t>
            </a:r>
            <a:r>
              <a:rPr lang="zh-CN" altLang="en-US" dirty="0" smtClean="0"/>
              <a:t>，则有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若保留</a:t>
            </a:r>
            <a:r>
              <a:rPr lang="zh-CN" altLang="en-US" dirty="0" smtClean="0">
                <a:solidFill>
                  <a:srgbClr val="0000FF"/>
                </a:solidFill>
              </a:rPr>
              <a:t>下边带</a:t>
            </a:r>
            <a:r>
              <a:rPr lang="zh-CN" altLang="en-US" dirty="0" smtClean="0"/>
              <a:t>，则有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将上两式合并：</a:t>
            </a:r>
          </a:p>
          <a:p>
            <a:pPr lvl="2">
              <a:buFont typeface="Wingdings" pitchFamily="2" charset="2"/>
              <a:buNone/>
            </a:pPr>
            <a:endParaRPr lang="zh-CN" altLang="en-US" dirty="0" smtClean="0"/>
          </a:p>
          <a:p>
            <a:pPr lvl="2">
              <a:buFont typeface="Wingdings" pitchFamily="2" charset="2"/>
              <a:buNone/>
            </a:pPr>
            <a:endParaRPr lang="en-US" altLang="zh-CN" dirty="0" smtClean="0"/>
          </a:p>
          <a:p>
            <a:pPr lvl="2">
              <a:buFont typeface="Wingdings" pitchFamily="2" charset="2"/>
              <a:buNone/>
            </a:pPr>
            <a:endParaRPr lang="zh-CN" altLang="en-US" dirty="0" smtClean="0"/>
          </a:p>
          <a:p>
            <a:pPr lvl="2">
              <a:buFont typeface="Wingdings" pitchFamily="2" charset="2"/>
              <a:buNone/>
            </a:pPr>
            <a:r>
              <a:rPr lang="zh-CN" altLang="en-US" sz="2600" dirty="0" smtClean="0"/>
              <a:t>式中，“－”表示上边带信号，“</a:t>
            </a:r>
            <a:r>
              <a:rPr lang="en-US" altLang="zh-CN" sz="2600" dirty="0" smtClean="0"/>
              <a:t>+”</a:t>
            </a:r>
            <a:r>
              <a:rPr lang="zh-CN" altLang="en-US" sz="2600" dirty="0" smtClean="0"/>
              <a:t>表示下边带信号。</a:t>
            </a:r>
            <a:endParaRPr lang="zh-CN" altLang="en-US" sz="2600" dirty="0"/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A081-2218-4ED6-9B6A-4A6D0DDB924C}" type="slidenum">
              <a:rPr lang="en-US" altLang="zh-CN" smtClean="0"/>
              <a:pPr/>
              <a:t>32</a:t>
            </a:fld>
            <a:endParaRPr lang="en-US" altLang="zh-CN"/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0" y="31099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1992" name="Object 8"/>
          <p:cNvGraphicFramePr>
            <a:graphicFrameLocks noChangeAspect="1"/>
          </p:cNvGraphicFramePr>
          <p:nvPr/>
        </p:nvGraphicFramePr>
        <p:xfrm>
          <a:off x="1259632" y="116632"/>
          <a:ext cx="6085854" cy="792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85" name="Equation" r:id="rId3" imgW="3136900" imgH="406400" progId="Equation.DSMT4">
                  <p:embed/>
                </p:oleObj>
              </mc:Choice>
              <mc:Fallback>
                <p:oleObj name="Equation" r:id="rId3" imgW="3136900" imgH="406400" progId="Equation.DSMT4">
                  <p:embed/>
                  <p:pic>
                    <p:nvPicPr>
                      <p:cNvPr id="0" name="Picture 7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116632"/>
                        <a:ext cx="6085854" cy="7927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1997" name="Rectangle 13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899592" y="1844824"/>
            <a:ext cx="7722865" cy="792088"/>
            <a:chOff x="754" y="3096"/>
            <a:chExt cx="4638" cy="426"/>
          </a:xfrm>
        </p:grpSpPr>
        <p:graphicFrame>
          <p:nvGraphicFramePr>
            <p:cNvPr id="41994" name="Object 10"/>
            <p:cNvGraphicFramePr>
              <a:graphicFrameLocks noChangeAspect="1"/>
            </p:cNvGraphicFramePr>
            <p:nvPr/>
          </p:nvGraphicFramePr>
          <p:xfrm>
            <a:off x="754" y="3096"/>
            <a:ext cx="1871" cy="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986" r:id="rId5" imgW="1752600" imgH="393700" progId="Equation.DSMT4">
                    <p:embed/>
                  </p:oleObj>
                </mc:Choice>
                <mc:Fallback>
                  <p:oleObj r:id="rId5" imgW="1752600" imgH="393700" progId="Equation.DSMT4">
                    <p:embed/>
                    <p:pic>
                      <p:nvPicPr>
                        <p:cNvPr id="0" name="Picture 7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4" y="3096"/>
                          <a:ext cx="1871" cy="4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6" name="Object 12"/>
            <p:cNvGraphicFramePr>
              <a:graphicFrameLocks noChangeAspect="1"/>
            </p:cNvGraphicFramePr>
            <p:nvPr/>
          </p:nvGraphicFramePr>
          <p:xfrm>
            <a:off x="2625" y="3096"/>
            <a:ext cx="2767" cy="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987" r:id="rId7" imgW="2540000" imgH="393700" progId="Equation.DSMT4">
                    <p:embed/>
                  </p:oleObj>
                </mc:Choice>
                <mc:Fallback>
                  <p:oleObj r:id="rId7" imgW="2540000" imgH="393700" progId="Equation.DSMT4">
                    <p:embed/>
                    <p:pic>
                      <p:nvPicPr>
                        <p:cNvPr id="0" name="Picture 7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5" y="3096"/>
                          <a:ext cx="2767" cy="4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2002" name="Rectangle 18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899592" y="3429000"/>
            <a:ext cx="7355582" cy="792088"/>
            <a:chOff x="640" y="3748"/>
            <a:chExt cx="4452" cy="406"/>
          </a:xfrm>
        </p:grpSpPr>
        <p:graphicFrame>
          <p:nvGraphicFramePr>
            <p:cNvPr id="41999" name="Object 15"/>
            <p:cNvGraphicFramePr>
              <a:graphicFrameLocks noChangeAspect="1"/>
            </p:cNvGraphicFramePr>
            <p:nvPr/>
          </p:nvGraphicFramePr>
          <p:xfrm>
            <a:off x="640" y="3748"/>
            <a:ext cx="1814" cy="4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988" r:id="rId9" imgW="1739900" imgH="393700" progId="Equation.DSMT4">
                    <p:embed/>
                  </p:oleObj>
                </mc:Choice>
                <mc:Fallback>
                  <p:oleObj r:id="rId9" imgW="1739900" imgH="393700" progId="Equation.DSMT4">
                    <p:embed/>
                    <p:pic>
                      <p:nvPicPr>
                        <p:cNvPr id="0" name="Picture 7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0" y="3748"/>
                          <a:ext cx="1814" cy="4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01" name="Object 17"/>
            <p:cNvGraphicFramePr>
              <a:graphicFrameLocks noChangeAspect="1"/>
            </p:cNvGraphicFramePr>
            <p:nvPr/>
          </p:nvGraphicFramePr>
          <p:xfrm>
            <a:off x="2455" y="3748"/>
            <a:ext cx="2637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989" r:id="rId11" imgW="2628900" imgH="393700" progId="Equation.DSMT4">
                    <p:embed/>
                  </p:oleObj>
                </mc:Choice>
                <mc:Fallback>
                  <p:oleObj r:id="rId11" imgW="2628900" imgH="393700" progId="Equation.DSMT4">
                    <p:embed/>
                    <p:pic>
                      <p:nvPicPr>
                        <p:cNvPr id="0" name="Picture 7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5" y="3748"/>
                          <a:ext cx="2637" cy="3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6516216" y="2789684"/>
            <a:ext cx="2592065" cy="495300"/>
            <a:chOff x="4354" y="2755"/>
            <a:chExt cx="1406" cy="312"/>
          </a:xfrm>
        </p:grpSpPr>
        <p:sp>
          <p:nvSpPr>
            <p:cNvPr id="42005" name="AutoShape 21"/>
            <p:cNvSpPr>
              <a:spLocks noChangeArrowheads="1"/>
            </p:cNvSpPr>
            <p:nvPr/>
          </p:nvSpPr>
          <p:spPr bwMode="auto">
            <a:xfrm>
              <a:off x="4354" y="2755"/>
              <a:ext cx="1406" cy="312"/>
            </a:xfrm>
            <a:prstGeom prst="wedgeRoundRectCallout">
              <a:avLst>
                <a:gd name="adj1" fmla="val -58365"/>
                <a:gd name="adj2" fmla="val 144800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endParaRPr lang="zh-CN" altLang="zh-CN" sz="2000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42004" name="AutoShape 20"/>
            <p:cNvSpPr>
              <a:spLocks noChangeArrowheads="1"/>
            </p:cNvSpPr>
            <p:nvPr/>
          </p:nvSpPr>
          <p:spPr bwMode="auto">
            <a:xfrm>
              <a:off x="4354" y="2755"/>
              <a:ext cx="1406" cy="312"/>
            </a:xfrm>
            <a:prstGeom prst="wedgeRoundRectCallout">
              <a:avLst>
                <a:gd name="adj1" fmla="val -50431"/>
                <a:gd name="adj2" fmla="val -155819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zh-CN" altLang="en-US" sz="2000" b="1" dirty="0">
                  <a:solidFill>
                    <a:srgbClr val="0000FF"/>
                  </a:solidFill>
                  <a:latin typeface="+mj-ea"/>
                  <a:ea typeface="+mj-ea"/>
                </a:rPr>
                <a:t>两式仅正负号不同</a:t>
              </a: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971600" y="2420888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971600" y="4005064"/>
            <a:ext cx="360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1434" name="Object 170"/>
          <p:cNvGraphicFramePr>
            <a:graphicFrameLocks noChangeAspect="1"/>
          </p:cNvGraphicFramePr>
          <p:nvPr/>
        </p:nvGraphicFramePr>
        <p:xfrm>
          <a:off x="1187624" y="4869160"/>
          <a:ext cx="7331495" cy="901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90" name="公式" r:id="rId13" imgW="3162300" imgH="393700" progId="Equation.3">
                  <p:embed/>
                </p:oleObj>
              </mc:Choice>
              <mc:Fallback>
                <p:oleObj name="公式" r:id="rId13" imgW="3162300" imgH="393700" progId="Equation.3">
                  <p:embed/>
                  <p:pic>
                    <p:nvPicPr>
                      <p:cNvPr id="0" name="Picture 7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4869160"/>
                        <a:ext cx="7331495" cy="901824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椭圆 28"/>
          <p:cNvSpPr/>
          <p:nvPr/>
        </p:nvSpPr>
        <p:spPr>
          <a:xfrm>
            <a:off x="5364088" y="4797152"/>
            <a:ext cx="360040" cy="1080120"/>
          </a:xfrm>
          <a:prstGeom prst="ellipse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希尔伯特变换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上式中</a:t>
            </a:r>
            <a:r>
              <a:rPr lang="en-US" altLang="zh-CN" i="1" dirty="0" smtClean="0"/>
              <a:t>A</a:t>
            </a:r>
            <a:r>
              <a:rPr lang="en-US" altLang="zh-CN" baseline="-25000" dirty="0" smtClean="0"/>
              <a:t>m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sin</a:t>
            </a:r>
            <a:r>
              <a:rPr lang="en-US" altLang="zh-CN" i="1" dirty="0" err="1" smtClean="0">
                <a:sym typeface="Symbol" pitchFamily="18" charset="2"/>
              </a:rPr>
              <a:t></a:t>
            </a:r>
            <a:r>
              <a:rPr lang="en-US" altLang="zh-CN" baseline="-25000" dirty="0" err="1" smtClean="0">
                <a:sym typeface="Symbol" pitchFamily="18" charset="2"/>
              </a:rPr>
              <a:t>m</a:t>
            </a:r>
            <a:r>
              <a:rPr lang="en-US" altLang="zh-CN" i="1" dirty="0" err="1" smtClean="0"/>
              <a:t>t</a:t>
            </a:r>
            <a:r>
              <a:rPr lang="zh-CN" altLang="en-US" dirty="0" smtClean="0"/>
              <a:t>可以看作是</a:t>
            </a:r>
            <a:r>
              <a:rPr lang="en-US" altLang="zh-CN" i="1" dirty="0" smtClean="0"/>
              <a:t>A</a:t>
            </a:r>
            <a:r>
              <a:rPr lang="en-US" altLang="zh-CN" baseline="-25000" dirty="0" smtClean="0"/>
              <a:t>m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cos</a:t>
            </a:r>
            <a:r>
              <a:rPr lang="en-US" altLang="zh-CN" i="1" dirty="0" err="1" smtClean="0">
                <a:sym typeface="Symbol" pitchFamily="18" charset="2"/>
              </a:rPr>
              <a:t></a:t>
            </a:r>
            <a:r>
              <a:rPr lang="en-US" altLang="zh-CN" baseline="-25000" dirty="0" err="1" smtClean="0">
                <a:sym typeface="Symbol" pitchFamily="18" charset="2"/>
              </a:rPr>
              <a:t>m</a:t>
            </a:r>
            <a:r>
              <a:rPr lang="en-US" altLang="zh-CN" i="1" dirty="0" err="1" smtClean="0"/>
              <a:t>t</a:t>
            </a:r>
            <a:r>
              <a:rPr lang="zh-CN" altLang="en-US" dirty="0" smtClean="0"/>
              <a:t>相移</a:t>
            </a:r>
            <a:r>
              <a:rPr lang="zh-CN" altLang="en-US" i="1" dirty="0" smtClean="0">
                <a:sym typeface="Symbol" pitchFamily="18" charset="2"/>
              </a:rPr>
              <a:t></a:t>
            </a:r>
            <a:r>
              <a:rPr lang="en-US" altLang="zh-CN" i="1" dirty="0" smtClean="0">
                <a:sym typeface="Symbol" pitchFamily="18" charset="2"/>
              </a:rPr>
              <a:t>/2</a:t>
            </a:r>
            <a:r>
              <a:rPr lang="zh-CN" altLang="en-US" dirty="0" smtClean="0">
                <a:sym typeface="Symbol" pitchFamily="18" charset="2"/>
              </a:rPr>
              <a:t>的结果。把这一</a:t>
            </a:r>
            <a:r>
              <a:rPr lang="zh-CN" altLang="en-US" dirty="0" smtClean="0">
                <a:solidFill>
                  <a:srgbClr val="FF0000"/>
                </a:solidFill>
                <a:sym typeface="Symbol" pitchFamily="18" charset="2"/>
              </a:rPr>
              <a:t>相移过程</a:t>
            </a:r>
            <a:r>
              <a:rPr lang="zh-CN" altLang="en-US" dirty="0" smtClean="0">
                <a:sym typeface="Symbol" pitchFamily="18" charset="2"/>
              </a:rPr>
              <a:t>称为希尔伯特变换，记为“ </a:t>
            </a:r>
            <a:r>
              <a:rPr lang="en-US" altLang="zh-CN" dirty="0" smtClean="0">
                <a:sym typeface="Symbol" pitchFamily="18" charset="2"/>
              </a:rPr>
              <a:t>^ ”</a:t>
            </a:r>
            <a:r>
              <a:rPr lang="zh-CN" altLang="en-US" dirty="0" smtClean="0">
                <a:sym typeface="Symbol" pitchFamily="18" charset="2"/>
              </a:rPr>
              <a:t>，则有</a:t>
            </a:r>
          </a:p>
          <a:p>
            <a:pPr>
              <a:buNone/>
            </a:pPr>
            <a:r>
              <a:rPr lang="zh-CN" altLang="en-US" dirty="0" smtClean="0">
                <a:sym typeface="Symbol" pitchFamily="18" charset="2"/>
              </a:rPr>
              <a:t>		</a:t>
            </a:r>
          </a:p>
          <a:p>
            <a:r>
              <a:rPr lang="zh-CN" altLang="en-US" dirty="0" smtClean="0">
                <a:sym typeface="Symbol" pitchFamily="18" charset="2"/>
              </a:rPr>
              <a:t>这样，上式可以改写为</a:t>
            </a:r>
          </a:p>
          <a:p>
            <a:pPr lvl="2"/>
            <a:endParaRPr lang="en-US" altLang="zh-CN" dirty="0">
              <a:sym typeface="Symbol" pitchFamily="18" charset="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87B2D-F66E-41D5-81F8-6BB6AAF7954B}" type="slidenum">
              <a:rPr lang="en-US" altLang="zh-CN" smtClean="0"/>
              <a:pPr/>
              <a:t>33</a:t>
            </a:fld>
            <a:endParaRPr lang="en-US" altLang="zh-CN"/>
          </a:p>
        </p:txBody>
      </p:sp>
      <p:graphicFrame>
        <p:nvGraphicFramePr>
          <p:cNvPr id="43012" name="Object 4"/>
          <p:cNvGraphicFramePr>
            <a:graphicFrameLocks noChangeAspect="1"/>
          </p:cNvGraphicFramePr>
          <p:nvPr/>
        </p:nvGraphicFramePr>
        <p:xfrm>
          <a:off x="1043608" y="116632"/>
          <a:ext cx="6998382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1" name="公式" r:id="rId3" imgW="3162300" imgH="393700" progId="Equation.3">
                  <p:embed/>
                </p:oleObj>
              </mc:Choice>
              <mc:Fallback>
                <p:oleObj name="公式" r:id="rId3" imgW="3162300" imgH="393700" progId="Equation.3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16632"/>
                        <a:ext cx="6998382" cy="864096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4" name="Object 6"/>
          <p:cNvGraphicFramePr>
            <a:graphicFrameLocks noChangeAspect="1"/>
          </p:cNvGraphicFramePr>
          <p:nvPr/>
        </p:nvGraphicFramePr>
        <p:xfrm>
          <a:off x="2267744" y="2852936"/>
          <a:ext cx="3096344" cy="557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2" name="公式" r:id="rId5" imgW="1447800" imgH="228600" progId="Equation.3">
                  <p:embed/>
                </p:oleObj>
              </mc:Choice>
              <mc:Fallback>
                <p:oleObj name="公式" r:id="rId5" imgW="1447800" imgH="228600" progId="Equation.3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2852936"/>
                        <a:ext cx="3096344" cy="5576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3015" name="Object 7"/>
          <p:cNvGraphicFramePr>
            <a:graphicFrameLocks noChangeAspect="1"/>
          </p:cNvGraphicFramePr>
          <p:nvPr/>
        </p:nvGraphicFramePr>
        <p:xfrm>
          <a:off x="899592" y="4509120"/>
          <a:ext cx="7418441" cy="966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3" r:id="rId7" imgW="3098800" imgH="393700" progId="Equation.DSMT4">
                  <p:embed/>
                </p:oleObj>
              </mc:Choice>
              <mc:Fallback>
                <p:oleObj r:id="rId7" imgW="3098800" imgH="393700" progId="Equation.DSMT4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509120"/>
                        <a:ext cx="7418441" cy="9669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8" name="Rectangle 10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084168" y="4509120"/>
            <a:ext cx="648072" cy="1080120"/>
          </a:xfrm>
          <a:prstGeom prst="ellipse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>
                <a:sym typeface="Symbol" pitchFamily="18" charset="2"/>
              </a:rPr>
              <a:t>把上式推广到一般情况，则得到 </a:t>
            </a:r>
          </a:p>
          <a:p>
            <a:pPr lvl="1"/>
            <a:endParaRPr lang="en-US" altLang="zh-CN" dirty="0" smtClean="0"/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式中，</a:t>
            </a:r>
          </a:p>
          <a:p>
            <a:r>
              <a:rPr lang="zh-CN" altLang="en-US" dirty="0" smtClean="0"/>
              <a:t>若</a:t>
            </a:r>
            <a:r>
              <a:rPr lang="en-US" altLang="zh-CN" dirty="0" smtClean="0"/>
              <a:t>M(</a:t>
            </a:r>
            <a:r>
              <a:rPr lang="en-US" altLang="zh-CN" dirty="0" smtClean="0">
                <a:sym typeface="Symbol" pitchFamily="18" charset="2"/>
              </a:rPr>
              <a:t></a:t>
            </a:r>
            <a:r>
              <a:rPr lang="en-US" altLang="zh-CN" dirty="0" smtClean="0"/>
              <a:t>)</a:t>
            </a:r>
            <a:r>
              <a:rPr lang="zh-CN" altLang="en-US" dirty="0" smtClean="0"/>
              <a:t>是</a:t>
            </a:r>
            <a:r>
              <a:rPr lang="en-US" altLang="zh-CN" dirty="0" smtClean="0"/>
              <a:t>m(t)</a:t>
            </a:r>
            <a:r>
              <a:rPr lang="zh-CN" altLang="en-US" dirty="0" smtClean="0"/>
              <a:t>的傅里叶变换，则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式中</a:t>
            </a:r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上式中的</a:t>
            </a:r>
            <a:r>
              <a:rPr lang="en-US" altLang="zh-CN" dirty="0" smtClean="0">
                <a:solidFill>
                  <a:srgbClr val="FF0000"/>
                </a:solidFill>
              </a:rPr>
              <a:t>[-</a:t>
            </a:r>
            <a:r>
              <a:rPr lang="en-US" altLang="zh-CN" dirty="0" err="1" smtClean="0">
                <a:solidFill>
                  <a:srgbClr val="FF0000"/>
                </a:solidFill>
              </a:rPr>
              <a:t>jsgn</a:t>
            </a:r>
            <a:r>
              <a:rPr lang="en-US" altLang="zh-CN" dirty="0" smtClean="0">
                <a:solidFill>
                  <a:srgbClr val="FF0000"/>
                </a:solidFill>
                <a:sym typeface="Symbol" pitchFamily="18" charset="2"/>
              </a:rPr>
              <a:t>]</a:t>
            </a:r>
            <a:r>
              <a:rPr lang="zh-CN" altLang="en-US" dirty="0" smtClean="0">
                <a:sym typeface="Symbol" pitchFamily="18" charset="2"/>
              </a:rPr>
              <a:t>可以看作是</a:t>
            </a:r>
            <a:r>
              <a:rPr lang="zh-CN" altLang="en-US" dirty="0" smtClean="0">
                <a:solidFill>
                  <a:srgbClr val="FF0000"/>
                </a:solidFill>
                <a:sym typeface="Symbol" pitchFamily="18" charset="2"/>
              </a:rPr>
              <a:t>希尔伯特滤波器传递函数</a:t>
            </a:r>
            <a:r>
              <a:rPr lang="zh-CN" altLang="en-US" dirty="0" smtClean="0">
                <a:sym typeface="Symbol" pitchFamily="18" charset="2"/>
              </a:rPr>
              <a:t>，即</a:t>
            </a:r>
            <a:endParaRPr lang="zh-CN" altLang="en-US" dirty="0">
              <a:sym typeface="Symbol" pitchFamily="18" charset="2"/>
            </a:endParaRPr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D57FE-34C3-4E03-84C2-427E058F267E}" type="slidenum">
              <a:rPr lang="en-US" altLang="zh-CN" smtClean="0"/>
              <a:pPr/>
              <a:t>34</a:t>
            </a:fld>
            <a:endParaRPr lang="en-US" altLang="zh-CN"/>
          </a:p>
        </p:txBody>
      </p:sp>
      <p:graphicFrame>
        <p:nvGraphicFramePr>
          <p:cNvPr id="44036" name="Object 4"/>
          <p:cNvGraphicFramePr>
            <a:graphicFrameLocks noChangeAspect="1"/>
          </p:cNvGraphicFramePr>
          <p:nvPr/>
        </p:nvGraphicFramePr>
        <p:xfrm>
          <a:off x="1331640" y="188640"/>
          <a:ext cx="6313506" cy="822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025" r:id="rId3" imgW="3098800" imgH="393700" progId="Equation.DSMT4">
                  <p:embed/>
                </p:oleObj>
              </mc:Choice>
              <mc:Fallback>
                <p:oleObj r:id="rId3" imgW="3098800" imgH="393700" progId="Equation.DSMT4">
                  <p:embed/>
                  <p:pic>
                    <p:nvPicPr>
                      <p:cNvPr id="0" name="Picture 8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188640"/>
                        <a:ext cx="6313506" cy="8228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7" name="Object 5"/>
          <p:cNvGraphicFramePr>
            <a:graphicFrameLocks noChangeAspect="1"/>
          </p:cNvGraphicFramePr>
          <p:nvPr/>
        </p:nvGraphicFramePr>
        <p:xfrm>
          <a:off x="1619672" y="1621112"/>
          <a:ext cx="5544616" cy="77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026" name="公式" r:id="rId5" imgW="2387600" imgH="393700" progId="Equation.3">
                  <p:embed/>
                </p:oleObj>
              </mc:Choice>
              <mc:Fallback>
                <p:oleObj name="公式" r:id="rId5" imgW="2387600" imgH="393700" progId="Equation.3">
                  <p:embed/>
                  <p:pic>
                    <p:nvPicPr>
                      <p:cNvPr id="0" name="Picture 8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1621112"/>
                        <a:ext cx="5544616" cy="774451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8" name="Object 6"/>
          <p:cNvGraphicFramePr>
            <a:graphicFrameLocks noChangeAspect="1"/>
          </p:cNvGraphicFramePr>
          <p:nvPr/>
        </p:nvGraphicFramePr>
        <p:xfrm>
          <a:off x="1835696" y="2492896"/>
          <a:ext cx="35052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027" name="Equation" r:id="rId7" imgW="1790700" imgH="228600" progId="Equation.DSMT4">
                  <p:embed/>
                </p:oleObj>
              </mc:Choice>
              <mc:Fallback>
                <p:oleObj name="Equation" r:id="rId7" imgW="1790700" imgH="228600" progId="Equation.DSMT4">
                  <p:embed/>
                  <p:pic>
                    <p:nvPicPr>
                      <p:cNvPr id="0" name="Picture 8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492896"/>
                        <a:ext cx="3505200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9" name="Object 7"/>
          <p:cNvGraphicFramePr>
            <a:graphicFrameLocks noChangeAspect="1"/>
          </p:cNvGraphicFramePr>
          <p:nvPr/>
        </p:nvGraphicFramePr>
        <p:xfrm>
          <a:off x="899592" y="3645024"/>
          <a:ext cx="3975666" cy="499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028" name="公式" r:id="rId9" imgW="1714500" imgH="241300" progId="Equation.3">
                  <p:embed/>
                </p:oleObj>
              </mc:Choice>
              <mc:Fallback>
                <p:oleObj name="公式" r:id="rId9" imgW="1714500" imgH="241300" progId="Equation.3">
                  <p:embed/>
                  <p:pic>
                    <p:nvPicPr>
                      <p:cNvPr id="0" name="Picture 8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645024"/>
                        <a:ext cx="3975666" cy="4990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1" name="Rectangle 9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4040" name="Object 8"/>
          <p:cNvGraphicFramePr>
            <a:graphicFrameLocks noChangeAspect="1"/>
          </p:cNvGraphicFramePr>
          <p:nvPr/>
        </p:nvGraphicFramePr>
        <p:xfrm>
          <a:off x="5004048" y="3645024"/>
          <a:ext cx="3513759" cy="508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029" name="公式" r:id="rId11" imgW="1651000" imgH="241300" progId="Equation.3">
                  <p:embed/>
                </p:oleObj>
              </mc:Choice>
              <mc:Fallback>
                <p:oleObj name="公式" r:id="rId11" imgW="1651000" imgH="241300" progId="Equation.3">
                  <p:embed/>
                  <p:pic>
                    <p:nvPicPr>
                      <p:cNvPr id="0" name="Picture 8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3645024"/>
                        <a:ext cx="3513759" cy="5085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3" name="Rectangle 11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4042" name="Object 10"/>
          <p:cNvGraphicFramePr>
            <a:graphicFrameLocks noChangeAspect="1"/>
          </p:cNvGraphicFramePr>
          <p:nvPr/>
        </p:nvGraphicFramePr>
        <p:xfrm>
          <a:off x="2051720" y="4347138"/>
          <a:ext cx="3221608" cy="803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030" r:id="rId13" imgW="1828800" imgH="457200" progId="Equation.DSMT4">
                  <p:embed/>
                </p:oleObj>
              </mc:Choice>
              <mc:Fallback>
                <p:oleObj r:id="rId13" imgW="1828800" imgH="457200" progId="Equation.DSMT4">
                  <p:embed/>
                  <p:pic>
                    <p:nvPicPr>
                      <p:cNvPr id="0" name="Picture 8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4347138"/>
                        <a:ext cx="3221608" cy="8037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5" name="Rectangle 13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404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236830"/>
              </p:ext>
            </p:extLst>
          </p:nvPr>
        </p:nvGraphicFramePr>
        <p:xfrm>
          <a:off x="1763688" y="5949280"/>
          <a:ext cx="5388381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031" name="公式" r:id="rId15" imgW="2133600" imgH="254000" progId="Equation.3">
                  <p:embed/>
                </p:oleObj>
              </mc:Choice>
              <mc:Fallback>
                <p:oleObj name="公式" r:id="rId15" imgW="2133600" imgH="254000" progId="Equation.3">
                  <p:embed/>
                  <p:pic>
                    <p:nvPicPr>
                      <p:cNvPr id="0" name="Picture 8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5949280"/>
                        <a:ext cx="5388381" cy="6480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椭圆 17"/>
          <p:cNvSpPr/>
          <p:nvPr/>
        </p:nvSpPr>
        <p:spPr>
          <a:xfrm>
            <a:off x="2699792" y="116632"/>
            <a:ext cx="1368152" cy="1080120"/>
          </a:xfrm>
          <a:prstGeom prst="ellipse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364088" y="116632"/>
            <a:ext cx="1368152" cy="1080120"/>
          </a:xfrm>
          <a:prstGeom prst="ellipse">
            <a:avLst/>
          </a:prstGeom>
          <a:noFill/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732240" y="764704"/>
            <a:ext cx="2031325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单频调制信号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4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064896" cy="54006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移相法</a:t>
            </a:r>
            <a:r>
              <a:rPr lang="en-US" altLang="zh-CN" dirty="0" smtClean="0">
                <a:solidFill>
                  <a:srgbClr val="0000FF"/>
                </a:solidFill>
              </a:rPr>
              <a:t>SSB</a:t>
            </a:r>
            <a:r>
              <a:rPr lang="zh-CN" altLang="en-US" dirty="0" smtClean="0">
                <a:solidFill>
                  <a:srgbClr val="0000FF"/>
                </a:solidFill>
              </a:rPr>
              <a:t>调制器方框图</a:t>
            </a:r>
          </a:p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4"/>
            <a:endParaRPr lang="zh-CN" altLang="en-US" dirty="0" smtClean="0"/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优点</a:t>
            </a:r>
            <a:r>
              <a:rPr lang="zh-CN" altLang="en-US" dirty="0" smtClean="0"/>
              <a:t>：不需要滤波器具有陡峭的截止特性。</a:t>
            </a:r>
            <a:endParaRPr lang="en-US" altLang="zh-CN" dirty="0" smtClean="0"/>
          </a:p>
          <a:p>
            <a:pPr marL="365760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</a:t>
            </a:r>
            <a:r>
              <a:rPr lang="zh-CN" altLang="en-US" dirty="0" smtClean="0"/>
              <a:t>不论多高载频，均可以一次实现</a:t>
            </a:r>
            <a:r>
              <a:rPr lang="en-US" altLang="zh-CN" dirty="0" smtClean="0"/>
              <a:t>SSB</a:t>
            </a:r>
            <a:endParaRPr lang="zh-CN" altLang="en-US" dirty="0" smtClean="0"/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缺点</a:t>
            </a:r>
            <a:r>
              <a:rPr lang="zh-CN" altLang="en-US" dirty="0" smtClean="0"/>
              <a:t>：宽带相移网络难用硬件实现。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7BC4-18A5-4E19-AC7B-BEB7007DE0CA}" type="slidenum">
              <a:rPr lang="en-US" altLang="zh-CN" smtClean="0"/>
              <a:pPr/>
              <a:t>35</a:t>
            </a:fld>
            <a:endParaRPr lang="en-US" altLang="zh-CN"/>
          </a:p>
        </p:txBody>
      </p:sp>
      <p:pic>
        <p:nvPicPr>
          <p:cNvPr id="45072" name="Picture 16" descr="SSB调制器方框图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700808"/>
            <a:ext cx="5245158" cy="3312368"/>
          </a:xfrm>
          <a:prstGeom prst="rect">
            <a:avLst/>
          </a:prstGeom>
          <a:noFill/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145656"/>
              </p:ext>
            </p:extLst>
          </p:nvPr>
        </p:nvGraphicFramePr>
        <p:xfrm>
          <a:off x="1547664" y="260648"/>
          <a:ext cx="5545138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24" name="公式" r:id="rId4" imgW="2387600" imgH="393700" progId="Equation.3">
                  <p:embed/>
                </p:oleObj>
              </mc:Choice>
              <mc:Fallback>
                <p:oleObj name="公式" r:id="rId4" imgW="2387600" imgH="393700" progId="Equation.3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60648"/>
                        <a:ext cx="5545138" cy="7747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868144" y="1412776"/>
            <a:ext cx="2952328" cy="34163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+mj-ea"/>
                <a:ea typeface="+mj-ea"/>
              </a:rPr>
              <a:t>移相</a:t>
            </a:r>
            <a:r>
              <a:rPr lang="zh-CN" altLang="en-US" sz="2400" b="1" dirty="0" smtClean="0">
                <a:solidFill>
                  <a:srgbClr val="000000"/>
                </a:solidFill>
                <a:latin typeface="+mj-ea"/>
                <a:ea typeface="+mj-ea"/>
              </a:rPr>
              <a:t>法：</a:t>
            </a:r>
            <a:endParaRPr lang="en-US" altLang="zh-CN" sz="2400" b="1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0000"/>
                </a:solidFill>
                <a:latin typeface="+mj-ea"/>
                <a:ea typeface="+mj-ea"/>
              </a:rPr>
              <a:t>利用移相网络，对载波和调制信号进行适当的相移，以便在合成过程中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抵消其中的一个边带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0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0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SSB</a:t>
            </a:r>
            <a:r>
              <a:rPr lang="zh-CN" altLang="en-US" dirty="0" smtClean="0">
                <a:solidFill>
                  <a:srgbClr val="0000FF"/>
                </a:solidFill>
              </a:rPr>
              <a:t>信号的解调</a:t>
            </a:r>
          </a:p>
          <a:p>
            <a:pPr lvl="1"/>
            <a:r>
              <a:rPr lang="en-US" altLang="zh-CN" dirty="0" smtClean="0"/>
              <a:t>SSB</a:t>
            </a:r>
            <a:r>
              <a:rPr lang="zh-CN" altLang="en-US" dirty="0" smtClean="0"/>
              <a:t>信号的解调和</a:t>
            </a:r>
            <a:r>
              <a:rPr lang="en-US" altLang="zh-CN" dirty="0" smtClean="0"/>
              <a:t>DSB</a:t>
            </a:r>
            <a:r>
              <a:rPr lang="zh-CN" altLang="en-US" dirty="0" smtClean="0"/>
              <a:t>一样，不能采用简单的包络检波，因为</a:t>
            </a:r>
            <a:r>
              <a:rPr lang="en-US" altLang="zh-CN" dirty="0" smtClean="0"/>
              <a:t>SSB</a:t>
            </a:r>
            <a:r>
              <a:rPr lang="zh-CN" altLang="en-US" dirty="0" smtClean="0"/>
              <a:t>信号也是抑制载波的已调信号，它的包络不能直接反映调制信号的变化，所以仍需采用</a:t>
            </a:r>
            <a:r>
              <a:rPr lang="zh-CN" altLang="en-US" dirty="0" smtClean="0">
                <a:solidFill>
                  <a:srgbClr val="FF0000"/>
                </a:solidFill>
              </a:rPr>
              <a:t>相干解调</a:t>
            </a:r>
            <a:r>
              <a:rPr lang="zh-CN" altLang="en-US" dirty="0" smtClean="0"/>
              <a:t>。</a:t>
            </a:r>
          </a:p>
          <a:p>
            <a:r>
              <a:rPr lang="en-US" altLang="zh-CN" dirty="0" smtClean="0">
                <a:solidFill>
                  <a:srgbClr val="0000FF"/>
                </a:solidFill>
              </a:rPr>
              <a:t>SSB</a:t>
            </a:r>
            <a:r>
              <a:rPr lang="zh-CN" altLang="en-US" dirty="0" smtClean="0">
                <a:solidFill>
                  <a:srgbClr val="0000FF"/>
                </a:solidFill>
              </a:rPr>
              <a:t>信号的性能</a:t>
            </a:r>
          </a:p>
          <a:p>
            <a:pPr lvl="1"/>
            <a:r>
              <a:rPr lang="en-US" altLang="zh-CN" dirty="0" smtClean="0"/>
              <a:t>SSB</a:t>
            </a:r>
            <a:r>
              <a:rPr lang="zh-CN" altLang="en-US" dirty="0" smtClean="0"/>
              <a:t>信号的实现比</a:t>
            </a:r>
            <a:r>
              <a:rPr lang="en-US" altLang="zh-CN" dirty="0" smtClean="0"/>
              <a:t>AM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DSB</a:t>
            </a:r>
            <a:r>
              <a:rPr lang="zh-CN" altLang="en-US" dirty="0" smtClean="0"/>
              <a:t>要复杂，但</a:t>
            </a:r>
            <a:r>
              <a:rPr lang="en-US" altLang="zh-CN" dirty="0" smtClean="0"/>
              <a:t>SSB</a:t>
            </a:r>
            <a:r>
              <a:rPr lang="zh-CN" altLang="en-US" dirty="0" smtClean="0"/>
              <a:t>调制方式在传输信息时，不仅可</a:t>
            </a:r>
            <a:r>
              <a:rPr lang="zh-CN" altLang="en-US" dirty="0" smtClean="0">
                <a:solidFill>
                  <a:srgbClr val="FF0000"/>
                </a:solidFill>
              </a:rPr>
              <a:t>节省发射功率</a:t>
            </a:r>
            <a:r>
              <a:rPr lang="zh-CN" altLang="en-US" dirty="0" smtClean="0"/>
              <a:t>，而且它所占用的</a:t>
            </a:r>
            <a:r>
              <a:rPr lang="zh-CN" altLang="en-US" dirty="0" smtClean="0">
                <a:solidFill>
                  <a:srgbClr val="FF0000"/>
                </a:solidFill>
              </a:rPr>
              <a:t>频带宽度</a:t>
            </a:r>
            <a:r>
              <a:rPr lang="zh-CN" altLang="en-US" dirty="0" smtClean="0"/>
              <a:t>比</a:t>
            </a:r>
            <a:r>
              <a:rPr lang="en-US" altLang="zh-CN" dirty="0" smtClean="0"/>
              <a:t>AM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DSB</a:t>
            </a:r>
            <a:r>
              <a:rPr lang="zh-CN" altLang="en-US" dirty="0" smtClean="0">
                <a:solidFill>
                  <a:srgbClr val="FF0000"/>
                </a:solidFill>
              </a:rPr>
              <a:t>减少了一半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它目前已成为短波通信中一种重要的调制方式。</a:t>
            </a:r>
            <a:endParaRPr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4B20-AA14-4983-B263-F713E5CF1336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模拟调制系统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5.1</a:t>
            </a:r>
            <a:r>
              <a:rPr lang="zh-CN" altLang="en-US" dirty="0" smtClean="0">
                <a:solidFill>
                  <a:srgbClr val="FF0000"/>
                </a:solidFill>
              </a:rPr>
              <a:t>幅度调制（线性调制）的原理</a:t>
            </a:r>
          </a:p>
          <a:p>
            <a:r>
              <a:rPr lang="en-US" altLang="zh-CN" dirty="0" smtClean="0"/>
              <a:t>5.2  </a:t>
            </a:r>
            <a:r>
              <a:rPr lang="zh-CN" altLang="en-US" dirty="0" smtClean="0"/>
              <a:t>线性调制系统的抗噪声性能</a:t>
            </a:r>
            <a:endParaRPr lang="en-US" altLang="zh-CN" dirty="0" smtClean="0"/>
          </a:p>
          <a:p>
            <a:r>
              <a:rPr lang="en-US" altLang="zh-CN" dirty="0" smtClean="0"/>
              <a:t>5.3 </a:t>
            </a:r>
            <a:r>
              <a:rPr lang="zh-CN" altLang="en-US" dirty="0" smtClean="0"/>
              <a:t>非线性调制（角度调制）的原理</a:t>
            </a:r>
          </a:p>
          <a:p>
            <a:r>
              <a:rPr lang="en-US" altLang="zh-CN" dirty="0" smtClean="0"/>
              <a:t>5.4</a:t>
            </a:r>
            <a:r>
              <a:rPr lang="zh-CN" altLang="en-US" dirty="0" smtClean="0"/>
              <a:t>调频系统的抗噪声性能</a:t>
            </a:r>
            <a:endParaRPr lang="zh-CN" altLang="en-US" b="0" dirty="0" smtClean="0"/>
          </a:p>
          <a:p>
            <a:r>
              <a:rPr lang="en-US" altLang="zh-CN" dirty="0" smtClean="0"/>
              <a:t>5.5  </a:t>
            </a:r>
            <a:r>
              <a:rPr lang="zh-CN" altLang="en-US" dirty="0" smtClean="0"/>
              <a:t>各种模拟调制系统的比较</a:t>
            </a:r>
            <a:endParaRPr lang="en-US" altLang="zh-CN" dirty="0" smtClean="0"/>
          </a:p>
          <a:p>
            <a:r>
              <a:rPr lang="en-US" altLang="zh-CN" dirty="0"/>
              <a:t>5.6  </a:t>
            </a:r>
            <a:r>
              <a:rPr lang="zh-CN" altLang="en-US" dirty="0"/>
              <a:t>频分复用</a:t>
            </a:r>
            <a:r>
              <a:rPr lang="en-US" altLang="zh-CN" dirty="0"/>
              <a:t>(FDM)</a:t>
            </a:r>
            <a:r>
              <a:rPr lang="zh-CN" altLang="en-US" dirty="0"/>
              <a:t>和调频</a:t>
            </a:r>
            <a:r>
              <a:rPr lang="en-US" altLang="zh-CN" dirty="0"/>
              <a:t>(FM)</a:t>
            </a:r>
            <a:r>
              <a:rPr lang="zh-CN" altLang="en-US" dirty="0"/>
              <a:t>立体声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2267744" y="1916832"/>
            <a:ext cx="3895618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5.1.1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调幅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AM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）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5.1.2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双边带调制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DSB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5.1.3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单边带调制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SSB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+mj-ea"/>
              </a:rPr>
              <a:t>5.1.4 </a:t>
            </a:r>
            <a:r>
              <a:rPr lang="zh-CN" altLang="en-US" sz="2400" b="1" dirty="0" smtClean="0">
                <a:solidFill>
                  <a:srgbClr val="C00000"/>
                </a:solidFill>
                <a:latin typeface="+mj-ea"/>
                <a:ea typeface="+mj-ea"/>
              </a:rPr>
              <a:t>残留边带调制</a:t>
            </a:r>
            <a:r>
              <a:rPr lang="en-US" altLang="zh-CN" sz="2400" b="1" dirty="0" smtClean="0">
                <a:solidFill>
                  <a:srgbClr val="C00000"/>
                </a:solidFill>
                <a:latin typeface="+mj-ea"/>
                <a:ea typeface="+mj-ea"/>
              </a:rPr>
              <a:t>VSB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5.1.5 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线性调制的一般模型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5.1.6 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相干解调与包络检波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700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z="3400" b="1" dirty="0" smtClean="0">
                <a:latin typeface="+mj-ea"/>
                <a:ea typeface="+mj-ea"/>
              </a:rPr>
              <a:t>5.1.4 </a:t>
            </a:r>
            <a:r>
              <a:rPr lang="zh-CN" altLang="en-US" sz="3400" b="1" dirty="0" smtClean="0">
                <a:latin typeface="+mj-ea"/>
                <a:ea typeface="+mj-ea"/>
              </a:rPr>
              <a:t>残留边带（</a:t>
            </a:r>
            <a:r>
              <a:rPr lang="en-US" altLang="zh-CN" sz="3400" b="1" dirty="0" smtClean="0">
                <a:latin typeface="+mj-ea"/>
                <a:ea typeface="+mj-ea"/>
              </a:rPr>
              <a:t>VSB</a:t>
            </a:r>
            <a:r>
              <a:rPr lang="zh-CN" altLang="en-US" sz="3400" b="1" dirty="0" smtClean="0">
                <a:latin typeface="+mj-ea"/>
                <a:ea typeface="+mj-ea"/>
              </a:rPr>
              <a:t>）调制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51520" y="1196752"/>
            <a:ext cx="3312368" cy="4899249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VSB</a:t>
            </a:r>
            <a:r>
              <a:rPr lang="zh-CN" altLang="en-US" dirty="0" smtClean="0">
                <a:solidFill>
                  <a:srgbClr val="0000FF"/>
                </a:solidFill>
              </a:rPr>
              <a:t>原理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残留边带调制是介于</a:t>
            </a:r>
            <a:r>
              <a:rPr lang="en-US" altLang="zh-CN" dirty="0" smtClean="0"/>
              <a:t>SSB</a:t>
            </a:r>
            <a:r>
              <a:rPr lang="zh-CN" altLang="en-US" dirty="0" smtClean="0"/>
              <a:t>与</a:t>
            </a:r>
            <a:r>
              <a:rPr lang="en-US" altLang="zh-CN" dirty="0" smtClean="0"/>
              <a:t>DSB</a:t>
            </a:r>
            <a:r>
              <a:rPr lang="zh-CN" altLang="en-US" dirty="0" smtClean="0"/>
              <a:t>之间的一种</a:t>
            </a:r>
            <a:r>
              <a:rPr lang="zh-CN" altLang="en-US" dirty="0" smtClean="0">
                <a:solidFill>
                  <a:srgbClr val="FF0000"/>
                </a:solidFill>
              </a:rPr>
              <a:t>折中方式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不像</a:t>
            </a:r>
            <a:r>
              <a:rPr lang="en-US" altLang="zh-CN" dirty="0" smtClean="0"/>
              <a:t>SSB</a:t>
            </a:r>
            <a:r>
              <a:rPr lang="zh-CN" altLang="en-US" dirty="0" smtClean="0"/>
              <a:t>那样完全抑制</a:t>
            </a:r>
            <a:r>
              <a:rPr lang="en-US" altLang="zh-CN" dirty="0" smtClean="0"/>
              <a:t>DSB</a:t>
            </a:r>
            <a:r>
              <a:rPr lang="zh-CN" altLang="en-US" dirty="0" smtClean="0"/>
              <a:t>信号的一个边带，而是逐渐切割，使其残留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小部分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如图所示：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F6F7-7979-4033-93CB-7B66AAED0088}" type="slidenum">
              <a:rPr lang="en-US" altLang="zh-CN" smtClean="0"/>
              <a:pPr/>
              <a:t>38</a:t>
            </a:fld>
            <a:endParaRPr lang="en-US" altLang="zh-CN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2057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3449024" y="1211849"/>
          <a:ext cx="5694976" cy="4071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6" name="Visio" r:id="rId3" imgW="4210202" imgH="2956255" progId="Visio.Drawing.11">
                  <p:embed/>
                </p:oleObj>
              </mc:Choice>
              <mc:Fallback>
                <p:oleObj name="Visio" r:id="rId3" imgW="4210202" imgH="2956255" progId="Visio.Drawing.11">
                  <p:embed/>
                  <p:pic>
                    <p:nvPicPr>
                      <p:cNvPr id="0" name="Picture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9024" y="1211849"/>
                        <a:ext cx="5694976" cy="40713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1115616" y="5445224"/>
            <a:ext cx="7560840" cy="9541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0000FF"/>
                </a:solidFill>
                <a:latin typeface="+mj-ea"/>
                <a:ea typeface="+mj-ea"/>
              </a:rPr>
              <a:t>目的</a:t>
            </a:r>
            <a:r>
              <a:rPr lang="zh-CN" altLang="en-US" sz="2800" b="1" dirty="0" smtClean="0">
                <a:latin typeface="+mj-ea"/>
                <a:ea typeface="+mj-ea"/>
              </a:rPr>
              <a:t>：它既克服了</a:t>
            </a:r>
            <a:r>
              <a:rPr lang="en-US" altLang="zh-CN" sz="2800" b="1" dirty="0" smtClean="0">
                <a:latin typeface="+mj-ea"/>
                <a:ea typeface="+mj-ea"/>
              </a:rPr>
              <a:t>DSB</a:t>
            </a:r>
            <a:r>
              <a:rPr lang="zh-CN" altLang="en-US" sz="2800" b="1" dirty="0" smtClean="0">
                <a:latin typeface="+mj-ea"/>
                <a:ea typeface="+mj-ea"/>
              </a:rPr>
              <a:t>信号占用频带宽的缺点，又解决了</a:t>
            </a:r>
            <a:r>
              <a:rPr lang="en-US" altLang="zh-CN" sz="2800" b="1" dirty="0" smtClean="0">
                <a:latin typeface="+mj-ea"/>
                <a:ea typeface="+mj-ea"/>
              </a:rPr>
              <a:t>SSB</a:t>
            </a:r>
            <a:r>
              <a:rPr lang="zh-CN" altLang="en-US" sz="2800" b="1" dirty="0" smtClean="0">
                <a:latin typeface="+mj-ea"/>
                <a:ea typeface="+mj-ea"/>
              </a:rPr>
              <a:t>信号实现中的困难。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20072" y="2420888"/>
            <a:ext cx="954107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双边带</a:t>
            </a:r>
            <a:endParaRPr lang="zh-CN" altLang="en-US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04048" y="3356992"/>
            <a:ext cx="223651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完全抑制一个边带</a:t>
            </a:r>
            <a:endParaRPr lang="zh-CN" altLang="en-US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76056" y="4293096"/>
            <a:ext cx="223651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一个边带部分残留</a:t>
            </a:r>
            <a:endParaRPr lang="zh-CN" altLang="en-US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4716016" y="3573016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4788024" y="4509120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调制方法</a:t>
            </a:r>
            <a:r>
              <a:rPr lang="zh-CN" altLang="en-US" dirty="0" smtClean="0"/>
              <a:t>：用滤波法实现残留边带调制的原理框图与滤波法</a:t>
            </a:r>
            <a:r>
              <a:rPr lang="en-US" altLang="zh-CN" dirty="0" smtClean="0"/>
              <a:t>SBB</a:t>
            </a:r>
            <a:r>
              <a:rPr lang="zh-CN" altLang="en-US" dirty="0" smtClean="0"/>
              <a:t>调制器相同。</a:t>
            </a:r>
          </a:p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区别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滤波器的特性应按</a:t>
            </a:r>
            <a:r>
              <a:rPr lang="zh-CN" altLang="en-US" dirty="0" smtClean="0">
                <a:solidFill>
                  <a:srgbClr val="FF0000"/>
                </a:solidFill>
              </a:rPr>
              <a:t>残留边带调制的要求</a:t>
            </a:r>
            <a:r>
              <a:rPr lang="zh-CN" altLang="en-US" dirty="0" smtClean="0"/>
              <a:t>来进行设计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不再要求十分陡峭的截止特性，因而它比单边带滤波器</a:t>
            </a:r>
            <a:r>
              <a:rPr lang="zh-CN" altLang="en-US" dirty="0" smtClean="0">
                <a:solidFill>
                  <a:srgbClr val="FF0000"/>
                </a:solidFill>
              </a:rPr>
              <a:t>容易制作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06632-0298-498A-BECA-FA5408E6550C}" type="slidenum">
              <a:rPr lang="en-US" altLang="zh-CN" smtClean="0"/>
              <a:pPr/>
              <a:t>39</a:t>
            </a:fld>
            <a:endParaRPr lang="en-US" altLang="zh-CN"/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0" y="28860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8132" name="Object 4"/>
          <p:cNvGraphicFramePr>
            <a:graphicFrameLocks noChangeAspect="1"/>
          </p:cNvGraphicFramePr>
          <p:nvPr/>
        </p:nvGraphicFramePr>
        <p:xfrm>
          <a:off x="1763688" y="2348880"/>
          <a:ext cx="5519987" cy="1989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9" name="Visio" r:id="rId3" imgW="1266444" imgH="455371" progId="Visio.Drawing.11">
                  <p:embed/>
                </p:oleObj>
              </mc:Choice>
              <mc:Fallback>
                <p:oleObj name="Visio" r:id="rId3" imgW="1266444" imgH="455371" progId="Visio.Drawing.11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2348880"/>
                        <a:ext cx="5519987" cy="19893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635896" y="3532946"/>
            <a:ext cx="1229824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0000FF"/>
                </a:solidFill>
                <a:latin typeface="+mj-ea"/>
                <a:ea typeface="+mj-ea"/>
              </a:rPr>
              <a:t>DSB</a:t>
            </a:r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信号</a:t>
            </a:r>
            <a:endParaRPr lang="zh-CN" altLang="en-US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3851920" y="3140968"/>
            <a:ext cx="72008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076056" y="3532946"/>
            <a:ext cx="1980029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残留边带滤波器</a:t>
            </a:r>
            <a:endParaRPr lang="zh-CN" altLang="en-US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5148064" y="3212976"/>
            <a:ext cx="144016" cy="288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模拟调制系统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5.1</a:t>
            </a:r>
            <a:r>
              <a:rPr lang="zh-CN" altLang="en-US" dirty="0" smtClean="0"/>
              <a:t>幅度调制（线性调制）的原理</a:t>
            </a:r>
          </a:p>
          <a:p>
            <a:r>
              <a:rPr lang="en-US" altLang="zh-CN" dirty="0" smtClean="0"/>
              <a:t>5.2  </a:t>
            </a:r>
            <a:r>
              <a:rPr lang="zh-CN" altLang="en-US" dirty="0" smtClean="0"/>
              <a:t>线性调制系统的抗噪声性能</a:t>
            </a:r>
            <a:endParaRPr lang="en-US" altLang="zh-CN" dirty="0" smtClean="0"/>
          </a:p>
          <a:p>
            <a:r>
              <a:rPr lang="en-US" altLang="zh-CN" dirty="0" smtClean="0"/>
              <a:t>5.3 </a:t>
            </a:r>
            <a:r>
              <a:rPr lang="zh-CN" altLang="en-US" dirty="0" smtClean="0"/>
              <a:t>非线性调制（角度调制）的原理</a:t>
            </a:r>
          </a:p>
          <a:p>
            <a:r>
              <a:rPr lang="en-US" altLang="zh-CN" dirty="0" smtClean="0"/>
              <a:t>5.4</a:t>
            </a:r>
            <a:r>
              <a:rPr lang="zh-CN" altLang="en-US" dirty="0" smtClean="0"/>
              <a:t>调频系统的抗噪声性能</a:t>
            </a:r>
            <a:endParaRPr lang="zh-CN" altLang="en-US" b="0" dirty="0" smtClean="0"/>
          </a:p>
          <a:p>
            <a:r>
              <a:rPr lang="en-US" altLang="zh-CN" dirty="0" smtClean="0"/>
              <a:t>5.5  </a:t>
            </a:r>
            <a:r>
              <a:rPr lang="zh-CN" altLang="en-US" dirty="0" smtClean="0"/>
              <a:t>各种模拟调制系统的比较</a:t>
            </a:r>
            <a:endParaRPr lang="en-US" altLang="zh-CN" dirty="0" smtClean="0"/>
          </a:p>
          <a:p>
            <a:r>
              <a:rPr lang="en-US" altLang="zh-CN" dirty="0"/>
              <a:t>5.6  </a:t>
            </a:r>
            <a:r>
              <a:rPr lang="zh-CN" altLang="en-US" dirty="0"/>
              <a:t>频分复用</a:t>
            </a:r>
            <a:r>
              <a:rPr lang="en-US" altLang="zh-CN" dirty="0"/>
              <a:t>(FDM)</a:t>
            </a:r>
            <a:r>
              <a:rPr lang="zh-CN" altLang="en-US" dirty="0"/>
              <a:t>和调频</a:t>
            </a:r>
            <a:r>
              <a:rPr lang="en-US" altLang="zh-CN" dirty="0"/>
              <a:t>(FM)</a:t>
            </a:r>
            <a:r>
              <a:rPr lang="zh-CN" altLang="en-US" dirty="0"/>
              <a:t>立体声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7020272" y="1268760"/>
            <a:ext cx="2123728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问题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：怎么调制？（调制原理）</a:t>
            </a:r>
            <a:endParaRPr lang="en-US" altLang="zh-CN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44208" y="3140968"/>
            <a:ext cx="2551261" cy="13849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问题</a:t>
            </a:r>
            <a:r>
              <a:rPr lang="en-US" altLang="zh-CN" sz="2800" b="1" dirty="0">
                <a:solidFill>
                  <a:srgbClr val="0000FF"/>
                </a:solidFill>
                <a:latin typeface="+mj-ea"/>
                <a:ea typeface="+mj-ea"/>
              </a:rPr>
              <a:t>3</a:t>
            </a:r>
            <a:r>
              <a:rPr lang="zh-CN" altLang="en-US" sz="2800" b="1" dirty="0">
                <a:solidFill>
                  <a:srgbClr val="0000FF"/>
                </a:solidFill>
                <a:latin typeface="+mj-ea"/>
                <a:ea typeface="+mj-ea"/>
              </a:rPr>
              <a:t>：噪声条件下，各种调制方法的表现</a:t>
            </a:r>
            <a:endParaRPr lang="en-US" altLang="zh-CN" sz="28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5868144" y="1412776"/>
            <a:ext cx="1008112" cy="180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6444208" y="2060848"/>
            <a:ext cx="576064" cy="7920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796136" y="2204864"/>
            <a:ext cx="1224136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4932040" y="3501008"/>
            <a:ext cx="1476164" cy="2160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21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分析：</a:t>
            </a:r>
          </a:p>
          <a:p>
            <a:pPr lvl="1"/>
            <a:r>
              <a:rPr lang="zh-CN" altLang="en-US" dirty="0" smtClean="0"/>
              <a:t>由滤波法可知，残留边带信号的频谱为</a:t>
            </a:r>
          </a:p>
          <a:p>
            <a:pPr lvl="2"/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问题转化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应分析接收端是如何从该信号中恢复原基带信号的。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即“</a:t>
            </a:r>
            <a:r>
              <a:rPr lang="zh-CN" altLang="en-US" dirty="0" smtClean="0">
                <a:solidFill>
                  <a:srgbClr val="FF0000"/>
                </a:solidFill>
              </a:rPr>
              <a:t>解调</a:t>
            </a:r>
            <a:r>
              <a:rPr lang="zh-CN" altLang="en-US" dirty="0" smtClean="0"/>
              <a:t>”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C3355-A066-41D9-B1B2-D1F55D8D0D15}" type="slidenum">
              <a:rPr lang="en-US" altLang="zh-CN" smtClean="0"/>
              <a:pPr/>
              <a:t>40</a:t>
            </a:fld>
            <a:endParaRPr lang="en-US" altLang="zh-CN"/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115616" y="2348880"/>
            <a:ext cx="7200800" cy="835149"/>
            <a:chOff x="952" y="1364"/>
            <a:chExt cx="3856" cy="390"/>
          </a:xfrm>
        </p:grpSpPr>
        <p:graphicFrame>
          <p:nvGraphicFramePr>
            <p:cNvPr id="49156" name="Object 4"/>
            <p:cNvGraphicFramePr>
              <a:graphicFrameLocks noChangeAspect="1"/>
            </p:cNvGraphicFramePr>
            <p:nvPr/>
          </p:nvGraphicFramePr>
          <p:xfrm>
            <a:off x="952" y="1423"/>
            <a:ext cx="1730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42" r:id="rId3" imgW="1612900" imgH="254000" progId="Equation.DSMT4">
                    <p:embed/>
                  </p:oleObj>
                </mc:Choice>
                <mc:Fallback>
                  <p:oleObj r:id="rId3" imgW="1612900" imgH="254000" progId="Equation.DSMT4">
                    <p:embed/>
                    <p:pic>
                      <p:nvPicPr>
                        <p:cNvPr id="0" name="Picture 2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2" y="1423"/>
                          <a:ext cx="1730" cy="2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58" name="Object 6"/>
            <p:cNvGraphicFramePr>
              <a:graphicFrameLocks noChangeAspect="1"/>
            </p:cNvGraphicFramePr>
            <p:nvPr/>
          </p:nvGraphicFramePr>
          <p:xfrm>
            <a:off x="2682" y="1364"/>
            <a:ext cx="2126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43" r:id="rId5" imgW="2120900" imgH="393700" progId="Equation.DSMT4">
                    <p:embed/>
                  </p:oleObj>
                </mc:Choice>
                <mc:Fallback>
                  <p:oleObj r:id="rId5" imgW="2120900" imgH="393700" progId="Equation.DSMT4">
                    <p:embed/>
                    <p:pic>
                      <p:nvPicPr>
                        <p:cNvPr id="0" name="Picture 2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2" y="1364"/>
                          <a:ext cx="2126" cy="3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162" name="Rectangle 10"/>
          <p:cNvSpPr>
            <a:spLocks noChangeArrowheads="1"/>
          </p:cNvSpPr>
          <p:nvPr/>
        </p:nvSpPr>
        <p:spPr bwMode="auto">
          <a:xfrm>
            <a:off x="0" y="27765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对残留边带滤波器特性的要求是什么？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3275856" y="2204864"/>
            <a:ext cx="1296144" cy="10288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491880" y="3105834"/>
            <a:ext cx="4932040" cy="89255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600" b="1" dirty="0" smtClean="0">
                <a:solidFill>
                  <a:srgbClr val="0000FF"/>
                </a:solidFill>
                <a:latin typeface="+mj-ea"/>
                <a:ea typeface="+mj-ea"/>
              </a:rPr>
              <a:t>目的：确定残留边带</a:t>
            </a:r>
            <a:r>
              <a:rPr lang="zh-CN" altLang="en-US" sz="2600" b="1" dirty="0">
                <a:solidFill>
                  <a:srgbClr val="0000FF"/>
                </a:solidFill>
                <a:latin typeface="+mj-ea"/>
                <a:ea typeface="+mj-ea"/>
              </a:rPr>
              <a:t>滤波器传输特性</a:t>
            </a:r>
            <a:r>
              <a:rPr lang="en-US" altLang="zh-CN" sz="2600" b="1" dirty="0">
                <a:solidFill>
                  <a:srgbClr val="0000FF"/>
                </a:solidFill>
                <a:latin typeface="+mj-ea"/>
                <a:ea typeface="+mj-ea"/>
              </a:rPr>
              <a:t>H(</a:t>
            </a:r>
            <a:r>
              <a:rPr lang="en-US" altLang="zh-CN" sz="2600" b="1" dirty="0">
                <a:solidFill>
                  <a:srgbClr val="0000FF"/>
                </a:solidFill>
                <a:latin typeface="+mj-ea"/>
                <a:ea typeface="+mj-ea"/>
                <a:sym typeface="Symbol" pitchFamily="18" charset="2"/>
              </a:rPr>
              <a:t></a:t>
            </a:r>
            <a:r>
              <a:rPr lang="en-US" altLang="zh-CN" sz="2600" b="1" dirty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r>
              <a:rPr lang="zh-CN" altLang="en-US" sz="2600" b="1" dirty="0">
                <a:solidFill>
                  <a:srgbClr val="0000FF"/>
                </a:solidFill>
                <a:latin typeface="+mj-ea"/>
                <a:ea typeface="+mj-ea"/>
              </a:rPr>
              <a:t>应满足的条件</a:t>
            </a:r>
          </a:p>
        </p:txBody>
      </p:sp>
      <p:sp>
        <p:nvSpPr>
          <p:cNvPr id="5" name="下箭头 4"/>
          <p:cNvSpPr/>
          <p:nvPr/>
        </p:nvSpPr>
        <p:spPr>
          <a:xfrm>
            <a:off x="3779912" y="4221088"/>
            <a:ext cx="1152128" cy="798766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AD71C-E43A-4F70-826F-DBBCA4739655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VSB</a:t>
            </a:r>
            <a:r>
              <a:rPr lang="zh-CN" altLang="en-US" dirty="0">
                <a:solidFill>
                  <a:srgbClr val="0000FF"/>
                </a:solidFill>
              </a:rPr>
              <a:t>信号</a:t>
            </a:r>
            <a:r>
              <a:rPr lang="zh-CN" altLang="en-US" dirty="0" smtClean="0">
                <a:solidFill>
                  <a:srgbClr val="0000FF"/>
                </a:solidFill>
              </a:rPr>
              <a:t>解调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223963"/>
            <a:ext cx="8429823" cy="501334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VSB</a:t>
            </a:r>
            <a:r>
              <a:rPr lang="zh-CN" altLang="en-US" dirty="0" smtClean="0"/>
              <a:t>信号不能采用包络检波，要采用</a:t>
            </a:r>
            <a:r>
              <a:rPr lang="zh-CN" altLang="en-US" dirty="0" smtClean="0">
                <a:solidFill>
                  <a:srgbClr val="FF0000"/>
                </a:solidFill>
              </a:rPr>
              <a:t>相干解调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解调器</a:t>
            </a:r>
            <a:r>
              <a:rPr lang="zh-CN" altLang="en-US" dirty="0"/>
              <a:t>方框图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r>
              <a:rPr lang="zh-CN" altLang="en-US" dirty="0" smtClean="0"/>
              <a:t>乘积记作</a:t>
            </a:r>
            <a:endParaRPr lang="zh-CN" altLang="en-US" dirty="0"/>
          </a:p>
          <a:p>
            <a:r>
              <a:rPr lang="zh-CN" altLang="en-US" dirty="0" smtClean="0"/>
              <a:t>因为</a:t>
            </a:r>
            <a:endParaRPr lang="zh-CN" altLang="en-US" dirty="0"/>
          </a:p>
          <a:p>
            <a:pPr>
              <a:lnSpc>
                <a:spcPct val="190000"/>
              </a:lnSpc>
            </a:pPr>
            <a:r>
              <a:rPr lang="zh-CN" altLang="en-US" dirty="0" smtClean="0"/>
              <a:t>根据</a:t>
            </a:r>
            <a:r>
              <a:rPr lang="zh-CN" altLang="en-US" dirty="0"/>
              <a:t>频域卷积定理可知，乘积</a:t>
            </a:r>
            <a:r>
              <a:rPr lang="en-US" altLang="zh-CN" i="1" dirty="0"/>
              <a:t>s</a:t>
            </a:r>
            <a:r>
              <a:rPr lang="en-US" altLang="zh-CN" baseline="-25000" dirty="0"/>
              <a:t>p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  <a:r>
              <a:rPr lang="zh-CN" altLang="en-US" dirty="0"/>
              <a:t>对应的频谱为</a:t>
            </a: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01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285182"/>
              </p:ext>
            </p:extLst>
          </p:nvPr>
        </p:nvGraphicFramePr>
        <p:xfrm>
          <a:off x="2267744" y="4005064"/>
          <a:ext cx="3332900" cy="52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578" r:id="rId3" imgW="1435100" imgH="254000" progId="Equation.DSMT4">
                  <p:embed/>
                </p:oleObj>
              </mc:Choice>
              <mc:Fallback>
                <p:oleObj r:id="rId3" imgW="1435100" imgH="254000" progId="Equation.DSMT4">
                  <p:embed/>
                  <p:pic>
                    <p:nvPicPr>
                      <p:cNvPr id="0" name="Picture 4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4005064"/>
                        <a:ext cx="3332900" cy="5299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156891"/>
              </p:ext>
            </p:extLst>
          </p:nvPr>
        </p:nvGraphicFramePr>
        <p:xfrm>
          <a:off x="3491880" y="1772816"/>
          <a:ext cx="4860925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579" name="Visio" r:id="rId5" imgW="1132027" imgH="466954" progId="Visio.Drawing.11">
                  <p:embed/>
                </p:oleObj>
              </mc:Choice>
              <mc:Fallback>
                <p:oleObj name="Visio" r:id="rId5" imgW="1132027" imgH="466954" progId="Visio.Drawing.11">
                  <p:embed/>
                  <p:pic>
                    <p:nvPicPr>
                      <p:cNvPr id="0" name="Picture 4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1772816"/>
                        <a:ext cx="4860925" cy="200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018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646176"/>
              </p:ext>
            </p:extLst>
          </p:nvPr>
        </p:nvGraphicFramePr>
        <p:xfrm>
          <a:off x="1547664" y="4653136"/>
          <a:ext cx="2432148" cy="551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580" r:id="rId7" imgW="1129810" imgH="253890" progId="Equation.DSMT4">
                  <p:embed/>
                </p:oleObj>
              </mc:Choice>
              <mc:Fallback>
                <p:oleObj r:id="rId7" imgW="1129810" imgH="253890" progId="Equation.DSMT4">
                  <p:embed/>
                  <p:pic>
                    <p:nvPicPr>
                      <p:cNvPr id="0" name="Picture 4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653136"/>
                        <a:ext cx="2432148" cy="55143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6" name="Rectangle 10"/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018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107733"/>
              </p:ext>
            </p:extLst>
          </p:nvPr>
        </p:nvGraphicFramePr>
        <p:xfrm>
          <a:off x="4319940" y="4653136"/>
          <a:ext cx="4500563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581" r:id="rId9" imgW="2311400" imgH="279400" progId="Equation.DSMT4">
                  <p:embed/>
                </p:oleObj>
              </mc:Choice>
              <mc:Fallback>
                <p:oleObj r:id="rId9" imgW="2311400" imgH="279400" progId="Equation.DSMT4">
                  <p:embed/>
                  <p:pic>
                    <p:nvPicPr>
                      <p:cNvPr id="0" name="Picture 4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9940" y="4653136"/>
                        <a:ext cx="4500563" cy="53657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8" name="Rectangle 12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018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533907"/>
              </p:ext>
            </p:extLst>
          </p:nvPr>
        </p:nvGraphicFramePr>
        <p:xfrm>
          <a:off x="919626" y="6021288"/>
          <a:ext cx="4568444" cy="504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582" r:id="rId11" imgW="2324100" imgH="254000" progId="Equation.DSMT4">
                  <p:embed/>
                </p:oleObj>
              </mc:Choice>
              <mc:Fallback>
                <p:oleObj r:id="rId11" imgW="2324100" imgH="254000" progId="Equation.DSMT4">
                  <p:embed/>
                  <p:pic>
                    <p:nvPicPr>
                      <p:cNvPr id="0" name="Picture 4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626" y="6021288"/>
                        <a:ext cx="4568444" cy="5044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3203848" y="2681656"/>
            <a:ext cx="1205971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VSB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信号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72200" y="3234166"/>
            <a:ext cx="1210588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相干载波</a:t>
            </a:r>
            <a:endParaRPr lang="zh-CN" altLang="en-US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409819" y="3634276"/>
            <a:ext cx="174635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635990" y="6071117"/>
            <a:ext cx="2951064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VSB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信号频谱的搬移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66453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0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5AD3D-C56E-48C9-BE16-0B3A15DCEC1D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75" y="1223963"/>
            <a:ext cx="8470081" cy="5634037"/>
          </a:xfrm>
        </p:spPr>
        <p:txBody>
          <a:bodyPr/>
          <a:lstStyle/>
          <a:p>
            <a:pPr lvl="1"/>
            <a:r>
              <a:rPr lang="zh-CN" altLang="en-US" dirty="0"/>
              <a:t>其中</a:t>
            </a:r>
            <a:endParaRPr lang="zh-CN" altLang="en-US" dirty="0" smtClean="0"/>
          </a:p>
          <a:p>
            <a:pPr lvl="3"/>
            <a:endParaRPr lang="zh-CN" altLang="en-US" dirty="0"/>
          </a:p>
          <a:p>
            <a:pPr lvl="1"/>
            <a:r>
              <a:rPr lang="zh-CN" altLang="en-US" dirty="0" smtClean="0"/>
              <a:t>代入得到</a:t>
            </a:r>
            <a:endParaRPr lang="zh-CN" altLang="en-US" dirty="0"/>
          </a:p>
          <a:p>
            <a:pPr lvl="3"/>
            <a:endParaRPr lang="zh-CN" altLang="en-US" dirty="0"/>
          </a:p>
          <a:p>
            <a:pPr lvl="3"/>
            <a:endParaRPr lang="en-US" altLang="zh-CN" dirty="0" smtClean="0"/>
          </a:p>
          <a:p>
            <a:pPr lvl="3"/>
            <a:endParaRPr lang="zh-CN" altLang="en-US" dirty="0"/>
          </a:p>
          <a:p>
            <a:pPr lvl="1">
              <a:lnSpc>
                <a:spcPct val="140000"/>
              </a:lnSpc>
            </a:pPr>
            <a:r>
              <a:rPr lang="zh-CN" altLang="en-US" dirty="0" smtClean="0">
                <a:solidFill>
                  <a:srgbClr val="0000FF"/>
                </a:solidFill>
              </a:rPr>
              <a:t>分析：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dirty="0" smtClean="0"/>
              <a:t>频谱</a:t>
            </a:r>
            <a:r>
              <a:rPr lang="zh-CN" altLang="en-US" dirty="0"/>
              <a:t>中</a:t>
            </a:r>
            <a:r>
              <a:rPr lang="en-US" altLang="zh-CN" i="1" dirty="0"/>
              <a:t>M</a:t>
            </a:r>
            <a:r>
              <a:rPr lang="en-US" altLang="zh-CN" dirty="0"/>
              <a:t>(</a:t>
            </a:r>
            <a:r>
              <a:rPr lang="en-US" altLang="zh-CN" i="1" dirty="0">
                <a:sym typeface="Symbol" pitchFamily="18" charset="2"/>
              </a:rPr>
              <a:t></a:t>
            </a:r>
            <a:r>
              <a:rPr lang="en-US" altLang="zh-CN" dirty="0">
                <a:sym typeface="Symbol" pitchFamily="18" charset="2"/>
              </a:rPr>
              <a:t> + 2</a:t>
            </a:r>
            <a:r>
              <a:rPr lang="en-US" altLang="zh-CN" i="1" dirty="0">
                <a:sym typeface="Symbol" pitchFamily="18" charset="2"/>
              </a:rPr>
              <a:t></a:t>
            </a:r>
            <a:r>
              <a:rPr lang="en-US" altLang="zh-CN" baseline="-25000" dirty="0">
                <a:sym typeface="Symbol" pitchFamily="18" charset="2"/>
              </a:rPr>
              <a:t>c</a:t>
            </a:r>
            <a:r>
              <a:rPr lang="en-US" altLang="zh-CN" dirty="0"/>
              <a:t>)</a:t>
            </a:r>
            <a:r>
              <a:rPr lang="zh-CN" altLang="en-US" dirty="0"/>
              <a:t>及</a:t>
            </a:r>
            <a:r>
              <a:rPr lang="en-US" altLang="zh-CN" i="1" dirty="0"/>
              <a:t>M</a:t>
            </a:r>
            <a:r>
              <a:rPr lang="en-US" altLang="zh-CN" dirty="0"/>
              <a:t>(</a:t>
            </a:r>
            <a:r>
              <a:rPr lang="en-US" altLang="zh-CN" i="1" dirty="0">
                <a:sym typeface="Symbol" pitchFamily="18" charset="2"/>
              </a:rPr>
              <a:t></a:t>
            </a:r>
            <a:r>
              <a:rPr lang="en-US" altLang="zh-CN" dirty="0">
                <a:sym typeface="Symbol" pitchFamily="18" charset="2"/>
              </a:rPr>
              <a:t> - 2</a:t>
            </a:r>
            <a:r>
              <a:rPr lang="en-US" altLang="zh-CN" i="1" dirty="0">
                <a:sym typeface="Symbol" pitchFamily="18" charset="2"/>
              </a:rPr>
              <a:t></a:t>
            </a:r>
            <a:r>
              <a:rPr lang="en-US" altLang="zh-CN" baseline="-25000" dirty="0">
                <a:sym typeface="Symbol" pitchFamily="18" charset="2"/>
              </a:rPr>
              <a:t>c</a:t>
            </a:r>
            <a:r>
              <a:rPr lang="en-US" altLang="zh-CN" dirty="0"/>
              <a:t>)</a:t>
            </a:r>
            <a:r>
              <a:rPr lang="zh-CN" altLang="en-US" dirty="0"/>
              <a:t>是搬移到</a:t>
            </a:r>
            <a:r>
              <a:rPr lang="en-US" altLang="zh-CN" dirty="0">
                <a:sym typeface="Symbol" pitchFamily="18" charset="2"/>
              </a:rPr>
              <a:t>+ 2</a:t>
            </a:r>
            <a:r>
              <a:rPr lang="en-US" altLang="zh-CN" i="1" dirty="0">
                <a:sym typeface="Symbol" pitchFamily="18" charset="2"/>
              </a:rPr>
              <a:t></a:t>
            </a:r>
            <a:r>
              <a:rPr lang="en-US" altLang="zh-CN" baseline="-25000" dirty="0">
                <a:sym typeface="Symbol" pitchFamily="18" charset="2"/>
              </a:rPr>
              <a:t>c</a:t>
            </a:r>
            <a:r>
              <a:rPr lang="zh-CN" altLang="en-US" dirty="0">
                <a:sym typeface="Symbol" pitchFamily="18" charset="2"/>
              </a:rPr>
              <a:t>和 </a:t>
            </a:r>
            <a:r>
              <a:rPr lang="en-US" altLang="zh-CN" dirty="0">
                <a:sym typeface="Symbol" pitchFamily="18" charset="2"/>
              </a:rPr>
              <a:t>-2</a:t>
            </a:r>
            <a:r>
              <a:rPr lang="en-US" altLang="zh-CN" i="1" dirty="0">
                <a:sym typeface="Symbol" pitchFamily="18" charset="2"/>
              </a:rPr>
              <a:t></a:t>
            </a:r>
            <a:r>
              <a:rPr lang="en-US" altLang="zh-CN" baseline="-25000" dirty="0">
                <a:sym typeface="Symbol" pitchFamily="18" charset="2"/>
              </a:rPr>
              <a:t>c</a:t>
            </a:r>
            <a:r>
              <a:rPr lang="zh-CN" altLang="en-US" dirty="0" smtClean="0"/>
              <a:t>处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dirty="0" smtClean="0"/>
              <a:t>它们可以通过解调器</a:t>
            </a:r>
            <a:r>
              <a:rPr lang="zh-CN" altLang="en-US" dirty="0"/>
              <a:t>中的</a:t>
            </a:r>
            <a:r>
              <a:rPr lang="zh-CN" altLang="en-US" dirty="0">
                <a:solidFill>
                  <a:srgbClr val="0000FF"/>
                </a:solidFill>
              </a:rPr>
              <a:t>低通滤波器滤除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en-US" altLang="zh-CN" dirty="0" smtClean="0"/>
              <a:t>LPF</a:t>
            </a:r>
            <a:r>
              <a:rPr lang="zh-CN" altLang="en-US" dirty="0" smtClean="0"/>
              <a:t>输出</a:t>
            </a:r>
            <a:r>
              <a:rPr lang="zh-CN" altLang="en-US" dirty="0"/>
              <a:t>频谱为</a:t>
            </a: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120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282962"/>
              </p:ext>
            </p:extLst>
          </p:nvPr>
        </p:nvGraphicFramePr>
        <p:xfrm>
          <a:off x="1547664" y="332656"/>
          <a:ext cx="5216580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50" r:id="rId3" imgW="2324100" imgH="254000" progId="Equation.DSMT4">
                  <p:embed/>
                </p:oleObj>
              </mc:Choice>
              <mc:Fallback>
                <p:oleObj r:id="rId3" imgW="2324100" imgH="254000" progId="Equation.DSMT4">
                  <p:embed/>
                  <p:pic>
                    <p:nvPicPr>
                      <p:cNvPr id="0" name="Picture 6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332656"/>
                        <a:ext cx="5216580" cy="576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763688" y="1124745"/>
            <a:ext cx="6461896" cy="718234"/>
            <a:chOff x="952" y="1364"/>
            <a:chExt cx="3888" cy="389"/>
          </a:xfrm>
        </p:grpSpPr>
        <p:graphicFrame>
          <p:nvGraphicFramePr>
            <p:cNvPr id="51209" name="Object 9"/>
            <p:cNvGraphicFramePr>
              <a:graphicFrameLocks noChangeAspect="1"/>
            </p:cNvGraphicFramePr>
            <p:nvPr/>
          </p:nvGraphicFramePr>
          <p:xfrm>
            <a:off x="952" y="1423"/>
            <a:ext cx="1730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051" r:id="rId5" imgW="1612900" imgH="254000" progId="Equation.DSMT4">
                    <p:embed/>
                  </p:oleObj>
                </mc:Choice>
                <mc:Fallback>
                  <p:oleObj r:id="rId5" imgW="1612900" imgH="254000" progId="Equation.DSMT4">
                    <p:embed/>
                    <p:pic>
                      <p:nvPicPr>
                        <p:cNvPr id="0" name="Picture 6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2" y="1423"/>
                          <a:ext cx="1730" cy="2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0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7334466"/>
                </p:ext>
              </p:extLst>
            </p:nvPr>
          </p:nvGraphicFramePr>
          <p:xfrm>
            <a:off x="2650" y="1364"/>
            <a:ext cx="2190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052" name="Equation" r:id="rId7" imgW="2184400" imgH="393700" progId="Equation.DSMT4">
                    <p:embed/>
                  </p:oleObj>
                </mc:Choice>
                <mc:Fallback>
                  <p:oleObj name="Equation" r:id="rId7" imgW="2184400" imgH="393700" progId="Equation.DSMT4">
                    <p:embed/>
                    <p:pic>
                      <p:nvPicPr>
                        <p:cNvPr id="0" name="Picture 7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0" y="1364"/>
                          <a:ext cx="2190" cy="3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2483768" y="1999844"/>
            <a:ext cx="5332278" cy="1573172"/>
            <a:chOff x="1522" y="1919"/>
            <a:chExt cx="2893" cy="777"/>
          </a:xfrm>
        </p:grpSpPr>
        <p:graphicFrame>
          <p:nvGraphicFramePr>
            <p:cNvPr id="5120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8899966"/>
                </p:ext>
              </p:extLst>
            </p:nvPr>
          </p:nvGraphicFramePr>
          <p:xfrm>
            <a:off x="1522" y="1919"/>
            <a:ext cx="2861" cy="3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053" name="Equation" r:id="rId9" imgW="2692400" imgH="393700" progId="Equation.DSMT4">
                    <p:embed/>
                  </p:oleObj>
                </mc:Choice>
                <mc:Fallback>
                  <p:oleObj name="Equation" r:id="rId9" imgW="2692400" imgH="393700" progId="Equation.DSMT4">
                    <p:embed/>
                    <p:pic>
                      <p:nvPicPr>
                        <p:cNvPr id="0" name="Picture 7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2" y="1919"/>
                          <a:ext cx="2861" cy="3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1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9937917"/>
                </p:ext>
              </p:extLst>
            </p:nvPr>
          </p:nvGraphicFramePr>
          <p:xfrm>
            <a:off x="1991" y="2275"/>
            <a:ext cx="2424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054" name="Equation" r:id="rId11" imgW="2247900" imgH="393700" progId="Equation.DSMT4">
                    <p:embed/>
                  </p:oleObj>
                </mc:Choice>
                <mc:Fallback>
                  <p:oleObj name="Equation" r:id="rId11" imgW="2247900" imgH="393700" progId="Equation.DSMT4">
                    <p:embed/>
                    <p:pic>
                      <p:nvPicPr>
                        <p:cNvPr id="0" name="Picture 7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1" y="2275"/>
                          <a:ext cx="2424" cy="4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215" name="Rectangle 1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121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107992"/>
              </p:ext>
            </p:extLst>
          </p:nvPr>
        </p:nvGraphicFramePr>
        <p:xfrm>
          <a:off x="3294687" y="5661248"/>
          <a:ext cx="5237997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55" r:id="rId13" imgW="2578100" imgH="393700" progId="Equation.DSMT4">
                  <p:embed/>
                </p:oleObj>
              </mc:Choice>
              <mc:Fallback>
                <p:oleObj r:id="rId13" imgW="2578100" imgH="393700" progId="Equation.DSMT4">
                  <p:embed/>
                  <p:pic>
                    <p:nvPicPr>
                      <p:cNvPr id="0" name="Picture 7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4687" y="5661248"/>
                        <a:ext cx="5237997" cy="792088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2987824" y="836712"/>
            <a:ext cx="7200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932040" y="841086"/>
            <a:ext cx="7200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3851920" y="2060848"/>
            <a:ext cx="1584176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905574" y="2756702"/>
            <a:ext cx="1584176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4355976" y="1772816"/>
            <a:ext cx="432048" cy="11521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481638" y="2384884"/>
            <a:ext cx="432048" cy="11521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为了保证相干解调的输出</a:t>
            </a:r>
            <a:r>
              <a:rPr lang="zh-CN" altLang="en-US" dirty="0"/>
              <a:t>能</a:t>
            </a:r>
            <a:r>
              <a:rPr lang="zh-CN" altLang="en-US" dirty="0" smtClean="0">
                <a:solidFill>
                  <a:srgbClr val="FF0000"/>
                </a:solidFill>
              </a:rPr>
              <a:t>无失真</a:t>
            </a:r>
            <a:r>
              <a:rPr lang="zh-CN" altLang="en-US" dirty="0" smtClean="0"/>
              <a:t>地恢复调制信号</a:t>
            </a:r>
            <a:r>
              <a:rPr lang="en-US" altLang="zh-CN" i="1" dirty="0" smtClean="0"/>
              <a:t>m(t)</a:t>
            </a:r>
            <a:r>
              <a:rPr lang="zh-CN" altLang="en-US" dirty="0" smtClean="0"/>
              <a:t>，上式中的传递函数必须满足： </a:t>
            </a:r>
          </a:p>
          <a:p>
            <a:pPr lvl="2"/>
            <a:endParaRPr lang="en-US" altLang="zh-CN" dirty="0" smtClean="0"/>
          </a:p>
          <a:p>
            <a:pPr lvl="2"/>
            <a:endParaRPr lang="zh-CN" altLang="en-US" dirty="0" smtClean="0"/>
          </a:p>
          <a:p>
            <a:r>
              <a:rPr lang="zh-CN" altLang="en-US" dirty="0" smtClean="0"/>
              <a:t>	式中，</a:t>
            </a:r>
            <a:r>
              <a:rPr lang="zh-CN" altLang="en-US" i="1" dirty="0">
                <a:sym typeface="Symbol" pitchFamily="18" charset="2"/>
              </a:rPr>
              <a:t> </a:t>
            </a:r>
            <a:r>
              <a:rPr lang="zh-CN" altLang="en-US" i="1" dirty="0" smtClean="0">
                <a:sym typeface="Symbol" pitchFamily="18" charset="2"/>
              </a:rPr>
              <a:t></a:t>
            </a:r>
            <a:r>
              <a:rPr lang="en-US" altLang="zh-CN" i="1" baseline="-25000" dirty="0" smtClean="0">
                <a:sym typeface="Symbol" pitchFamily="18" charset="2"/>
              </a:rPr>
              <a:t>H</a:t>
            </a:r>
            <a:r>
              <a:rPr lang="en-US" altLang="zh-CN" dirty="0" smtClean="0">
                <a:sym typeface="Symbol" pitchFamily="18" charset="2"/>
              </a:rPr>
              <a:t> </a:t>
            </a:r>
            <a:r>
              <a:rPr lang="zh-CN" altLang="en-US" dirty="0" smtClean="0">
                <a:sym typeface="Symbol" pitchFamily="18" charset="2"/>
              </a:rPr>
              <a:t>－ </a:t>
            </a:r>
            <a:r>
              <a:rPr lang="zh-CN" altLang="en-US" dirty="0" smtClean="0"/>
              <a:t>调制信号的截止角频率。</a:t>
            </a:r>
          </a:p>
          <a:p>
            <a:r>
              <a:rPr lang="zh-CN" altLang="en-US" dirty="0" smtClean="0">
                <a:solidFill>
                  <a:srgbClr val="0000FF"/>
                </a:solidFill>
              </a:rPr>
              <a:t>说明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残留边带滤波器的特性</a:t>
            </a:r>
            <a:r>
              <a:rPr lang="en-US" altLang="zh-CN" i="1" dirty="0"/>
              <a:t>H</a:t>
            </a:r>
            <a:r>
              <a:rPr lang="en-US" altLang="zh-CN" dirty="0"/>
              <a:t>(</a:t>
            </a:r>
            <a:r>
              <a:rPr lang="en-US" altLang="zh-CN" i="1" dirty="0">
                <a:sym typeface="Symbol" pitchFamily="18" charset="2"/>
              </a:rPr>
              <a:t></a:t>
            </a:r>
            <a:r>
              <a:rPr lang="en-US" altLang="zh-CN" dirty="0"/>
              <a:t>)</a:t>
            </a:r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zh-CN" altLang="en-US" i="1" dirty="0">
                <a:solidFill>
                  <a:srgbClr val="FF0000"/>
                </a:solidFill>
                <a:sym typeface="Symbol" pitchFamily="18" charset="2"/>
              </a:rPr>
              <a:t></a:t>
            </a:r>
            <a:r>
              <a:rPr lang="en-US" altLang="zh-CN" baseline="-25000" dirty="0">
                <a:solidFill>
                  <a:srgbClr val="FF0000"/>
                </a:solidFill>
                <a:sym typeface="Symbol" pitchFamily="18" charset="2"/>
              </a:rPr>
              <a:t>c</a:t>
            </a:r>
            <a:r>
              <a:rPr lang="zh-CN" altLang="en-US" dirty="0" smtClean="0">
                <a:solidFill>
                  <a:srgbClr val="FF0000"/>
                </a:solidFill>
              </a:rPr>
              <a:t>处必须具有互补对称（奇对称）特性</a:t>
            </a:r>
            <a:r>
              <a:rPr lang="en-US" altLang="zh-CN" dirty="0" smtClean="0"/>
              <a:t>, </a:t>
            </a:r>
            <a:r>
              <a:rPr lang="zh-CN" altLang="en-US" dirty="0" smtClean="0"/>
              <a:t>相干解调时才能无失真地从残留边带信号中恢复所需的调制信号。 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C951E-AB5C-40C6-9EB0-999A2E78D9E5}" type="slidenum">
              <a:rPr lang="en-US" altLang="zh-CN" smtClean="0"/>
              <a:pPr/>
              <a:t>43</a:t>
            </a:fld>
            <a:endParaRPr lang="en-US" altLang="zh-CN"/>
          </a:p>
        </p:txBody>
      </p:sp>
      <p:graphicFrame>
        <p:nvGraphicFramePr>
          <p:cNvPr id="522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745704"/>
              </p:ext>
            </p:extLst>
          </p:nvPr>
        </p:nvGraphicFramePr>
        <p:xfrm>
          <a:off x="1835696" y="188640"/>
          <a:ext cx="5659233" cy="85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14" r:id="rId3" imgW="2578100" imgH="393700" progId="Equation.DSMT4">
                  <p:embed/>
                </p:oleObj>
              </mc:Choice>
              <mc:Fallback>
                <p:oleObj r:id="rId3" imgW="2578100" imgH="393700" progId="Equation.DSMT4">
                  <p:embed/>
                  <p:pic>
                    <p:nvPicPr>
                      <p:cNvPr id="0" name="Picture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188640"/>
                        <a:ext cx="5659233" cy="855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22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188793"/>
              </p:ext>
            </p:extLst>
          </p:nvPr>
        </p:nvGraphicFramePr>
        <p:xfrm>
          <a:off x="1622064" y="2276872"/>
          <a:ext cx="5899872" cy="588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15" r:id="rId5" imgW="2578100" imgH="254000" progId="Equation.DSMT4">
                  <p:embed/>
                </p:oleObj>
              </mc:Choice>
              <mc:Fallback>
                <p:oleObj r:id="rId5" imgW="2578100" imgH="254000" progId="Equation.DSMT4">
                  <p:embed/>
                  <p:pic>
                    <p:nvPicPr>
                      <p:cNvPr id="0" name="Picture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064" y="2276872"/>
                        <a:ext cx="5899872" cy="5885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24590538"/>
              </p:ext>
            </p:extLst>
          </p:nvPr>
        </p:nvGraphicFramePr>
        <p:xfrm>
          <a:off x="611560" y="1196752"/>
          <a:ext cx="3024336" cy="4683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59CD1-5AAA-4D07-96B5-2A0FDEF5B25C}" type="slidenum">
              <a:rPr lang="en-US" altLang="zh-CN" smtClean="0"/>
              <a:pPr/>
              <a:t>44</a:t>
            </a:fld>
            <a:endParaRPr lang="en-US" altLang="zh-CN"/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0" y="20145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40615"/>
              </p:ext>
            </p:extLst>
          </p:nvPr>
        </p:nvGraphicFramePr>
        <p:xfrm>
          <a:off x="3707903" y="1196752"/>
          <a:ext cx="5465617" cy="50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0" name="Visio" r:id="rId8" imgW="5301691" imgH="5242865" progId="Visio.Drawing.11">
                  <p:embed/>
                </p:oleObj>
              </mc:Choice>
              <mc:Fallback>
                <p:oleObj name="Visio" r:id="rId8" imgW="5301691" imgH="5242865" progId="Visio.Drawing.11">
                  <p:embed/>
                  <p:pic>
                    <p:nvPicPr>
                      <p:cNvPr id="0" name="Picture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3" y="1196752"/>
                        <a:ext cx="5465617" cy="50405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427984" y="5733255"/>
            <a:ext cx="3877985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0"/>
            <a:r>
              <a:rPr lang="zh-CN" altLang="zh-CN" sz="2400" b="1" dirty="0" smtClean="0">
                <a:latin typeface="+mj-ea"/>
                <a:ea typeface="+mj-ea"/>
              </a:rPr>
              <a:t>滤波器</a:t>
            </a:r>
            <a:r>
              <a:rPr lang="zh-CN" altLang="en-US" sz="2400" b="1" dirty="0" smtClean="0">
                <a:latin typeface="+mj-ea"/>
                <a:ea typeface="+mj-ea"/>
              </a:rPr>
              <a:t>滚降特性并非唯一的</a:t>
            </a:r>
            <a:endParaRPr lang="zh-CN" altLang="en-US" sz="2400" dirty="0"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模拟调制系统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5.1</a:t>
            </a:r>
            <a:r>
              <a:rPr lang="zh-CN" altLang="en-US" dirty="0" smtClean="0">
                <a:solidFill>
                  <a:srgbClr val="FF0000"/>
                </a:solidFill>
              </a:rPr>
              <a:t>幅度调制（线性调制）的原理</a:t>
            </a:r>
          </a:p>
          <a:p>
            <a:r>
              <a:rPr lang="en-US" altLang="zh-CN" dirty="0" smtClean="0"/>
              <a:t>5.2  </a:t>
            </a:r>
            <a:r>
              <a:rPr lang="zh-CN" altLang="en-US" dirty="0" smtClean="0"/>
              <a:t>线性调制系统的抗噪声性能</a:t>
            </a:r>
            <a:endParaRPr lang="en-US" altLang="zh-CN" dirty="0" smtClean="0"/>
          </a:p>
          <a:p>
            <a:r>
              <a:rPr lang="en-US" altLang="zh-CN" dirty="0" smtClean="0"/>
              <a:t>5.3 </a:t>
            </a:r>
            <a:r>
              <a:rPr lang="zh-CN" altLang="en-US" dirty="0" smtClean="0"/>
              <a:t>非线性调制（角度调制）的原理</a:t>
            </a:r>
          </a:p>
          <a:p>
            <a:r>
              <a:rPr lang="en-US" altLang="zh-CN" dirty="0" smtClean="0"/>
              <a:t>5.4</a:t>
            </a:r>
            <a:r>
              <a:rPr lang="zh-CN" altLang="en-US" dirty="0" smtClean="0"/>
              <a:t>调频系统的抗噪声性能</a:t>
            </a:r>
            <a:endParaRPr lang="zh-CN" altLang="en-US" b="0" dirty="0" smtClean="0"/>
          </a:p>
          <a:p>
            <a:r>
              <a:rPr lang="en-US" altLang="zh-CN" dirty="0" smtClean="0"/>
              <a:t>5.5  </a:t>
            </a:r>
            <a:r>
              <a:rPr lang="zh-CN" altLang="en-US" dirty="0" smtClean="0"/>
              <a:t>各种模拟调制系统的比较</a:t>
            </a:r>
            <a:endParaRPr lang="en-US" altLang="zh-CN" dirty="0" smtClean="0"/>
          </a:p>
          <a:p>
            <a:r>
              <a:rPr lang="en-US" altLang="zh-CN" dirty="0"/>
              <a:t>5.6  </a:t>
            </a:r>
            <a:r>
              <a:rPr lang="zh-CN" altLang="en-US" dirty="0"/>
              <a:t>频分复用</a:t>
            </a:r>
            <a:r>
              <a:rPr lang="en-US" altLang="zh-CN" dirty="0"/>
              <a:t>(FDM)</a:t>
            </a:r>
            <a:r>
              <a:rPr lang="zh-CN" altLang="en-US" dirty="0"/>
              <a:t>和调频</a:t>
            </a:r>
            <a:r>
              <a:rPr lang="en-US" altLang="zh-CN" dirty="0"/>
              <a:t>(FM)</a:t>
            </a:r>
            <a:r>
              <a:rPr lang="zh-CN" altLang="en-US" dirty="0"/>
              <a:t>立体声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2267744" y="1916832"/>
            <a:ext cx="3895618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5.1.1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调幅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AM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）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5.1.2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双边带调制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DSB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5.1.3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单边带调制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SSB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5.1.4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残留边带调制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VSB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+mj-ea"/>
                <a:ea typeface="+mj-ea"/>
              </a:rPr>
              <a:t>5.1.5  </a:t>
            </a:r>
            <a:r>
              <a:rPr lang="zh-CN" altLang="en-US" sz="2400" b="1" dirty="0" smtClean="0">
                <a:solidFill>
                  <a:srgbClr val="C00000"/>
                </a:solidFill>
                <a:latin typeface="+mj-ea"/>
                <a:ea typeface="+mj-ea"/>
              </a:rPr>
              <a:t>线性调制的一般模型</a:t>
            </a:r>
            <a:endParaRPr lang="en-US" altLang="zh-CN" sz="24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5.1.6 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相干解调与包络检波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72199" y="3861048"/>
            <a:ext cx="2350323" cy="1131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  <a:latin typeface="+mj-ea"/>
                <a:ea typeface="+mj-ea"/>
              </a:rPr>
              <a:t>滤波法一般模型</a:t>
            </a:r>
            <a:endParaRPr lang="en-US" altLang="zh-CN" sz="24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  <a:latin typeface="+mj-ea"/>
                <a:ea typeface="+mj-ea"/>
              </a:rPr>
              <a:t>相移法一般模型</a:t>
            </a:r>
            <a:endParaRPr lang="en-US" altLang="zh-CN" sz="2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700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滤波法模型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从</a:t>
            </a:r>
            <a:r>
              <a:rPr lang="zh-CN" altLang="en-US" dirty="0" smtClean="0"/>
              <a:t>前几节的讨论，可归纳滤波法线性调制的一般模型： </a:t>
            </a:r>
          </a:p>
          <a:p>
            <a:pPr lvl="1"/>
            <a:endParaRPr lang="zh-CN" altLang="en-US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按此模型得到的输出信号</a:t>
            </a:r>
            <a:r>
              <a:rPr lang="zh-CN" altLang="en-US" dirty="0" smtClean="0">
                <a:solidFill>
                  <a:srgbClr val="0000FF"/>
                </a:solidFill>
              </a:rPr>
              <a:t>时域</a:t>
            </a:r>
            <a:r>
              <a:rPr lang="zh-CN" altLang="en-US" dirty="0" smtClean="0"/>
              <a:t>表示式为：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输出信号</a:t>
            </a:r>
            <a:r>
              <a:rPr lang="zh-CN" altLang="en-US" dirty="0" smtClean="0">
                <a:solidFill>
                  <a:srgbClr val="0000FF"/>
                </a:solidFill>
              </a:rPr>
              <a:t>频域</a:t>
            </a:r>
            <a:r>
              <a:rPr lang="zh-CN" altLang="en-US" dirty="0" smtClean="0"/>
              <a:t>表示式为：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式中，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CFC20-B119-4A29-A9C6-DF814115AE2A}" type="slidenum">
              <a:rPr lang="en-US" altLang="zh-CN" smtClean="0"/>
              <a:pPr/>
              <a:t>46</a:t>
            </a:fld>
            <a:endParaRPr lang="en-US" altLang="zh-CN"/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0" y="28717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42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503885"/>
              </p:ext>
            </p:extLst>
          </p:nvPr>
        </p:nvGraphicFramePr>
        <p:xfrm>
          <a:off x="1547664" y="1628800"/>
          <a:ext cx="4111101" cy="1541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34" name="Visio" r:id="rId3" imgW="1110386" imgH="422148" progId="Visio.Drawing.11">
                  <p:embed/>
                </p:oleObj>
              </mc:Choice>
              <mc:Fallback>
                <p:oleObj name="Visio" r:id="rId3" imgW="1110386" imgH="422148" progId="Visio.Drawing.11">
                  <p:embed/>
                  <p:pic>
                    <p:nvPicPr>
                      <p:cNvPr id="0" name="Picture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1628800"/>
                        <a:ext cx="4111101" cy="15418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9" name="Rectangle 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42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337988"/>
              </p:ext>
            </p:extLst>
          </p:nvPr>
        </p:nvGraphicFramePr>
        <p:xfrm>
          <a:off x="2051720" y="3789040"/>
          <a:ext cx="369819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35" name="公式" r:id="rId5" imgW="1676400" imgH="228600" progId="Equation.3">
                  <p:embed/>
                </p:oleObj>
              </mc:Choice>
              <mc:Fallback>
                <p:oleObj name="公式" r:id="rId5" imgW="1676400" imgH="228600" progId="Equation.3">
                  <p:embed/>
                  <p:pic>
                    <p:nvPicPr>
                      <p:cNvPr id="0" name="Picture 3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3789040"/>
                        <a:ext cx="3698199" cy="5040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1" name="Rectangle 9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428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6414865"/>
              </p:ext>
            </p:extLst>
          </p:nvPr>
        </p:nvGraphicFramePr>
        <p:xfrm>
          <a:off x="1763688" y="4725144"/>
          <a:ext cx="5306201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36" name="公式" r:id="rId7" imgW="2616200" imgH="393700" progId="Equation.3">
                  <p:embed/>
                </p:oleObj>
              </mc:Choice>
              <mc:Fallback>
                <p:oleObj name="公式" r:id="rId7" imgW="2616200" imgH="393700" progId="Equation.3">
                  <p:embed/>
                  <p:pic>
                    <p:nvPicPr>
                      <p:cNvPr id="0" name="Picture 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4725144"/>
                        <a:ext cx="5306201" cy="792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3" name="Rectangle 11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428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882234"/>
              </p:ext>
            </p:extLst>
          </p:nvPr>
        </p:nvGraphicFramePr>
        <p:xfrm>
          <a:off x="1907705" y="5517233"/>
          <a:ext cx="1944215" cy="442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37" name="公式" r:id="rId9" imgW="876300" imgH="203200" progId="Equation.3">
                  <p:embed/>
                </p:oleObj>
              </mc:Choice>
              <mc:Fallback>
                <p:oleObj name="公式" r:id="rId9" imgW="876300" imgH="203200" progId="Equation.3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5" y="5517233"/>
                        <a:ext cx="1944215" cy="4424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3419872" y="2623116"/>
            <a:ext cx="3496470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一个相乘器</a:t>
            </a:r>
            <a:r>
              <a:rPr lang="en-US" altLang="zh-CN" sz="2400" b="1" dirty="0" smtClean="0">
                <a:solidFill>
                  <a:srgbClr val="FF0000"/>
                </a:solidFill>
                <a:latin typeface="+mj-ea"/>
                <a:ea typeface="+mj-ea"/>
              </a:rPr>
              <a:t>+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一个滤波器</a:t>
            </a:r>
            <a:endParaRPr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65913" y="5446251"/>
            <a:ext cx="457200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只要适当选择</a:t>
            </a:r>
            <a:r>
              <a:rPr lang="en-US" altLang="zh-CN" sz="2400" b="1" i="1" dirty="0">
                <a:solidFill>
                  <a:srgbClr val="0000FF"/>
                </a:solidFill>
                <a:latin typeface="+mj-ea"/>
                <a:ea typeface="+mj-ea"/>
              </a:rPr>
              <a:t>H(</a:t>
            </a:r>
            <a:r>
              <a:rPr lang="en-US" altLang="zh-CN" sz="2400" b="1" i="1" dirty="0">
                <a:solidFill>
                  <a:srgbClr val="0000FF"/>
                </a:solidFill>
                <a:latin typeface="+mj-ea"/>
                <a:ea typeface="+mj-ea"/>
                <a:sym typeface="Symbol" pitchFamily="18" charset="2"/>
              </a:rPr>
              <a:t></a:t>
            </a:r>
            <a:r>
              <a:rPr lang="en-US" altLang="zh-CN" sz="2400" b="1" i="1" dirty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，便可以得到各种幅度调制信号</a:t>
            </a:r>
          </a:p>
        </p:txBody>
      </p:sp>
    </p:spTree>
    <p:extLst>
      <p:ext uri="{BB962C8B-B14F-4D97-AF65-F5344CB8AC3E}">
        <p14:creationId xmlns:p14="http://schemas.microsoft.com/office/powerpoint/2010/main" val="30780614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将上式展开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47</a:t>
            </a:fld>
            <a:endParaRPr 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038387"/>
              </p:ext>
            </p:extLst>
          </p:nvPr>
        </p:nvGraphicFramePr>
        <p:xfrm>
          <a:off x="395536" y="1844674"/>
          <a:ext cx="8629107" cy="1296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14" name="Equation" r:id="rId4" imgW="4292280" imgH="660240" progId="Equation.DSMT4">
                  <p:embed/>
                </p:oleObj>
              </mc:Choice>
              <mc:Fallback>
                <p:oleObj name="Equation" r:id="rId4" imgW="4292280" imgH="6602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844674"/>
                        <a:ext cx="8629107" cy="12962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433552"/>
              </p:ext>
            </p:extLst>
          </p:nvPr>
        </p:nvGraphicFramePr>
        <p:xfrm>
          <a:off x="251520" y="3429000"/>
          <a:ext cx="8892480" cy="602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15" name="Equation" r:id="rId6" imgW="4749480" imgH="330120" progId="Equation.DSMT4">
                  <p:embed/>
                </p:oleObj>
              </mc:Choice>
              <mc:Fallback>
                <p:oleObj name="Equation" r:id="rId6" imgW="4749480" imgH="33012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429000"/>
                        <a:ext cx="8892480" cy="6027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876048"/>
              </p:ext>
            </p:extLst>
          </p:nvPr>
        </p:nvGraphicFramePr>
        <p:xfrm>
          <a:off x="2123728" y="404664"/>
          <a:ext cx="419735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16" name="Equation" r:id="rId8" imgW="1625400" imgH="228600" progId="Equation.DSMT4">
                  <p:embed/>
                </p:oleObj>
              </mc:Choice>
              <mc:Fallback>
                <p:oleObj name="Equation" r:id="rId8" imgW="16254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404664"/>
                        <a:ext cx="419735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连接符 9"/>
          <p:cNvCxnSpPr/>
          <p:nvPr/>
        </p:nvCxnSpPr>
        <p:spPr>
          <a:xfrm>
            <a:off x="2555776" y="3068960"/>
            <a:ext cx="7200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3275856" y="3068960"/>
            <a:ext cx="792088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491880" y="3068960"/>
            <a:ext cx="72008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2123728" y="3068960"/>
            <a:ext cx="1368152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020272" y="3068960"/>
            <a:ext cx="7200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7740352" y="3068960"/>
            <a:ext cx="792088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956376" y="3068960"/>
            <a:ext cx="72008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6588224" y="3068960"/>
            <a:ext cx="1368152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960591"/>
              </p:ext>
            </p:extLst>
          </p:nvPr>
        </p:nvGraphicFramePr>
        <p:xfrm>
          <a:off x="1116025" y="5229200"/>
          <a:ext cx="25558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17" r:id="rId10" imgW="1143000" imgH="228600" progId="Equation.DSMT4">
                  <p:embed/>
                </p:oleObj>
              </mc:Choice>
              <mc:Fallback>
                <p:oleObj r:id="rId10" imgW="11430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25" y="5229200"/>
                        <a:ext cx="2555875" cy="51117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669680"/>
              </p:ext>
            </p:extLst>
          </p:nvPr>
        </p:nvGraphicFramePr>
        <p:xfrm>
          <a:off x="467544" y="4392910"/>
          <a:ext cx="237648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18" r:id="rId12" imgW="1143000" imgH="228600" progId="Equation.DSMT4">
                  <p:embed/>
                </p:oleObj>
              </mc:Choice>
              <mc:Fallback>
                <p:oleObj r:id="rId12" imgW="114300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392910"/>
                        <a:ext cx="2376488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8896430"/>
              </p:ext>
            </p:extLst>
          </p:nvPr>
        </p:nvGraphicFramePr>
        <p:xfrm>
          <a:off x="5543773" y="5112868"/>
          <a:ext cx="252095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19" r:id="rId14" imgW="1180588" imgH="241195" progId="Equation.DSMT4">
                  <p:embed/>
                </p:oleObj>
              </mc:Choice>
              <mc:Fallback>
                <p:oleObj r:id="rId14" imgW="1180588" imgH="241195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3773" y="5112868"/>
                        <a:ext cx="2520950" cy="50641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CC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40995"/>
              </p:ext>
            </p:extLst>
          </p:nvPr>
        </p:nvGraphicFramePr>
        <p:xfrm>
          <a:off x="5022874" y="4378623"/>
          <a:ext cx="2357438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20" r:id="rId16" imgW="1143000" imgH="241300" progId="Equation.DSMT4">
                  <p:embed/>
                </p:oleObj>
              </mc:Choice>
              <mc:Fallback>
                <p:oleObj r:id="rId16" imgW="1143000" imgH="2413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2874" y="4378623"/>
                        <a:ext cx="2357438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接连接符 25"/>
          <p:cNvCxnSpPr/>
          <p:nvPr/>
        </p:nvCxnSpPr>
        <p:spPr>
          <a:xfrm>
            <a:off x="899592" y="3933056"/>
            <a:ext cx="1368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1583668" y="3933056"/>
            <a:ext cx="0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436096" y="3933056"/>
            <a:ext cx="1368152" cy="0"/>
          </a:xfrm>
          <a:prstGeom prst="line">
            <a:avLst/>
          </a:prstGeom>
          <a:ln>
            <a:solidFill>
              <a:srgbClr val="00CC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6120172" y="3933056"/>
            <a:ext cx="0" cy="432048"/>
          </a:xfrm>
          <a:prstGeom prst="straightConnector1">
            <a:avLst/>
          </a:prstGeom>
          <a:ln>
            <a:solidFill>
              <a:srgbClr val="00CC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395536" y="3356992"/>
            <a:ext cx="3276364" cy="79208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2987824" y="4149080"/>
            <a:ext cx="0" cy="108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4896036" y="3356992"/>
            <a:ext cx="3276364" cy="792088"/>
          </a:xfrm>
          <a:prstGeom prst="rect">
            <a:avLst/>
          </a:prstGeom>
          <a:noFill/>
          <a:ln>
            <a:solidFill>
              <a:srgbClr val="00CC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7488324" y="4149080"/>
            <a:ext cx="0" cy="936104"/>
          </a:xfrm>
          <a:prstGeom prst="straightConnector1">
            <a:avLst/>
          </a:prstGeom>
          <a:ln>
            <a:solidFill>
              <a:srgbClr val="00CC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91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移相法</a:t>
            </a:r>
            <a:r>
              <a:rPr lang="zh-CN" altLang="en-US" dirty="0" smtClean="0">
                <a:solidFill>
                  <a:srgbClr val="0000FF"/>
                </a:solidFill>
              </a:rPr>
              <a:t>模型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可得到另一种时域表示式：</a:t>
            </a:r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式中</a:t>
            </a:r>
          </a:p>
          <a:p>
            <a:pPr lvl="1"/>
            <a:endParaRPr lang="zh-CN" altLang="en-US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说明：</a:t>
            </a:r>
            <a:r>
              <a:rPr lang="en-US" altLang="zh-CN" i="1" dirty="0" smtClean="0"/>
              <a:t> </a:t>
            </a:r>
          </a:p>
          <a:p>
            <a:r>
              <a:rPr lang="en-US" altLang="zh-CN" i="1" dirty="0" err="1" smtClean="0"/>
              <a:t>s</a:t>
            </a:r>
            <a:r>
              <a:rPr lang="en-US" altLang="zh-CN" i="1" baseline="-25000" dirty="0" err="1" smtClean="0"/>
              <a:t>m</a:t>
            </a:r>
            <a:r>
              <a:rPr lang="en-US" altLang="zh-CN" i="1" dirty="0" smtClean="0"/>
              <a:t>(t</a:t>
            </a:r>
            <a:r>
              <a:rPr lang="en-US" altLang="zh-CN" i="1" dirty="0"/>
              <a:t>)</a:t>
            </a:r>
            <a:r>
              <a:rPr lang="zh-CN" altLang="en-US" dirty="0" smtClean="0"/>
              <a:t>可等效为</a:t>
            </a:r>
            <a:r>
              <a:rPr lang="zh-CN" altLang="en-US" dirty="0" smtClean="0">
                <a:solidFill>
                  <a:srgbClr val="FF0000"/>
                </a:solidFill>
              </a:rPr>
              <a:t>两个互为正交调制分量</a:t>
            </a:r>
            <a:r>
              <a:rPr lang="zh-CN" altLang="en-US" dirty="0" smtClean="0"/>
              <a:t>的合成。</a:t>
            </a:r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由此可以得到移相法线性调制的一般模型如下： </a:t>
            </a:r>
            <a:endParaRPr lang="zh-CN" altLang="en-US" dirty="0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6498F-8425-47F9-B4BA-CB3FE5EF6096}" type="slidenum">
              <a:rPr lang="en-US" altLang="zh-CN" smtClean="0"/>
              <a:pPr/>
              <a:t>48</a:t>
            </a:fld>
            <a:endParaRPr lang="en-US" altLang="zh-CN"/>
          </a:p>
        </p:txBody>
      </p:sp>
      <p:graphicFrame>
        <p:nvGraphicFramePr>
          <p:cNvPr id="553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620817"/>
              </p:ext>
            </p:extLst>
          </p:nvPr>
        </p:nvGraphicFramePr>
        <p:xfrm>
          <a:off x="3265714" y="404664"/>
          <a:ext cx="4196747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10" name="公式" r:id="rId3" imgW="1676400" imgH="228600" progId="Equation.3">
                  <p:embed/>
                </p:oleObj>
              </mc:Choice>
              <mc:Fallback>
                <p:oleObj name="公式" r:id="rId3" imgW="1676400" imgH="228600" progId="Equation.3">
                  <p:embed/>
                  <p:pic>
                    <p:nvPicPr>
                      <p:cNvPr id="0" name="Picture 6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5714" y="404664"/>
                        <a:ext cx="4196747" cy="576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53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624492"/>
              </p:ext>
            </p:extLst>
          </p:nvPr>
        </p:nvGraphicFramePr>
        <p:xfrm>
          <a:off x="1907704" y="1772816"/>
          <a:ext cx="4853743" cy="560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11" r:id="rId5" imgW="2057400" imgH="241300" progId="Equation.DSMT4">
                  <p:embed/>
                </p:oleObj>
              </mc:Choice>
              <mc:Fallback>
                <p:oleObj r:id="rId5" imgW="2057400" imgH="241300" progId="Equation.DSMT4">
                  <p:embed/>
                  <p:pic>
                    <p:nvPicPr>
                      <p:cNvPr id="0" name="Picture 6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1772816"/>
                        <a:ext cx="4853743" cy="5609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4" name="Rectangle 8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530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622767"/>
              </p:ext>
            </p:extLst>
          </p:nvPr>
        </p:nvGraphicFramePr>
        <p:xfrm>
          <a:off x="1835696" y="2780928"/>
          <a:ext cx="2554538" cy="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12" r:id="rId7" imgW="1143000" imgH="228600" progId="Equation.DSMT4">
                  <p:embed/>
                </p:oleObj>
              </mc:Choice>
              <mc:Fallback>
                <p:oleObj r:id="rId7" imgW="1143000" imgH="228600" progId="Equation.DSMT4">
                  <p:embed/>
                  <p:pic>
                    <p:nvPicPr>
                      <p:cNvPr id="0" name="Picture 6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780928"/>
                        <a:ext cx="2554538" cy="51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189903"/>
              </p:ext>
            </p:extLst>
          </p:nvPr>
        </p:nvGraphicFramePr>
        <p:xfrm>
          <a:off x="4788024" y="2833103"/>
          <a:ext cx="2376264" cy="476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13" r:id="rId9" imgW="1143000" imgH="228600" progId="Equation.DSMT4">
                  <p:embed/>
                </p:oleObj>
              </mc:Choice>
              <mc:Fallback>
                <p:oleObj r:id="rId9" imgW="1143000" imgH="228600" progId="Equation.DSMT4">
                  <p:embed/>
                  <p:pic>
                    <p:nvPicPr>
                      <p:cNvPr id="0" name="Picture 6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2833103"/>
                        <a:ext cx="2376264" cy="4763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454489"/>
              </p:ext>
            </p:extLst>
          </p:nvPr>
        </p:nvGraphicFramePr>
        <p:xfrm>
          <a:off x="1835696" y="3409466"/>
          <a:ext cx="2520280" cy="5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14" r:id="rId11" imgW="1180588" imgH="241195" progId="Equation.DSMT4">
                  <p:embed/>
                </p:oleObj>
              </mc:Choice>
              <mc:Fallback>
                <p:oleObj r:id="rId11" imgW="1180588" imgH="241195" progId="Equation.DSMT4">
                  <p:embed/>
                  <p:pic>
                    <p:nvPicPr>
                      <p:cNvPr id="0" name="Picture 6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3409466"/>
                        <a:ext cx="2520280" cy="5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874553"/>
              </p:ext>
            </p:extLst>
          </p:nvPr>
        </p:nvGraphicFramePr>
        <p:xfrm>
          <a:off x="4788024" y="3413998"/>
          <a:ext cx="2357784" cy="491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15" r:id="rId13" imgW="1143000" imgH="241300" progId="Equation.DSMT4">
                  <p:embed/>
                </p:oleObj>
              </mc:Choice>
              <mc:Fallback>
                <p:oleObj r:id="rId13" imgW="1143000" imgH="241300" progId="Equation.DSMT4">
                  <p:embed/>
                  <p:pic>
                    <p:nvPicPr>
                      <p:cNvPr id="0" name="Picture 6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3413998"/>
                        <a:ext cx="2357784" cy="4912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3059832" y="2276872"/>
            <a:ext cx="5760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835696" y="3356992"/>
            <a:ext cx="24482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788024" y="3345410"/>
            <a:ext cx="24482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848806" y="3933056"/>
            <a:ext cx="2448272" cy="0"/>
          </a:xfrm>
          <a:prstGeom prst="line">
            <a:avLst/>
          </a:prstGeom>
          <a:ln>
            <a:solidFill>
              <a:srgbClr val="00CC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716016" y="3933056"/>
            <a:ext cx="2448272" cy="0"/>
          </a:xfrm>
          <a:prstGeom prst="line">
            <a:avLst/>
          </a:prstGeom>
          <a:ln>
            <a:solidFill>
              <a:srgbClr val="00CC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932040" y="2348880"/>
            <a:ext cx="864096" cy="0"/>
          </a:xfrm>
          <a:prstGeom prst="line">
            <a:avLst/>
          </a:prstGeom>
          <a:ln>
            <a:solidFill>
              <a:srgbClr val="00CC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380312" y="288762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同相滤波器</a:t>
            </a:r>
            <a:endParaRPr lang="zh-CN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80312" y="344013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CC00"/>
                </a:solidFill>
                <a:latin typeface="+mj-ea"/>
                <a:ea typeface="+mj-ea"/>
              </a:rPr>
              <a:t>正交滤波器</a:t>
            </a:r>
            <a:endParaRPr lang="zh-CN" altLang="en-US" sz="2000" b="1" dirty="0">
              <a:solidFill>
                <a:srgbClr val="00CC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5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5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5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它同样适用于所有线性调制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F55D-64A2-4DA8-BAC7-432E05F662B8}" type="slidenum">
              <a:rPr lang="en-US" altLang="zh-CN" smtClean="0"/>
              <a:pPr/>
              <a:t>49</a:t>
            </a:fld>
            <a:endParaRPr lang="en-US" altLang="zh-CN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63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608470"/>
              </p:ext>
            </p:extLst>
          </p:nvPr>
        </p:nvGraphicFramePr>
        <p:xfrm>
          <a:off x="1179430" y="1449090"/>
          <a:ext cx="6208796" cy="3204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3" name="Visio" r:id="rId3" imgW="1616354" imgH="841553" progId="Visio.Drawing.11">
                  <p:embed/>
                </p:oleObj>
              </mc:Choice>
              <mc:Fallback>
                <p:oleObj name="Visio" r:id="rId3" imgW="1616354" imgH="841553" progId="Visio.Drawing.11">
                  <p:embed/>
                  <p:pic>
                    <p:nvPicPr>
                      <p:cNvPr id="0" name="Picture 5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430" y="1449090"/>
                        <a:ext cx="6208796" cy="32040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055948"/>
              </p:ext>
            </p:extLst>
          </p:nvPr>
        </p:nvGraphicFramePr>
        <p:xfrm>
          <a:off x="1500672" y="332656"/>
          <a:ext cx="4853743" cy="560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4" r:id="rId5" imgW="2057400" imgH="241300" progId="Equation.DSMT4">
                  <p:embed/>
                </p:oleObj>
              </mc:Choice>
              <mc:Fallback>
                <p:oleObj r:id="rId5" imgW="2057400" imgH="241300" progId="Equation.DSMT4">
                  <p:embed/>
                  <p:pic>
                    <p:nvPicPr>
                      <p:cNvPr id="0" name="Picture 5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672" y="332656"/>
                        <a:ext cx="4853743" cy="5609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08240"/>
              </p:ext>
            </p:extLst>
          </p:nvPr>
        </p:nvGraphicFramePr>
        <p:xfrm>
          <a:off x="3779912" y="1052736"/>
          <a:ext cx="25558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5" r:id="rId7" imgW="1143000" imgH="228600" progId="Equation.DSMT4">
                  <p:embed/>
                </p:oleObj>
              </mc:Choice>
              <mc:Fallback>
                <p:oleObj r:id="rId7" imgW="1143000" imgH="228600" progId="Equation.DSMT4">
                  <p:embed/>
                  <p:pic>
                    <p:nvPicPr>
                      <p:cNvPr id="0" name="Picture 5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12" y="1052736"/>
                        <a:ext cx="2555875" cy="51117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162837"/>
              </p:ext>
            </p:extLst>
          </p:nvPr>
        </p:nvGraphicFramePr>
        <p:xfrm>
          <a:off x="3923928" y="4581128"/>
          <a:ext cx="252095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6" r:id="rId9" imgW="1180588" imgH="241195" progId="Equation.DSMT4">
                  <p:embed/>
                </p:oleObj>
              </mc:Choice>
              <mc:Fallback>
                <p:oleObj r:id="rId9" imgW="1180588" imgH="241195" progId="Equation.DSMT4">
                  <p:embed/>
                  <p:pic>
                    <p:nvPicPr>
                      <p:cNvPr id="0" name="Picture 5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4581128"/>
                        <a:ext cx="2520950" cy="50641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303870"/>
              </p:ext>
            </p:extLst>
          </p:nvPr>
        </p:nvGraphicFramePr>
        <p:xfrm>
          <a:off x="2416080" y="2348880"/>
          <a:ext cx="2155920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7" r:id="rId11" imgW="1143000" imgH="228600" progId="Equation.DSMT4">
                  <p:embed/>
                </p:oleObj>
              </mc:Choice>
              <mc:Fallback>
                <p:oleObj r:id="rId11" imgW="1143000" imgH="228600" progId="Equation.DSMT4">
                  <p:embed/>
                  <p:pic>
                    <p:nvPicPr>
                      <p:cNvPr id="0" name="Picture 5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6080" y="2348880"/>
                        <a:ext cx="2155920" cy="43204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855619"/>
              </p:ext>
            </p:extLst>
          </p:nvPr>
        </p:nvGraphicFramePr>
        <p:xfrm>
          <a:off x="2411760" y="3429000"/>
          <a:ext cx="2160240" cy="44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8" r:id="rId13" imgW="1143000" imgH="241300" progId="Equation.DSMT4">
                  <p:embed/>
                </p:oleObj>
              </mc:Choice>
              <mc:Fallback>
                <p:oleObj r:id="rId13" imgW="1143000" imgH="241300" progId="Equation.DSMT4">
                  <p:embed/>
                  <p:pic>
                    <p:nvPicPr>
                      <p:cNvPr id="0" name="Picture 5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3429000"/>
                        <a:ext cx="2160240" cy="449504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问题：为什么要调制？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196752"/>
            <a:ext cx="8064896" cy="5256584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1</a:t>
            </a:r>
            <a:r>
              <a:rPr lang="zh-CN" altLang="en-US" dirty="0">
                <a:solidFill>
                  <a:srgbClr val="7030A0"/>
                </a:solidFill>
              </a:rPr>
              <a:t>、基带传输 </a:t>
            </a:r>
            <a:r>
              <a:rPr lang="zh-CN" altLang="en-US" dirty="0" smtClean="0">
                <a:solidFill>
                  <a:srgbClr val="7030A0"/>
                </a:solidFill>
              </a:rPr>
              <a:t>和 调制传输（载波传输）</a:t>
            </a:r>
            <a:endParaRPr lang="en-US" altLang="zh-CN" dirty="0" smtClean="0">
              <a:solidFill>
                <a:srgbClr val="7030A0"/>
              </a:solidFill>
            </a:endParaRPr>
          </a:p>
          <a:p>
            <a:pPr marL="228600" lvl="1">
              <a:spcBef>
                <a:spcPts val="1800"/>
              </a:spcBef>
            </a:pPr>
            <a:r>
              <a:rPr lang="zh-CN" altLang="en-US" sz="2800" dirty="0" smtClean="0">
                <a:solidFill>
                  <a:srgbClr val="0000FF"/>
                </a:solidFill>
              </a:rPr>
              <a:t>基带传输</a:t>
            </a:r>
            <a:r>
              <a:rPr lang="zh-CN" altLang="en-US" sz="2800" dirty="0" smtClean="0"/>
              <a:t>：由</a:t>
            </a:r>
            <a:r>
              <a:rPr lang="zh-CN" altLang="en-US" sz="2800" dirty="0"/>
              <a:t>信源直接生成的信号，无论是模拟信号还是数字信号，都是</a:t>
            </a:r>
            <a:r>
              <a:rPr lang="zh-CN" altLang="en-US" sz="2800" dirty="0">
                <a:solidFill>
                  <a:srgbClr val="FF0000"/>
                </a:solidFill>
              </a:rPr>
              <a:t>基带信号</a:t>
            </a:r>
            <a:r>
              <a:rPr lang="zh-CN" altLang="en-US" sz="2800" dirty="0"/>
              <a:t>，其频率比</a:t>
            </a:r>
            <a:r>
              <a:rPr lang="zh-CN" altLang="en-US" sz="2800" dirty="0" smtClean="0"/>
              <a:t>较低。</a:t>
            </a:r>
            <a:r>
              <a:rPr lang="zh-CN" altLang="en-US" sz="2800" dirty="0" smtClean="0">
                <a:latin typeface="+mj-ea"/>
              </a:rPr>
              <a:t>如</a:t>
            </a:r>
            <a:r>
              <a:rPr lang="zh-CN" altLang="en-US" sz="2800" dirty="0">
                <a:latin typeface="+mj-ea"/>
              </a:rPr>
              <a:t>语音信号为</a:t>
            </a:r>
            <a:r>
              <a:rPr lang="en-US" altLang="zh-CN" sz="2800" dirty="0" smtClean="0">
                <a:latin typeface="+mj-ea"/>
              </a:rPr>
              <a:t>300~3400Hz</a:t>
            </a:r>
            <a:endParaRPr lang="en-US" altLang="zh-CN" sz="2800" dirty="0" smtClean="0"/>
          </a:p>
          <a:p>
            <a:r>
              <a:rPr lang="zh-CN" altLang="en-US" dirty="0" smtClean="0"/>
              <a:t>基带传输：就是</a:t>
            </a:r>
            <a:r>
              <a:rPr lang="zh-CN" altLang="en-US" dirty="0"/>
              <a:t>把信源生成</a:t>
            </a:r>
            <a:r>
              <a:rPr lang="zh-CN" altLang="en-US" dirty="0" smtClean="0"/>
              <a:t>的信号</a:t>
            </a:r>
            <a:r>
              <a:rPr lang="zh-CN" altLang="en-US" dirty="0"/>
              <a:t>直接送入线路进行传输，如音频市话、计算机间的数据传输等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载波传输</a:t>
            </a:r>
            <a:r>
              <a:rPr lang="zh-CN" altLang="en-US" dirty="0" smtClean="0"/>
              <a:t>：则</a:t>
            </a:r>
            <a:r>
              <a:rPr lang="zh-CN" altLang="en-US" dirty="0"/>
              <a:t>是用原信号去改变载波的某一参数实现</a:t>
            </a:r>
            <a:r>
              <a:rPr lang="zh-CN" altLang="en-US" dirty="0">
                <a:solidFill>
                  <a:srgbClr val="FF0000"/>
                </a:solidFill>
              </a:rPr>
              <a:t>频谱的</a:t>
            </a:r>
            <a:r>
              <a:rPr lang="zh-CN" altLang="en-US" dirty="0" smtClean="0">
                <a:solidFill>
                  <a:srgbClr val="FF0000"/>
                </a:solidFill>
              </a:rPr>
              <a:t>搬移</a:t>
            </a:r>
            <a:r>
              <a:rPr lang="zh-CN" altLang="en-US" dirty="0" smtClean="0"/>
              <a:t>。如果</a:t>
            </a:r>
            <a:r>
              <a:rPr lang="zh-CN" altLang="en-US" dirty="0"/>
              <a:t>载波是正弦波，则称为正弦波或连续波调制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8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频域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>
                <a:solidFill>
                  <a:srgbClr val="0000FF"/>
                </a:solidFill>
              </a:rPr>
              <a:t>DSB</a:t>
            </a:r>
            <a:r>
              <a:rPr lang="zh-CN" altLang="en-US" dirty="0" smtClean="0">
                <a:solidFill>
                  <a:srgbClr val="0000FF"/>
                </a:solidFill>
              </a:rPr>
              <a:t>调制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endParaRPr lang="en-US" altLang="zh-CN" dirty="0"/>
          </a:p>
          <a:p>
            <a:r>
              <a:rPr lang="en-US" altLang="zh-CN" dirty="0" smtClean="0">
                <a:solidFill>
                  <a:srgbClr val="0000FF"/>
                </a:solidFill>
              </a:rPr>
              <a:t>SSB</a:t>
            </a:r>
            <a:r>
              <a:rPr lang="zh-CN" altLang="en-US" dirty="0" smtClean="0">
                <a:solidFill>
                  <a:srgbClr val="0000FF"/>
                </a:solidFill>
              </a:rPr>
              <a:t>调制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endParaRPr lang="en-US" altLang="zh-CN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无论哪种调制，其已调信号中的同相分量</a:t>
            </a:r>
            <a:r>
              <a:rPr lang="en-US" altLang="zh-CN" i="1" dirty="0" err="1" smtClean="0">
                <a:solidFill>
                  <a:srgbClr val="FF0000"/>
                </a:solidFill>
              </a:rPr>
              <a:t>s</a:t>
            </a:r>
            <a:r>
              <a:rPr lang="en-US" altLang="zh-CN" i="1" baseline="-25000" dirty="0" err="1" smtClean="0">
                <a:solidFill>
                  <a:srgbClr val="FF0000"/>
                </a:solidFill>
              </a:rPr>
              <a:t>I</a:t>
            </a:r>
            <a:r>
              <a:rPr lang="en-US" altLang="zh-CN" i="1" dirty="0" smtClean="0">
                <a:solidFill>
                  <a:srgbClr val="FF0000"/>
                </a:solidFill>
              </a:rPr>
              <a:t>(t)</a:t>
            </a:r>
            <a:r>
              <a:rPr lang="zh-CN" altLang="en-US" dirty="0">
                <a:solidFill>
                  <a:srgbClr val="FF0000"/>
                </a:solidFill>
              </a:rPr>
              <a:t>的幅度都正比于调制信号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50</a:t>
            </a:fld>
            <a:endParaRPr 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315661"/>
              </p:ext>
            </p:extLst>
          </p:nvPr>
        </p:nvGraphicFramePr>
        <p:xfrm>
          <a:off x="1979712" y="476672"/>
          <a:ext cx="4854575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62" r:id="rId3" imgW="2057400" imgH="241300" progId="Equation.DSMT4">
                  <p:embed/>
                </p:oleObj>
              </mc:Choice>
              <mc:Fallback>
                <p:oleObj r:id="rId3" imgW="2057400" imgH="2413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476672"/>
                        <a:ext cx="4854575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771306"/>
              </p:ext>
            </p:extLst>
          </p:nvPr>
        </p:nvGraphicFramePr>
        <p:xfrm>
          <a:off x="1259632" y="1628800"/>
          <a:ext cx="7328297" cy="1274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63" name="Equation" r:id="rId5" imgW="3593880" imgH="634680" progId="Equation.DSMT4">
                  <p:embed/>
                </p:oleObj>
              </mc:Choice>
              <mc:Fallback>
                <p:oleObj name="Equation" r:id="rId5" imgW="3593880" imgH="63468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1628800"/>
                        <a:ext cx="7328297" cy="12744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657732"/>
              </p:ext>
            </p:extLst>
          </p:nvPr>
        </p:nvGraphicFramePr>
        <p:xfrm>
          <a:off x="2411760" y="2996952"/>
          <a:ext cx="3816325" cy="991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64" name="Equation" r:id="rId7" imgW="1828800" imgH="482400" progId="Equation.DSMT4">
                  <p:embed/>
                </p:oleObj>
              </mc:Choice>
              <mc:Fallback>
                <p:oleObj name="Equation" r:id="rId7" imgW="1828800" imgH="4824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2996952"/>
                        <a:ext cx="3816325" cy="99169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346157"/>
              </p:ext>
            </p:extLst>
          </p:nvPr>
        </p:nvGraphicFramePr>
        <p:xfrm>
          <a:off x="2411760" y="4149080"/>
          <a:ext cx="5050135" cy="112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65" name="Equation" r:id="rId9" imgW="2793960" imgH="634680" progId="Equation.DSMT4">
                  <p:embed/>
                </p:oleObj>
              </mc:Choice>
              <mc:Fallback>
                <p:oleObj name="Equation" r:id="rId9" imgW="2793960" imgH="63468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4149080"/>
                        <a:ext cx="5050135" cy="112932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189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模拟调制系统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5.1</a:t>
            </a:r>
            <a:r>
              <a:rPr lang="zh-CN" altLang="en-US" dirty="0" smtClean="0">
                <a:solidFill>
                  <a:srgbClr val="FF0000"/>
                </a:solidFill>
              </a:rPr>
              <a:t>幅度调制（线性调制）的原理</a:t>
            </a:r>
          </a:p>
          <a:p>
            <a:r>
              <a:rPr lang="en-US" altLang="zh-CN" dirty="0" smtClean="0"/>
              <a:t>5.2  </a:t>
            </a:r>
            <a:r>
              <a:rPr lang="zh-CN" altLang="en-US" dirty="0" smtClean="0"/>
              <a:t>线性调制系统的抗噪声性能</a:t>
            </a:r>
            <a:endParaRPr lang="en-US" altLang="zh-CN" dirty="0" smtClean="0"/>
          </a:p>
          <a:p>
            <a:r>
              <a:rPr lang="en-US" altLang="zh-CN" dirty="0" smtClean="0"/>
              <a:t>5.3 </a:t>
            </a:r>
            <a:r>
              <a:rPr lang="zh-CN" altLang="en-US" dirty="0" smtClean="0"/>
              <a:t>非线性调制（角度调制）的原理</a:t>
            </a:r>
          </a:p>
          <a:p>
            <a:r>
              <a:rPr lang="en-US" altLang="zh-CN" dirty="0" smtClean="0"/>
              <a:t>5.4</a:t>
            </a:r>
            <a:r>
              <a:rPr lang="zh-CN" altLang="en-US" dirty="0" smtClean="0"/>
              <a:t>调频系统的抗噪声性能</a:t>
            </a:r>
            <a:endParaRPr lang="zh-CN" altLang="en-US" b="0" dirty="0" smtClean="0"/>
          </a:p>
          <a:p>
            <a:r>
              <a:rPr lang="en-US" altLang="zh-CN" dirty="0" smtClean="0"/>
              <a:t>5.5  </a:t>
            </a:r>
            <a:r>
              <a:rPr lang="zh-CN" altLang="en-US" dirty="0" smtClean="0"/>
              <a:t>各种模拟调制系统的比较</a:t>
            </a:r>
            <a:endParaRPr lang="en-US" altLang="zh-CN" dirty="0" smtClean="0"/>
          </a:p>
          <a:p>
            <a:r>
              <a:rPr lang="en-US" altLang="zh-CN" dirty="0"/>
              <a:t>5.6  </a:t>
            </a:r>
            <a:r>
              <a:rPr lang="zh-CN" altLang="en-US" dirty="0"/>
              <a:t>频分复用</a:t>
            </a:r>
            <a:r>
              <a:rPr lang="en-US" altLang="zh-CN" dirty="0"/>
              <a:t>(FDM)</a:t>
            </a:r>
            <a:r>
              <a:rPr lang="zh-CN" altLang="en-US" dirty="0"/>
              <a:t>和调频</a:t>
            </a:r>
            <a:r>
              <a:rPr lang="en-US" altLang="zh-CN" dirty="0"/>
              <a:t>(FM)</a:t>
            </a:r>
            <a:r>
              <a:rPr lang="zh-CN" altLang="en-US" dirty="0"/>
              <a:t>立体声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2267744" y="1916832"/>
            <a:ext cx="3895618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5.1.1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调幅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AM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）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5.1.2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双边带调制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DSB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5.1.3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单边带调制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SSB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</a:rPr>
              <a:t>5.1.4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残留边带调制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VSB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5.1.5 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线性调制的一般模型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+mj-ea"/>
                <a:ea typeface="+mj-ea"/>
              </a:rPr>
              <a:t>5.1.6  </a:t>
            </a:r>
            <a:r>
              <a:rPr lang="zh-CN" altLang="en-US" sz="2400" b="1" dirty="0" smtClean="0">
                <a:solidFill>
                  <a:srgbClr val="C00000"/>
                </a:solidFill>
                <a:latin typeface="+mj-ea"/>
                <a:ea typeface="+mj-ea"/>
              </a:rPr>
              <a:t>相干解调与包络检波</a:t>
            </a:r>
            <a:endParaRPr lang="zh-CN" altLang="en-US" sz="2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700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相干</a:t>
            </a:r>
            <a:r>
              <a:rPr lang="zh-CN" altLang="en-US" dirty="0" smtClean="0">
                <a:solidFill>
                  <a:srgbClr val="0000FF"/>
                </a:solidFill>
              </a:rPr>
              <a:t>解调 </a:t>
            </a:r>
            <a:r>
              <a:rPr lang="en-US" altLang="zh-CN" dirty="0" smtClean="0">
                <a:solidFill>
                  <a:srgbClr val="0000FF"/>
                </a:solidFill>
              </a:rPr>
              <a:t>—— </a:t>
            </a:r>
            <a:r>
              <a:rPr lang="zh-CN" altLang="en-US" dirty="0" smtClean="0">
                <a:solidFill>
                  <a:srgbClr val="000000"/>
                </a:solidFill>
              </a:rPr>
              <a:t>同步</a:t>
            </a:r>
            <a:r>
              <a:rPr lang="zh-CN" altLang="en-US" dirty="0">
                <a:solidFill>
                  <a:srgbClr val="000000"/>
                </a:solidFill>
              </a:rPr>
              <a:t>检波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相干解调实质</a:t>
            </a:r>
            <a:r>
              <a:rPr lang="zh-CN" altLang="en-US" dirty="0" smtClean="0">
                <a:solidFill>
                  <a:srgbClr val="000000"/>
                </a:solidFill>
              </a:rPr>
              <a:t>：与调制一样，是</a:t>
            </a:r>
            <a:r>
              <a:rPr lang="zh-CN" altLang="en-US" dirty="0" smtClean="0">
                <a:solidFill>
                  <a:srgbClr val="FF0000"/>
                </a:solidFill>
              </a:rPr>
              <a:t>频谱搬移</a:t>
            </a:r>
            <a:r>
              <a:rPr lang="zh-CN" altLang="en-US" dirty="0" smtClean="0">
                <a:solidFill>
                  <a:srgbClr val="000000"/>
                </a:solidFill>
              </a:rPr>
              <a:t>。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7030A0"/>
                </a:solidFill>
              </a:rPr>
              <a:t>调制</a:t>
            </a:r>
            <a:r>
              <a:rPr lang="zh-CN" altLang="en-US" dirty="0" smtClean="0">
                <a:solidFill>
                  <a:srgbClr val="000000"/>
                </a:solidFill>
              </a:rPr>
              <a:t>：基带频谱搬到载频，与载波相乘实现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7030A0"/>
                </a:solidFill>
              </a:rPr>
              <a:t>解调</a:t>
            </a:r>
            <a:r>
              <a:rPr lang="zh-CN" altLang="en-US" dirty="0" smtClean="0">
                <a:solidFill>
                  <a:srgbClr val="000000"/>
                </a:solidFill>
              </a:rPr>
              <a:t>：调制反过程，将已调信号由载频搬回原始基带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C2A44-5D1A-4504-B5DE-89DAE284A946}" type="slidenum">
              <a:rPr lang="en-US" altLang="zh-CN" smtClean="0"/>
              <a:pPr/>
              <a:t>52</a:t>
            </a:fld>
            <a:endParaRPr lang="en-US" altLang="zh-CN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0" y="2743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图示 7"/>
          <p:cNvGraphicFramePr/>
          <p:nvPr/>
        </p:nvGraphicFramePr>
        <p:xfrm>
          <a:off x="395536" y="2780928"/>
          <a:ext cx="4824536" cy="3789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矩形 8"/>
          <p:cNvSpPr/>
          <p:nvPr/>
        </p:nvSpPr>
        <p:spPr>
          <a:xfrm>
            <a:off x="5724128" y="3284984"/>
            <a:ext cx="2813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相干解调器的一般模型 </a:t>
            </a:r>
          </a:p>
        </p:txBody>
      </p:sp>
      <p:graphicFrame>
        <p:nvGraphicFramePr>
          <p:cNvPr id="573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470526"/>
              </p:ext>
            </p:extLst>
          </p:nvPr>
        </p:nvGraphicFramePr>
        <p:xfrm>
          <a:off x="5018970" y="3717032"/>
          <a:ext cx="4125030" cy="18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10" name="Visio" r:id="rId8" imgW="1132027" imgH="479755" progId="Visio.Drawing.11">
                  <p:embed/>
                </p:oleObj>
              </mc:Choice>
              <mc:Fallback>
                <p:oleObj name="Visio" r:id="rId8" imgW="1132027" imgH="479755" progId="Visio.Drawing.11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8970" y="3717032"/>
                        <a:ext cx="4125030" cy="180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868144" y="5445224"/>
            <a:ext cx="1210588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相干载波</a:t>
            </a:r>
            <a:endParaRPr lang="zh-CN" altLang="en-US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90204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相干解调器性能分析</a:t>
            </a:r>
            <a:endParaRPr lang="zh-CN" altLang="en-US" dirty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已调信号为： </a:t>
            </a:r>
          </a:p>
          <a:p>
            <a:r>
              <a:rPr lang="zh-CN" altLang="en-US" dirty="0" smtClean="0">
                <a:solidFill>
                  <a:srgbClr val="0000FF"/>
                </a:solidFill>
              </a:rPr>
              <a:t>解调第一步</a:t>
            </a:r>
            <a:r>
              <a:rPr lang="zh-CN" altLang="en-US" dirty="0" smtClean="0"/>
              <a:t>：与同频同相的相干载波</a:t>
            </a:r>
            <a:r>
              <a:rPr lang="en-US" altLang="zh-CN" i="1" dirty="0" smtClean="0"/>
              <a:t>c(t)</a:t>
            </a:r>
            <a:r>
              <a:rPr lang="zh-CN" altLang="en-US" dirty="0" smtClean="0"/>
              <a:t>相乘，得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解调第二步</a:t>
            </a:r>
            <a:r>
              <a:rPr lang="zh-CN" altLang="en-US" dirty="0" smtClean="0"/>
              <a:t>：经低通滤波，得到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因为</a:t>
            </a:r>
            <a:r>
              <a:rPr lang="en-US" altLang="zh-CN" i="1" dirty="0" err="1" smtClean="0"/>
              <a:t>s</a:t>
            </a:r>
            <a:r>
              <a:rPr lang="en-US" altLang="zh-CN" baseline="-25000" dirty="0" err="1" smtClean="0"/>
              <a:t>I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t</a:t>
            </a:r>
            <a:r>
              <a:rPr lang="en-US" altLang="zh-CN" dirty="0" smtClean="0"/>
              <a:t>)</a:t>
            </a:r>
            <a:r>
              <a:rPr lang="zh-CN" altLang="en-US" dirty="0" smtClean="0"/>
              <a:t>是</a:t>
            </a:r>
            <a:r>
              <a:rPr lang="en-US" altLang="zh-CN" i="1" dirty="0" smtClean="0"/>
              <a:t>m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t</a:t>
            </a:r>
            <a:r>
              <a:rPr lang="en-US" altLang="zh-CN" dirty="0" smtClean="0"/>
              <a:t>)</a:t>
            </a:r>
            <a:r>
              <a:rPr lang="zh-CN" altLang="en-US" dirty="0"/>
              <a:t>通过一个全通滤波器</a:t>
            </a:r>
            <a:r>
              <a:rPr lang="en-US" altLang="zh-CN" i="1" dirty="0" smtClean="0"/>
              <a:t>H</a:t>
            </a:r>
            <a:r>
              <a:rPr lang="en-US" altLang="zh-CN" baseline="-25000" dirty="0" smtClean="0"/>
              <a:t>I </a:t>
            </a:r>
            <a:r>
              <a:rPr lang="en-US" altLang="zh-CN" dirty="0" smtClean="0"/>
              <a:t>(</a:t>
            </a:r>
            <a:r>
              <a:rPr lang="en-US" altLang="zh-CN" i="1" dirty="0" smtClean="0">
                <a:sym typeface="Symbol" pitchFamily="18" charset="2"/>
              </a:rPr>
              <a:t></a:t>
            </a:r>
            <a:r>
              <a:rPr lang="en-US" altLang="zh-CN" dirty="0" smtClean="0"/>
              <a:t>) </a:t>
            </a:r>
            <a:r>
              <a:rPr lang="zh-CN" altLang="en-US" dirty="0" smtClean="0"/>
              <a:t>后的结果，故上式中的</a:t>
            </a:r>
            <a:r>
              <a:rPr lang="en-US" altLang="zh-CN" i="1" dirty="0" err="1" smtClean="0"/>
              <a:t>s</a:t>
            </a:r>
            <a:r>
              <a:rPr lang="en-US" altLang="zh-CN" baseline="-25000" dirty="0" err="1" smtClean="0"/>
              <a:t>d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t</a:t>
            </a:r>
            <a:r>
              <a:rPr lang="en-US" altLang="zh-CN" dirty="0" smtClean="0"/>
              <a:t>)</a:t>
            </a:r>
            <a:r>
              <a:rPr lang="zh-CN" altLang="en-US" dirty="0" smtClean="0"/>
              <a:t>就是解调输出，即 </a:t>
            </a:r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2E37F-475F-4791-9B85-3C8B4E5421FE}" type="slidenum">
              <a:rPr lang="en-US" altLang="zh-CN" smtClean="0"/>
              <a:pPr/>
              <a:t>53</a:t>
            </a:fld>
            <a:endParaRPr lang="en-US" altLang="zh-CN"/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8372" name="Object 4"/>
          <p:cNvGraphicFramePr>
            <a:graphicFrameLocks noChangeAspect="1"/>
          </p:cNvGraphicFramePr>
          <p:nvPr/>
        </p:nvGraphicFramePr>
        <p:xfrm>
          <a:off x="2843808" y="1196752"/>
          <a:ext cx="4392488" cy="5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52" r:id="rId3" imgW="2057400" imgH="241300" progId="Equation.DSMT4">
                  <p:embed/>
                </p:oleObj>
              </mc:Choice>
              <mc:Fallback>
                <p:oleObj r:id="rId3" imgW="2057400" imgH="241300" progId="Equation.DSMT4">
                  <p:embed/>
                  <p:pic>
                    <p:nvPicPr>
                      <p:cNvPr id="0" name="Picture 4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1196752"/>
                        <a:ext cx="4392488" cy="50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5" name="Rectangle 7"/>
          <p:cNvSpPr>
            <a:spLocks noChangeArrowheads="1"/>
          </p:cNvSpPr>
          <p:nvPr/>
        </p:nvSpPr>
        <p:spPr bwMode="auto">
          <a:xfrm>
            <a:off x="0" y="31003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8374" name="Object 6"/>
          <p:cNvGraphicFramePr>
            <a:graphicFrameLocks noChangeAspect="1"/>
          </p:cNvGraphicFramePr>
          <p:nvPr/>
        </p:nvGraphicFramePr>
        <p:xfrm>
          <a:off x="1979711" y="2276872"/>
          <a:ext cx="5305935" cy="1314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53" r:id="rId5" imgW="2997200" imgH="660400" progId="Equation.DSMT4">
                  <p:embed/>
                </p:oleObj>
              </mc:Choice>
              <mc:Fallback>
                <p:oleObj r:id="rId5" imgW="2997200" imgH="660400" progId="Equation.DSMT4">
                  <p:embed/>
                  <p:pic>
                    <p:nvPicPr>
                      <p:cNvPr id="0" name="Picture 4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1" y="2276872"/>
                        <a:ext cx="5305935" cy="13140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7" name="Rectangle 9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8376" name="Object 8"/>
          <p:cNvGraphicFramePr>
            <a:graphicFrameLocks noChangeAspect="1"/>
          </p:cNvGraphicFramePr>
          <p:nvPr/>
        </p:nvGraphicFramePr>
        <p:xfrm>
          <a:off x="2267744" y="4077072"/>
          <a:ext cx="1944217" cy="829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54" r:id="rId7" imgW="914400" imgH="393700" progId="Equation.DSMT4">
                  <p:embed/>
                </p:oleObj>
              </mc:Choice>
              <mc:Fallback>
                <p:oleObj r:id="rId7" imgW="914400" imgH="393700" progId="Equation.DSMT4">
                  <p:embed/>
                  <p:pic>
                    <p:nvPicPr>
                      <p:cNvPr id="0" name="Picture 4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4077072"/>
                        <a:ext cx="1944217" cy="8292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9" name="Rectangle 11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8378" name="Object 10"/>
          <p:cNvGraphicFramePr>
            <a:graphicFrameLocks noChangeAspect="1"/>
          </p:cNvGraphicFramePr>
          <p:nvPr/>
        </p:nvGraphicFramePr>
        <p:xfrm>
          <a:off x="4572000" y="4293096"/>
          <a:ext cx="121443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55" name="Equation" r:id="rId9" imgW="507780" imgH="253890" progId="Equation.DSMT4">
                  <p:embed/>
                </p:oleObj>
              </mc:Choice>
              <mc:Fallback>
                <p:oleObj name="Equation" r:id="rId9" imgW="507780" imgH="253890" progId="Equation.DSMT4">
                  <p:embed/>
                  <p:pic>
                    <p:nvPicPr>
                      <p:cNvPr id="0" name="Picture 4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293096"/>
                        <a:ext cx="1214438" cy="522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4139952" y="2852936"/>
            <a:ext cx="720080" cy="64807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084168" y="2924944"/>
            <a:ext cx="720080" cy="64807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87398" name="Object 6"/>
          <p:cNvGraphicFramePr>
            <a:graphicFrameLocks noChangeAspect="1"/>
          </p:cNvGraphicFramePr>
          <p:nvPr/>
        </p:nvGraphicFramePr>
        <p:xfrm>
          <a:off x="1691680" y="6021288"/>
          <a:ext cx="25527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56" r:id="rId11" imgW="1143000" imgH="228600" progId="Equation.DSMT4">
                  <p:embed/>
                </p:oleObj>
              </mc:Choice>
              <mc:Fallback>
                <p:oleObj r:id="rId11" imgW="1143000" imgH="228600" progId="Equation.DSMT4">
                  <p:embed/>
                  <p:pic>
                    <p:nvPicPr>
                      <p:cNvPr id="0" name="Picture 4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6021288"/>
                        <a:ext cx="25527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9" name="Object 7"/>
          <p:cNvGraphicFramePr>
            <a:graphicFrameLocks noChangeAspect="1"/>
          </p:cNvGraphicFramePr>
          <p:nvPr/>
        </p:nvGraphicFramePr>
        <p:xfrm>
          <a:off x="4650780" y="6084788"/>
          <a:ext cx="2374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57" r:id="rId13" imgW="1143000" imgH="228600" progId="Equation.DSMT4">
                  <p:embed/>
                </p:oleObj>
              </mc:Choice>
              <mc:Fallback>
                <p:oleObj r:id="rId13" imgW="1143000" imgH="228600" progId="Equation.DSMT4">
                  <p:embed/>
                  <p:pic>
                    <p:nvPicPr>
                      <p:cNvPr id="0" name="Picture 4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0780" y="6084788"/>
                        <a:ext cx="23749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4716016" y="548680"/>
            <a:ext cx="4248472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相干解调器适用于所有线性调制信号的解调，只是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AM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信号解调后含有直流分量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A</a:t>
            </a:r>
            <a:r>
              <a:rPr lang="en-US" altLang="zh-CN" sz="2400" b="1" baseline="-25000" dirty="0" smtClean="0">
                <a:solidFill>
                  <a:srgbClr val="0000FF"/>
                </a:solidFill>
                <a:latin typeface="+mj-ea"/>
                <a:ea typeface="+mj-ea"/>
              </a:rPr>
              <a:t>0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，解调后续增加一个隔离直流电容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8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8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包络检波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适用条件</a:t>
            </a:r>
            <a:r>
              <a:rPr lang="zh-CN" altLang="en-US" dirty="0" smtClean="0"/>
              <a:t>：</a:t>
            </a:r>
            <a:r>
              <a:rPr lang="en-US" altLang="zh-CN" dirty="0" smtClean="0">
                <a:solidFill>
                  <a:srgbClr val="FF0000"/>
                </a:solidFill>
              </a:rPr>
              <a:t>AM</a:t>
            </a:r>
            <a:r>
              <a:rPr lang="zh-CN" altLang="en-US" dirty="0" smtClean="0">
                <a:solidFill>
                  <a:srgbClr val="FF0000"/>
                </a:solidFill>
              </a:rPr>
              <a:t>信号</a:t>
            </a:r>
            <a:r>
              <a:rPr lang="zh-CN" altLang="en-US" dirty="0" smtClean="0"/>
              <a:t>，且要求</a:t>
            </a:r>
            <a:r>
              <a:rPr lang="en-US" altLang="zh-CN" dirty="0" smtClean="0"/>
              <a:t>|</a:t>
            </a:r>
            <a:r>
              <a:rPr lang="en-US" altLang="zh-CN" i="1" dirty="0" smtClean="0"/>
              <a:t>m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t</a:t>
            </a:r>
            <a:r>
              <a:rPr lang="en-US" altLang="zh-CN" dirty="0" smtClean="0"/>
              <a:t>)|</a:t>
            </a:r>
            <a:r>
              <a:rPr lang="en-US" altLang="zh-CN" baseline="-25000" dirty="0" smtClean="0"/>
              <a:t>max</a:t>
            </a:r>
            <a:r>
              <a:rPr lang="en-US" altLang="zh-CN" dirty="0" smtClean="0"/>
              <a:t> </a:t>
            </a:r>
            <a:r>
              <a:rPr lang="en-US" altLang="zh-CN" dirty="0" smtClean="0">
                <a:sym typeface="Symbol" pitchFamily="18" charset="2"/>
              </a:rPr>
              <a:t> </a:t>
            </a:r>
            <a:r>
              <a:rPr lang="en-US" altLang="zh-CN" i="1" dirty="0" smtClean="0">
                <a:sym typeface="Symbol" pitchFamily="18" charset="2"/>
              </a:rPr>
              <a:t>A</a:t>
            </a:r>
            <a:r>
              <a:rPr lang="en-US" altLang="zh-CN" baseline="-25000" dirty="0" smtClean="0">
                <a:sym typeface="Symbol" pitchFamily="18" charset="2"/>
              </a:rPr>
              <a:t>0</a:t>
            </a:r>
            <a:r>
              <a:rPr lang="en-US" altLang="zh-CN" dirty="0" smtClean="0">
                <a:sym typeface="Symbol" pitchFamily="18" charset="2"/>
              </a:rPr>
              <a:t> </a:t>
            </a:r>
            <a:endParaRPr lang="zh-CN" altLang="en-US" dirty="0" smtClean="0">
              <a:sym typeface="Symbol" pitchFamily="18" charset="2"/>
            </a:endParaRPr>
          </a:p>
          <a:p>
            <a:r>
              <a:rPr lang="zh-CN" altLang="en-US" dirty="0" smtClean="0">
                <a:solidFill>
                  <a:srgbClr val="0000FF"/>
                </a:solidFill>
                <a:sym typeface="Symbol" pitchFamily="18" charset="2"/>
              </a:rPr>
              <a:t>包络检波器结构</a:t>
            </a:r>
            <a:r>
              <a:rPr lang="zh-CN" altLang="en-US" dirty="0" smtClean="0">
                <a:sym typeface="Symbol" pitchFamily="18" charset="2"/>
              </a:rPr>
              <a:t>：</a:t>
            </a:r>
          </a:p>
          <a:p>
            <a:r>
              <a:rPr lang="zh-CN" altLang="en-US" dirty="0" smtClean="0">
                <a:sym typeface="Symbol" pitchFamily="18" charset="2"/>
              </a:rPr>
              <a:t>	通常由半波或全波整流器和低通滤波器组成。例如，</a:t>
            </a:r>
          </a:p>
          <a:p>
            <a:pPr lvl="1"/>
            <a:endParaRPr lang="zh-CN" altLang="en-US" dirty="0" smtClean="0">
              <a:sym typeface="Symbol" pitchFamily="18" charset="2"/>
            </a:endParaRPr>
          </a:p>
          <a:p>
            <a:pPr lvl="1"/>
            <a:endParaRPr lang="zh-CN" altLang="en-US" dirty="0" smtClean="0">
              <a:sym typeface="Symbol" pitchFamily="18" charset="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55E8-9AFB-4EA2-BAC0-F0675A9A274C}" type="slidenum">
              <a:rPr lang="en-US" altLang="zh-CN" smtClean="0"/>
              <a:pPr/>
              <a:t>54</a:t>
            </a:fld>
            <a:endParaRPr lang="en-US" altLang="zh-CN"/>
          </a:p>
        </p:txBody>
      </p:sp>
      <p:graphicFrame>
        <p:nvGraphicFramePr>
          <p:cNvPr id="59396" name="Object 4"/>
          <p:cNvGraphicFramePr>
            <a:graphicFrameLocks noChangeAspect="1"/>
          </p:cNvGraphicFramePr>
          <p:nvPr/>
        </p:nvGraphicFramePr>
        <p:xfrm>
          <a:off x="1619672" y="3789040"/>
          <a:ext cx="5543156" cy="1633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61" name="Visio" r:id="rId3" imgW="1258214" imgH="367589" progId="Visio.Drawing.11">
                  <p:embed/>
                </p:oleObj>
              </mc:Choice>
              <mc:Fallback>
                <p:oleObj name="Visio" r:id="rId3" imgW="1258214" imgH="367589" progId="Visio.Drawing.11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3789040"/>
                        <a:ext cx="5543156" cy="16332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9403" name="Rectangle 11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  <a:sym typeface="Symbol" pitchFamily="18" charset="2"/>
              </a:rPr>
              <a:t>性能分析</a:t>
            </a:r>
          </a:p>
          <a:p>
            <a:pPr lvl="1"/>
            <a:r>
              <a:rPr lang="zh-CN" altLang="en-US" dirty="0" smtClean="0">
                <a:sym typeface="Symbol" pitchFamily="18" charset="2"/>
              </a:rPr>
              <a:t>设输入信号是 </a:t>
            </a:r>
          </a:p>
          <a:p>
            <a:pPr lvl="1"/>
            <a:r>
              <a:rPr lang="zh-CN" altLang="en-US" dirty="0" smtClean="0">
                <a:sym typeface="Symbol" pitchFamily="18" charset="2"/>
              </a:rPr>
              <a:t> 选择</a:t>
            </a:r>
            <a:r>
              <a:rPr lang="en-US" altLang="zh-CN" dirty="0" smtClean="0">
                <a:sym typeface="Symbol" pitchFamily="18" charset="2"/>
              </a:rPr>
              <a:t>RC</a:t>
            </a:r>
            <a:r>
              <a:rPr lang="zh-CN" altLang="en-US" dirty="0" smtClean="0">
                <a:sym typeface="Symbol" pitchFamily="18" charset="2"/>
              </a:rPr>
              <a:t>应满足：</a:t>
            </a:r>
            <a:endParaRPr lang="en-US" altLang="zh-CN" dirty="0" smtClean="0">
              <a:sym typeface="Symbol" pitchFamily="18" charset="2"/>
            </a:endParaRPr>
          </a:p>
          <a:p>
            <a:pPr lvl="1"/>
            <a:endParaRPr lang="zh-CN" altLang="en-US" dirty="0" smtClean="0">
              <a:sym typeface="Symbol" pitchFamily="18" charset="2"/>
            </a:endParaRPr>
          </a:p>
          <a:p>
            <a:pPr lvl="2"/>
            <a:r>
              <a:rPr lang="zh-CN" altLang="en-US" dirty="0" smtClean="0">
                <a:sym typeface="Symbol" pitchFamily="18" charset="2"/>
              </a:rPr>
              <a:t> </a:t>
            </a:r>
            <a:r>
              <a:rPr lang="zh-CN" altLang="en-US" sz="2200" dirty="0" smtClean="0">
                <a:sym typeface="Symbol" pitchFamily="18" charset="2"/>
              </a:rPr>
              <a:t>式中</a:t>
            </a:r>
            <a:r>
              <a:rPr lang="en-US" altLang="zh-CN" sz="2200" i="1" dirty="0" err="1" smtClean="0">
                <a:sym typeface="Symbol" pitchFamily="18" charset="2"/>
              </a:rPr>
              <a:t>f</a:t>
            </a:r>
            <a:r>
              <a:rPr lang="en-US" altLang="zh-CN" sz="2200" baseline="-25000" dirty="0" err="1" smtClean="0">
                <a:sym typeface="Symbol" pitchFamily="18" charset="2"/>
              </a:rPr>
              <a:t>H</a:t>
            </a:r>
            <a:r>
              <a:rPr lang="en-US" altLang="zh-CN" sz="2200" dirty="0" smtClean="0">
                <a:sym typeface="Symbol" pitchFamily="18" charset="2"/>
              </a:rPr>
              <a:t> </a:t>
            </a:r>
            <a:r>
              <a:rPr lang="zh-CN" altLang="en-US" sz="2200" dirty="0" smtClean="0">
                <a:sym typeface="Symbol" pitchFamily="18" charset="2"/>
              </a:rPr>
              <a:t>－ 调制信号的最高频率</a:t>
            </a:r>
          </a:p>
          <a:p>
            <a:pPr lvl="1"/>
            <a:r>
              <a:rPr lang="zh-CN" altLang="en-US" dirty="0" smtClean="0">
                <a:sym typeface="Symbol" pitchFamily="18" charset="2"/>
              </a:rPr>
              <a:t>在大信号检波时（一般大于</a:t>
            </a:r>
            <a:r>
              <a:rPr lang="en-US" altLang="zh-CN" dirty="0" smtClean="0">
                <a:sym typeface="Symbol" pitchFamily="18" charset="2"/>
              </a:rPr>
              <a:t>0.5 V</a:t>
            </a:r>
            <a:r>
              <a:rPr lang="zh-CN" altLang="en-US" dirty="0" smtClean="0">
                <a:sym typeface="Symbol" pitchFamily="18" charset="2"/>
              </a:rPr>
              <a:t>），二极管处于受控的开关状态，检波器的输出为</a:t>
            </a:r>
            <a:endParaRPr lang="en-US" altLang="zh-CN" dirty="0" smtClean="0">
              <a:sym typeface="Symbol" pitchFamily="18" charset="2"/>
            </a:endParaRPr>
          </a:p>
          <a:p>
            <a:pPr lvl="1"/>
            <a:endParaRPr lang="en-US" altLang="zh-CN" dirty="0" smtClean="0">
              <a:sym typeface="Symbol" pitchFamily="18" charset="2"/>
            </a:endParaRPr>
          </a:p>
          <a:p>
            <a:pPr lvl="1"/>
            <a:endParaRPr lang="zh-CN" altLang="en-US" dirty="0" smtClean="0">
              <a:sym typeface="Symbol" pitchFamily="18" charset="2"/>
            </a:endParaRPr>
          </a:p>
          <a:p>
            <a:pPr lvl="1"/>
            <a:r>
              <a:rPr lang="zh-CN" altLang="en-US" dirty="0" smtClean="0">
                <a:sym typeface="Symbol" pitchFamily="18" charset="2"/>
              </a:rPr>
              <a:t>隔去直流后即可得到原信号</a:t>
            </a:r>
            <a:r>
              <a:rPr lang="en-US" altLang="zh-CN" i="1" dirty="0" smtClean="0">
                <a:sym typeface="Symbol" pitchFamily="18" charset="2"/>
              </a:rPr>
              <a:t>m(t)</a:t>
            </a:r>
            <a:r>
              <a:rPr lang="zh-CN" altLang="en-US" dirty="0" smtClean="0">
                <a:sym typeface="Symbol" pitchFamily="18" charset="2"/>
              </a:rPr>
              <a:t>。 </a:t>
            </a:r>
            <a:endParaRPr lang="zh-CN" altLang="en-US" dirty="0">
              <a:sym typeface="Symbol" pitchFamily="18" charset="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55E8-9AFB-4EA2-BAC0-F0675A9A274C}" type="slidenum">
              <a:rPr lang="en-US" altLang="zh-CN" smtClean="0"/>
              <a:pPr/>
              <a:t>55</a:t>
            </a:fld>
            <a:endParaRPr lang="en-US" altLang="zh-CN"/>
          </a:p>
        </p:txBody>
      </p:sp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9398" name="Object 6"/>
          <p:cNvGraphicFramePr>
            <a:graphicFrameLocks noChangeAspect="1"/>
          </p:cNvGraphicFramePr>
          <p:nvPr/>
        </p:nvGraphicFramePr>
        <p:xfrm>
          <a:off x="3203848" y="1772816"/>
          <a:ext cx="3647866" cy="485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871" name="公式" r:id="rId3" imgW="1714500" imgH="228600" progId="Equation.3">
                  <p:embed/>
                </p:oleObj>
              </mc:Choice>
              <mc:Fallback>
                <p:oleObj name="公式" r:id="rId3" imgW="1714500" imgH="228600" progId="Equation.3">
                  <p:embed/>
                  <p:pic>
                    <p:nvPicPr>
                      <p:cNvPr id="0" name="Picture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1772816"/>
                        <a:ext cx="3647866" cy="4853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9400" name="Object 8"/>
          <p:cNvGraphicFramePr>
            <a:graphicFrameLocks noChangeAspect="1"/>
          </p:cNvGraphicFramePr>
          <p:nvPr/>
        </p:nvGraphicFramePr>
        <p:xfrm>
          <a:off x="3779912" y="2492896"/>
          <a:ext cx="2446984" cy="482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872" name="公式" r:id="rId5" imgW="1155700" imgH="228600" progId="Equation.3">
                  <p:embed/>
                </p:oleObj>
              </mc:Choice>
              <mc:Fallback>
                <p:oleObj name="公式" r:id="rId5" imgW="1155700" imgH="228600" progId="Equation.3">
                  <p:embed/>
                  <p:pic>
                    <p:nvPicPr>
                      <p:cNvPr id="0" name="Picture 2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12" y="2492896"/>
                        <a:ext cx="2446984" cy="4821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03" name="Rectangle 11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9402" name="Object 10"/>
          <p:cNvGraphicFramePr>
            <a:graphicFrameLocks noChangeAspect="1"/>
          </p:cNvGraphicFramePr>
          <p:nvPr/>
        </p:nvGraphicFramePr>
        <p:xfrm>
          <a:off x="2915816" y="4581128"/>
          <a:ext cx="2653980" cy="638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873" r:id="rId7" imgW="1066337" imgH="253890" progId="Equation.DSMT4">
                  <p:embed/>
                </p:oleObj>
              </mc:Choice>
              <mc:Fallback>
                <p:oleObj r:id="rId7" imgW="1066337" imgH="253890" progId="Equation.DSMT4">
                  <p:embed/>
                  <p:pic>
                    <p:nvPicPr>
                      <p:cNvPr id="0" name="Picture 2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4581128"/>
                        <a:ext cx="2653980" cy="6382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接连接符 15"/>
          <p:cNvCxnSpPr/>
          <p:nvPr/>
        </p:nvCxnSpPr>
        <p:spPr>
          <a:xfrm>
            <a:off x="4067944" y="4653136"/>
            <a:ext cx="504056" cy="5040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模拟调制系统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5.1 </a:t>
            </a:r>
            <a:r>
              <a:rPr lang="zh-CN" altLang="en-US" dirty="0" smtClean="0"/>
              <a:t>幅度调制（线性调制）的原理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5.2  </a:t>
            </a:r>
            <a:r>
              <a:rPr lang="zh-CN" altLang="en-US" dirty="0" smtClean="0">
                <a:solidFill>
                  <a:srgbClr val="FF0000"/>
                </a:solidFill>
              </a:rPr>
              <a:t>线性调制系统的抗噪声性能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5.3  </a:t>
            </a:r>
            <a:r>
              <a:rPr lang="zh-CN" altLang="en-US" dirty="0" smtClean="0"/>
              <a:t>非线性调制（角度调制）的原理</a:t>
            </a:r>
          </a:p>
          <a:p>
            <a:r>
              <a:rPr lang="en-US" altLang="zh-CN" dirty="0" smtClean="0"/>
              <a:t>5.4  </a:t>
            </a:r>
            <a:r>
              <a:rPr lang="zh-CN" altLang="en-US" dirty="0" smtClean="0"/>
              <a:t>调频系统的抗噪声性能</a:t>
            </a:r>
            <a:endParaRPr lang="zh-CN" altLang="en-US" b="0" dirty="0" smtClean="0"/>
          </a:p>
          <a:p>
            <a:r>
              <a:rPr lang="en-US" altLang="zh-CN" dirty="0" smtClean="0"/>
              <a:t>5.5  </a:t>
            </a:r>
            <a:r>
              <a:rPr lang="zh-CN" altLang="en-US" dirty="0" smtClean="0"/>
              <a:t>各种模拟调制系统的比较</a:t>
            </a:r>
            <a:endParaRPr lang="en-US" altLang="zh-CN" dirty="0" smtClean="0"/>
          </a:p>
          <a:p>
            <a:r>
              <a:rPr lang="en-US" altLang="zh-CN" dirty="0"/>
              <a:t>5.6  </a:t>
            </a:r>
            <a:r>
              <a:rPr lang="zh-CN" altLang="en-US" dirty="0"/>
              <a:t>频分复用</a:t>
            </a:r>
            <a:r>
              <a:rPr lang="en-US" altLang="zh-CN" dirty="0"/>
              <a:t>(FDM)</a:t>
            </a:r>
            <a:r>
              <a:rPr lang="zh-CN" altLang="en-US" dirty="0"/>
              <a:t>和调频</a:t>
            </a:r>
            <a:r>
              <a:rPr lang="en-US" altLang="zh-CN" dirty="0"/>
              <a:t>(FM)</a:t>
            </a:r>
            <a:r>
              <a:rPr lang="zh-CN" altLang="en-US" dirty="0"/>
              <a:t>立体声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6732240" y="1091352"/>
            <a:ext cx="2376264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前述分析都没有考虑信道噪声的影响，而通信系统无法避免噪声影响</a:t>
            </a:r>
            <a:r>
              <a:rPr lang="zh-CN" altLang="en-US" sz="2400" b="1" dirty="0" smtClean="0">
                <a:latin typeface="+mj-ea"/>
                <a:ea typeface="+mj-ea"/>
              </a:rPr>
              <a:t>。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15616" y="4725144"/>
            <a:ext cx="7116394" cy="17543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本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节：</a:t>
            </a:r>
            <a:endParaRPr lang="en-US" altLang="zh-CN" sz="24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加性高斯白噪声</a:t>
            </a:r>
            <a:r>
              <a:rPr lang="zh-CN" altLang="en-US" sz="2400" b="1" dirty="0">
                <a:latin typeface="+mj-ea"/>
                <a:ea typeface="+mj-ea"/>
              </a:rPr>
              <a:t>的信道中，各种线性调制系统的抗噪声性能</a:t>
            </a:r>
            <a:r>
              <a:rPr lang="zh-CN" altLang="en-US" sz="2400" b="1" dirty="0" smtClean="0">
                <a:latin typeface="+mj-ea"/>
                <a:ea typeface="+mj-ea"/>
              </a:rPr>
              <a:t>。</a:t>
            </a:r>
            <a:endParaRPr lang="zh-CN" altLang="en-US" sz="2400" b="1" dirty="0">
              <a:latin typeface="+mj-ea"/>
              <a:ea typeface="+mj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6084168" y="1484784"/>
            <a:ext cx="648072" cy="0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0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模拟调制系统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5.1 </a:t>
            </a:r>
            <a:r>
              <a:rPr lang="zh-CN" altLang="en-US" dirty="0" smtClean="0"/>
              <a:t>幅度调制（线性调制）的原理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5.2  </a:t>
            </a:r>
            <a:r>
              <a:rPr lang="zh-CN" altLang="en-US" dirty="0" smtClean="0">
                <a:solidFill>
                  <a:srgbClr val="FF0000"/>
                </a:solidFill>
              </a:rPr>
              <a:t>线性调制系统的抗噪声性能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5.3  </a:t>
            </a:r>
            <a:r>
              <a:rPr lang="zh-CN" altLang="en-US" dirty="0" smtClean="0"/>
              <a:t>非线性调制（角度调制）的原理</a:t>
            </a:r>
          </a:p>
          <a:p>
            <a:r>
              <a:rPr lang="en-US" altLang="zh-CN" dirty="0" smtClean="0"/>
              <a:t>5.4  </a:t>
            </a:r>
            <a:r>
              <a:rPr lang="zh-CN" altLang="en-US" dirty="0" smtClean="0"/>
              <a:t>调频系统的抗噪声性能</a:t>
            </a:r>
            <a:endParaRPr lang="zh-CN" altLang="en-US" b="0" dirty="0" smtClean="0"/>
          </a:p>
          <a:p>
            <a:r>
              <a:rPr lang="en-US" altLang="zh-CN" dirty="0" smtClean="0"/>
              <a:t>5.5  </a:t>
            </a:r>
            <a:r>
              <a:rPr lang="zh-CN" altLang="en-US" dirty="0" smtClean="0"/>
              <a:t>各种模拟调制系统的比较</a:t>
            </a:r>
            <a:endParaRPr lang="en-US" altLang="zh-CN" dirty="0" smtClean="0"/>
          </a:p>
          <a:p>
            <a:r>
              <a:rPr lang="en-US" altLang="zh-CN" dirty="0"/>
              <a:t>5.6  </a:t>
            </a:r>
            <a:r>
              <a:rPr lang="zh-CN" altLang="en-US" dirty="0"/>
              <a:t>频分复用</a:t>
            </a:r>
            <a:r>
              <a:rPr lang="en-US" altLang="zh-CN" dirty="0"/>
              <a:t>(FDM)</a:t>
            </a:r>
            <a:r>
              <a:rPr lang="zh-CN" altLang="en-US" dirty="0"/>
              <a:t>和调频</a:t>
            </a:r>
            <a:r>
              <a:rPr lang="en-US" altLang="zh-CN" dirty="0"/>
              <a:t>(FM)</a:t>
            </a:r>
            <a:r>
              <a:rPr lang="zh-CN" altLang="en-US" dirty="0"/>
              <a:t>立体声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5796136" y="1671290"/>
            <a:ext cx="3312368" cy="2677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+mj-ea"/>
                <a:ea typeface="+mj-ea"/>
              </a:rPr>
              <a:t>5.2.1 </a:t>
            </a:r>
            <a:r>
              <a:rPr lang="zh-CN" altLang="en-US" sz="2400" b="1" dirty="0" smtClean="0">
                <a:solidFill>
                  <a:srgbClr val="C00000"/>
                </a:solidFill>
                <a:latin typeface="+mj-ea"/>
                <a:ea typeface="+mj-ea"/>
              </a:rPr>
              <a:t>分析模型</a:t>
            </a:r>
            <a:endParaRPr lang="en-US" altLang="zh-CN" sz="24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5.2.2  DSB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调制系统的性能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5.2.3 SSB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调制系统的性能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5.2.4 AM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包络检波的性能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145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5C785-9C38-4A0D-820D-6FFB6A215D28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5.2.1 </a:t>
            </a:r>
            <a:r>
              <a:rPr lang="zh-CN" altLang="en-US" dirty="0" smtClean="0"/>
              <a:t>分析模型</a:t>
            </a:r>
            <a:endParaRPr lang="zh-CN" altLang="en-US" dirty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分析模型</a:t>
            </a:r>
            <a:endParaRPr lang="zh-CN" altLang="en-US" dirty="0">
              <a:solidFill>
                <a:srgbClr val="0000FF"/>
              </a:solidFill>
            </a:endParaRP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0" y="379627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04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73894"/>
              </p:ext>
            </p:extLst>
          </p:nvPr>
        </p:nvGraphicFramePr>
        <p:xfrm>
          <a:off x="524529" y="2721114"/>
          <a:ext cx="7366493" cy="201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3" name="Visio" r:id="rId3" imgW="2106168" imgH="578815" progId="Visio.Drawing.11">
                  <p:embed/>
                </p:oleObj>
              </mc:Choice>
              <mc:Fallback>
                <p:oleObj name="Visio" r:id="rId3" imgW="2106168" imgH="578815" progId="Visio.Drawing.11">
                  <p:embed/>
                  <p:pic>
                    <p:nvPicPr>
                      <p:cNvPr id="0" name="Picture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529" y="2721114"/>
                        <a:ext cx="7366493" cy="20162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51520" y="3441194"/>
            <a:ext cx="1008112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输入为已调信号</a:t>
            </a:r>
            <a:endParaRPr lang="zh-CN" altLang="en-US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47664" y="2793122"/>
            <a:ext cx="2664295" cy="1684060"/>
          </a:xfrm>
          <a:prstGeom prst="rect">
            <a:avLst/>
          </a:prstGeom>
          <a:noFill/>
          <a:ln>
            <a:solidFill>
              <a:srgbClr val="00CC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87824" y="407707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7030A0"/>
                </a:solidFill>
                <a:latin typeface="+mj-ea"/>
                <a:ea typeface="+mj-ea"/>
              </a:rPr>
              <a:t>调制信道</a:t>
            </a:r>
            <a:endParaRPr lang="zh-CN" altLang="en-US" sz="20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43608" y="4509120"/>
            <a:ext cx="1728192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信道加性高斯白噪声</a:t>
            </a:r>
            <a:endParaRPr lang="zh-CN" altLang="en-US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55976" y="3945250"/>
            <a:ext cx="1296144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带通滤波后的噪声</a:t>
            </a:r>
          </a:p>
        </p:txBody>
      </p:sp>
      <p:sp>
        <p:nvSpPr>
          <p:cNvPr id="16" name="矩形 15"/>
          <p:cNvSpPr/>
          <p:nvPr/>
        </p:nvSpPr>
        <p:spPr>
          <a:xfrm>
            <a:off x="4283776" y="2197353"/>
            <a:ext cx="1296144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接收到已调信号</a:t>
            </a:r>
          </a:p>
        </p:txBody>
      </p:sp>
      <p:sp>
        <p:nvSpPr>
          <p:cNvPr id="17" name="矩形 16"/>
          <p:cNvSpPr/>
          <p:nvPr/>
        </p:nvSpPr>
        <p:spPr>
          <a:xfrm>
            <a:off x="7524328" y="2577098"/>
            <a:ext cx="1296144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输出有用信号</a:t>
            </a:r>
          </a:p>
        </p:txBody>
      </p:sp>
      <p:sp>
        <p:nvSpPr>
          <p:cNvPr id="18" name="矩形 17"/>
          <p:cNvSpPr/>
          <p:nvPr/>
        </p:nvSpPr>
        <p:spPr>
          <a:xfrm>
            <a:off x="6948264" y="3861048"/>
            <a:ext cx="1296144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输出噪声</a:t>
            </a:r>
          </a:p>
        </p:txBody>
      </p:sp>
      <p:sp>
        <p:nvSpPr>
          <p:cNvPr id="20" name="矩形 19"/>
          <p:cNvSpPr/>
          <p:nvPr/>
        </p:nvSpPr>
        <p:spPr>
          <a:xfrm>
            <a:off x="2267745" y="1772816"/>
            <a:ext cx="20882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7030A0"/>
                </a:solidFill>
                <a:latin typeface="+mj-ea"/>
                <a:ea typeface="+mj-ea"/>
              </a:rPr>
              <a:t>滤除已调信号频带以外的的噪声</a:t>
            </a:r>
            <a:endParaRPr lang="zh-CN" altLang="en-US" sz="20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>
            <a:off x="3275856" y="2492896"/>
            <a:ext cx="0" cy="5176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34638" y="5325015"/>
            <a:ext cx="7895619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+mj-ea"/>
                <a:ea typeface="+mj-ea"/>
              </a:rPr>
              <a:t>加性噪声只对已调信号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接收</a:t>
            </a:r>
            <a:r>
              <a:rPr lang="zh-CN" altLang="en-US" sz="2400" b="1" dirty="0" smtClean="0">
                <a:latin typeface="+mj-ea"/>
                <a:ea typeface="+mj-ea"/>
              </a:rPr>
              <a:t>产生影响，故系统的抗噪声性能可以用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解调器的抗噪声性能</a:t>
            </a:r>
            <a:r>
              <a:rPr lang="zh-CN" altLang="en-US" sz="2400" b="1" dirty="0" smtClean="0">
                <a:latin typeface="+mj-ea"/>
                <a:ea typeface="+mj-ea"/>
              </a:rPr>
              <a:t>来衡量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92080" y="2931041"/>
            <a:ext cx="1224136" cy="834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405680" y="3050377"/>
            <a:ext cx="6703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+mj-ea"/>
                <a:ea typeface="+mj-ea"/>
              </a:rPr>
              <a:t>IN</a:t>
            </a:r>
            <a:endParaRPr lang="zh-CN" altLang="en-US" sz="3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44208" y="3055747"/>
            <a:ext cx="10967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+mj-ea"/>
                <a:ea typeface="+mj-ea"/>
              </a:rPr>
              <a:t>OUT</a:t>
            </a:r>
            <a:endParaRPr lang="zh-CN" altLang="en-US" sz="3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/>
      <p:bldP spid="13" grpId="0" animBg="1"/>
      <p:bldP spid="15" grpId="0" animBg="1"/>
      <p:bldP spid="16" grpId="0" animBg="1"/>
      <p:bldP spid="17" grpId="0" animBg="1"/>
      <p:bldP spid="18" grpId="0" animBg="1"/>
      <p:bldP spid="20" grpId="0"/>
      <p:bldP spid="21" grpId="0" animBg="1"/>
      <p:bldP spid="8" grpId="0" animBg="1"/>
      <p:bldP spid="9" grpId="0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解调器输入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196752"/>
            <a:ext cx="8136904" cy="5112568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输入信号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不同调制系统，将有</a:t>
            </a:r>
            <a:r>
              <a:rPr lang="zh-CN" altLang="en-US" dirty="0" smtClean="0">
                <a:solidFill>
                  <a:srgbClr val="FF0000"/>
                </a:solidFill>
              </a:rPr>
              <a:t>不同</a:t>
            </a:r>
            <a:r>
              <a:rPr lang="zh-CN" altLang="en-US" dirty="0" smtClean="0"/>
              <a:t>形式的已调信号</a:t>
            </a:r>
            <a:r>
              <a:rPr lang="en-US" altLang="zh-CN" i="1" dirty="0" err="1"/>
              <a:t>s</a:t>
            </a:r>
            <a:r>
              <a:rPr lang="en-US" altLang="zh-CN" baseline="-25000" dirty="0" err="1"/>
              <a:t>m</a:t>
            </a:r>
            <a:r>
              <a:rPr lang="en-US" altLang="zh-CN" dirty="0"/>
              <a:t> (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输入噪声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不同调制系统，</a:t>
            </a:r>
            <a:r>
              <a:rPr lang="zh-CN" altLang="en-US" dirty="0" smtClean="0">
                <a:solidFill>
                  <a:srgbClr val="FF0000"/>
                </a:solidFill>
              </a:rPr>
              <a:t>相同</a:t>
            </a:r>
            <a:r>
              <a:rPr lang="zh-CN" altLang="en-US" dirty="0" smtClean="0"/>
              <a:t>噪声形式</a:t>
            </a:r>
            <a:r>
              <a:rPr lang="en-US" altLang="zh-CN" i="1" dirty="0" err="1"/>
              <a:t>n</a:t>
            </a:r>
            <a:r>
              <a:rPr lang="en-US" altLang="zh-CN" i="1" baseline="-25000" dirty="0" err="1"/>
              <a:t>i</a:t>
            </a:r>
            <a:r>
              <a:rPr lang="en-US" altLang="zh-CN" i="1" dirty="0"/>
              <a:t> 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 </a:t>
            </a:r>
            <a:r>
              <a:rPr lang="zh-CN" altLang="en-US" dirty="0"/>
              <a:t>，</a:t>
            </a:r>
            <a:r>
              <a:rPr lang="zh-CN" altLang="en-US" dirty="0" smtClean="0"/>
              <a:t>平稳高斯白噪声经过带通后而得。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带通带宽远小于中心频率，故噪声为</a:t>
            </a:r>
            <a:r>
              <a:rPr lang="zh-CN" altLang="en-US" dirty="0" smtClean="0">
                <a:solidFill>
                  <a:srgbClr val="FF0000"/>
                </a:solidFill>
              </a:rPr>
              <a:t>平稳窄带高斯噪声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59</a:t>
            </a:fld>
            <a:endParaRPr 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52137"/>
              </p:ext>
            </p:extLst>
          </p:nvPr>
        </p:nvGraphicFramePr>
        <p:xfrm>
          <a:off x="755576" y="1196752"/>
          <a:ext cx="7367588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47" name="Visio" r:id="rId3" imgW="2106168" imgH="578815" progId="Visio.Drawing.11">
                  <p:embed/>
                </p:oleObj>
              </mc:Choice>
              <mc:Fallback>
                <p:oleObj name="Visio" r:id="rId3" imgW="2106168" imgH="578815" progId="Visio.Drawing.11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196752"/>
                        <a:ext cx="7367588" cy="2016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508104" y="1412776"/>
            <a:ext cx="1224136" cy="834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72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196752"/>
            <a:ext cx="8064896" cy="54006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dirty="0" smtClean="0">
                <a:solidFill>
                  <a:srgbClr val="7030A0"/>
                </a:solidFill>
              </a:rPr>
              <a:t>2</a:t>
            </a:r>
            <a:r>
              <a:rPr lang="zh-CN" altLang="en-US" dirty="0" smtClean="0">
                <a:solidFill>
                  <a:srgbClr val="7030A0"/>
                </a:solidFill>
              </a:rPr>
              <a:t>、为什么要进行调制 ？</a:t>
            </a:r>
            <a:endParaRPr lang="en-US" altLang="zh-CN" dirty="0" smtClean="0">
              <a:solidFill>
                <a:srgbClr val="7030A0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400" dirty="0" smtClean="0"/>
              <a:t>(1)</a:t>
            </a:r>
            <a:r>
              <a:rPr lang="zh-CN" altLang="en-US" sz="2400" dirty="0" smtClean="0"/>
              <a:t>由于传输失真、传输损耗以及保证带内特性的原因，基带信号无法在无线信道或光纤信道上进行长距离传输，必须将信号搬移到</a:t>
            </a:r>
            <a:r>
              <a:rPr lang="zh-CN" altLang="en-US" sz="2400" dirty="0"/>
              <a:t>高频处。</a:t>
            </a:r>
            <a:r>
              <a:rPr lang="zh-CN" altLang="en-US" sz="2400" dirty="0" smtClean="0"/>
              <a:t>如</a:t>
            </a:r>
            <a:r>
              <a:rPr lang="zh-CN" altLang="en-US" sz="2400" dirty="0"/>
              <a:t>：</a:t>
            </a:r>
            <a:r>
              <a:rPr lang="zh-CN" altLang="en-US" sz="2400" dirty="0" smtClean="0"/>
              <a:t>无线传输，</a:t>
            </a:r>
            <a:r>
              <a:rPr lang="zh-CN" altLang="en-US" sz="2400" dirty="0"/>
              <a:t>为获得较高的天线辐射效率，天线尺寸要与发射信号波长比拟，而基带频率低，波长长，天线过长难实现。</a:t>
            </a:r>
          </a:p>
          <a:p>
            <a:pPr>
              <a:spcBef>
                <a:spcPts val="600"/>
              </a:spcBef>
            </a:pPr>
            <a:r>
              <a:rPr lang="en-US" altLang="zh-CN" sz="2400" dirty="0" smtClean="0"/>
              <a:t>(2)</a:t>
            </a:r>
            <a:r>
              <a:rPr lang="zh-CN" altLang="en-US" sz="2400" dirty="0" smtClean="0"/>
              <a:t>把</a:t>
            </a:r>
            <a:r>
              <a:rPr lang="zh-CN" altLang="en-US" sz="2400" dirty="0"/>
              <a:t>多个基带信号分别搬移到不同的载频处，以实现信道的多路复用，提高信道利用率。</a:t>
            </a:r>
          </a:p>
          <a:p>
            <a:pPr>
              <a:spcBef>
                <a:spcPts val="600"/>
              </a:spcBef>
            </a:pPr>
            <a:r>
              <a:rPr lang="en-US" altLang="zh-CN" sz="2400" dirty="0" smtClean="0"/>
              <a:t>(3)</a:t>
            </a:r>
            <a:r>
              <a:rPr lang="zh-CN" altLang="en-US" sz="2400" dirty="0" smtClean="0"/>
              <a:t>扩展</a:t>
            </a:r>
            <a:r>
              <a:rPr lang="zh-CN" altLang="en-US" sz="2400" dirty="0"/>
              <a:t>信号带宽，提高系统抗干扰、抗衰落能力，还可实现传输带宽与信噪比之间的互换。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dirty="0" smtClean="0">
                <a:solidFill>
                  <a:srgbClr val="0000FF"/>
                </a:solidFill>
              </a:rPr>
              <a:t>调制对通信系统的有效性和可靠性有很大影响！！</a:t>
            </a:r>
            <a:br>
              <a:rPr lang="zh-CN" altLang="en-US" sz="2400" dirty="0" smtClean="0">
                <a:solidFill>
                  <a:srgbClr val="0000FF"/>
                </a:solidFill>
              </a:rPr>
            </a:b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9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3400" b="1" dirty="0" smtClean="0">
                <a:latin typeface="+mj-ea"/>
                <a:ea typeface="+mj-ea"/>
              </a:rPr>
              <a:t>输入噪声分析</a:t>
            </a:r>
            <a:endParaRPr lang="zh-CN" altLang="en-US" sz="3400" b="1" dirty="0">
              <a:latin typeface="+mj-ea"/>
              <a:ea typeface="+mj-ea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1" dirty="0" err="1" smtClean="0"/>
              <a:t>n</a:t>
            </a:r>
            <a:r>
              <a:rPr lang="en-US" altLang="zh-CN" baseline="-25000" dirty="0" err="1" smtClean="0"/>
              <a:t>i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t</a:t>
            </a:r>
            <a:r>
              <a:rPr lang="en-US" altLang="zh-CN" dirty="0" smtClean="0"/>
              <a:t>)</a:t>
            </a:r>
            <a:r>
              <a:rPr lang="zh-CN" altLang="en-US" dirty="0" smtClean="0"/>
              <a:t>为平稳窄带高斯噪声，它的表示式为</a:t>
            </a:r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或</a:t>
            </a:r>
          </a:p>
          <a:p>
            <a:r>
              <a:rPr lang="zh-CN" altLang="en-US" dirty="0" smtClean="0"/>
              <a:t>由于</a:t>
            </a:r>
          </a:p>
          <a:p>
            <a:r>
              <a:rPr lang="zh-CN" altLang="en-US" dirty="0" smtClean="0"/>
              <a:t>式中 </a:t>
            </a:r>
            <a:r>
              <a:rPr lang="en-US" altLang="zh-CN" i="1" dirty="0" smtClean="0"/>
              <a:t>N</a:t>
            </a:r>
            <a:r>
              <a:rPr lang="en-US" altLang="zh-CN" baseline="-25000" dirty="0" smtClean="0"/>
              <a:t>i</a:t>
            </a:r>
            <a:r>
              <a:rPr lang="en-US" altLang="zh-CN" dirty="0" smtClean="0"/>
              <a:t> </a:t>
            </a:r>
            <a:r>
              <a:rPr lang="zh-CN" altLang="en-US" dirty="0" smtClean="0"/>
              <a:t>－ 解调器输入噪声的平均功率</a:t>
            </a:r>
          </a:p>
          <a:p>
            <a:r>
              <a:rPr lang="zh-CN" altLang="en-US" dirty="0" smtClean="0"/>
              <a:t>设白噪声的单边功率谱密度为</a:t>
            </a:r>
            <a:r>
              <a:rPr lang="en-US" altLang="zh-CN" i="1" dirty="0" smtClean="0"/>
              <a:t>n</a:t>
            </a:r>
            <a:r>
              <a:rPr lang="en-US" altLang="zh-CN" baseline="-25000" dirty="0" smtClean="0"/>
              <a:t>0 </a:t>
            </a:r>
            <a:r>
              <a:rPr lang="zh-CN" altLang="en-US" dirty="0" smtClean="0"/>
              <a:t>，带通滤波器是高度为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、带宽为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的理想矩形函数，则解调器的输入噪声功率为</a:t>
            </a:r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9632E-1FBD-4C62-AAB5-2A6A3CC66629}" type="slidenum">
              <a:rPr lang="en-US" altLang="zh-CN" smtClean="0"/>
              <a:pPr/>
              <a:t>60</a:t>
            </a:fld>
            <a:endParaRPr lang="en-US" altLang="zh-CN"/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1444" name="Object 4"/>
          <p:cNvGraphicFramePr>
            <a:graphicFrameLocks noChangeAspect="1"/>
          </p:cNvGraphicFramePr>
          <p:nvPr/>
        </p:nvGraphicFramePr>
        <p:xfrm>
          <a:off x="1907704" y="1772816"/>
          <a:ext cx="5160793" cy="556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042" name="公式" r:id="rId3" imgW="2108200" imgH="228600" progId="Equation.3">
                  <p:embed/>
                </p:oleObj>
              </mc:Choice>
              <mc:Fallback>
                <p:oleObj name="公式" r:id="rId3" imgW="2108200" imgH="228600" progId="Equation.3">
                  <p:embed/>
                  <p:pic>
                    <p:nvPicPr>
                      <p:cNvPr id="0" name="Picture 3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1772816"/>
                        <a:ext cx="5160793" cy="5567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1446" name="Object 6"/>
          <p:cNvGraphicFramePr>
            <a:graphicFrameLocks noChangeAspect="1"/>
          </p:cNvGraphicFramePr>
          <p:nvPr/>
        </p:nvGraphicFramePr>
        <p:xfrm>
          <a:off x="1907703" y="2348880"/>
          <a:ext cx="3630701" cy="497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043" name="公式" r:id="rId5" imgW="1663700" imgH="228600" progId="Equation.3">
                  <p:embed/>
                </p:oleObj>
              </mc:Choice>
              <mc:Fallback>
                <p:oleObj name="公式" r:id="rId5" imgW="1663700" imgH="228600" progId="Equation.3">
                  <p:embed/>
                  <p:pic>
                    <p:nvPicPr>
                      <p:cNvPr id="0" name="Picture 3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3" y="2348880"/>
                        <a:ext cx="3630701" cy="4974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9" name="Rectangle 9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1448" name="Object 8"/>
          <p:cNvGraphicFramePr>
            <a:graphicFrameLocks noChangeAspect="1"/>
          </p:cNvGraphicFramePr>
          <p:nvPr/>
        </p:nvGraphicFramePr>
        <p:xfrm>
          <a:off x="2051720" y="3068960"/>
          <a:ext cx="3540337" cy="587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044" name="公式" r:id="rId7" imgW="1612900" imgH="266700" progId="Equation.3">
                  <p:embed/>
                </p:oleObj>
              </mc:Choice>
              <mc:Fallback>
                <p:oleObj name="公式" r:id="rId7" imgW="1612900" imgH="266700" progId="Equation.3">
                  <p:embed/>
                  <p:pic>
                    <p:nvPicPr>
                      <p:cNvPr id="0" name="Picture 3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3068960"/>
                        <a:ext cx="3540337" cy="5879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1" name="Rectangle 11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145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561378"/>
              </p:ext>
            </p:extLst>
          </p:nvPr>
        </p:nvGraphicFramePr>
        <p:xfrm>
          <a:off x="3491880" y="5517232"/>
          <a:ext cx="1584176" cy="585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045" name="公式" r:id="rId9" imgW="622030" imgH="228501" progId="Equation.3">
                  <p:embed/>
                </p:oleObj>
              </mc:Choice>
              <mc:Fallback>
                <p:oleObj name="公式" r:id="rId9" imgW="622030" imgH="228501" progId="Equation.3">
                  <p:embed/>
                  <p:pic>
                    <p:nvPicPr>
                      <p:cNvPr id="0" name="Picture 3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5517232"/>
                        <a:ext cx="1584176" cy="5854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5742513" y="3212976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+mj-ea"/>
                <a:ea typeface="+mj-ea"/>
              </a:rPr>
              <a:t>平稳窄带高斯噪声的性质</a:t>
            </a:r>
            <a:endParaRPr lang="zh-CN" altLang="en-US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抗噪声性能的度量</a:t>
            </a:r>
            <a:endParaRPr lang="zh-CN" altLang="en-US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064896" cy="5112568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解调器输出信噪比：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r>
              <a:rPr lang="zh-CN" altLang="en-US" dirty="0" smtClean="0"/>
              <a:t>输出信噪比反映了解调器的抗噪性能。输出信噪比越大越好。</a:t>
            </a:r>
          </a:p>
          <a:p>
            <a:r>
              <a:rPr lang="zh-CN" altLang="en-US" dirty="0" smtClean="0">
                <a:solidFill>
                  <a:srgbClr val="0000FF"/>
                </a:solidFill>
              </a:rPr>
              <a:t>制度增益定义：</a:t>
            </a:r>
          </a:p>
          <a:p>
            <a:pPr lvl="1"/>
            <a:endParaRPr lang="en-US" altLang="zh-CN" dirty="0" smtClean="0"/>
          </a:p>
          <a:p>
            <a:pPr lvl="1"/>
            <a:endParaRPr lang="zh-CN" altLang="en-US" dirty="0" smtClean="0"/>
          </a:p>
          <a:p>
            <a:pPr lvl="1"/>
            <a:r>
              <a:rPr lang="zh-CN" altLang="en-US" dirty="0" smtClean="0"/>
              <a:t>	用</a:t>
            </a:r>
            <a:r>
              <a:rPr lang="en-US" altLang="zh-CN" dirty="0" smtClean="0"/>
              <a:t>G</a:t>
            </a:r>
            <a:r>
              <a:rPr lang="zh-CN" altLang="en-US" dirty="0" smtClean="0"/>
              <a:t>便于比较同类调制系统采用</a:t>
            </a:r>
            <a:r>
              <a:rPr lang="zh-CN" altLang="en-US" dirty="0" smtClean="0">
                <a:solidFill>
                  <a:srgbClr val="FF0000"/>
                </a:solidFill>
              </a:rPr>
              <a:t>不同解调器</a:t>
            </a:r>
            <a:r>
              <a:rPr lang="zh-CN" altLang="en-US" dirty="0" smtClean="0"/>
              <a:t>时的性能。</a:t>
            </a:r>
          </a:p>
          <a:p>
            <a:pPr lvl="1"/>
            <a:r>
              <a:rPr lang="en-US" altLang="zh-CN" dirty="0" smtClean="0"/>
              <a:t>G </a:t>
            </a:r>
            <a:r>
              <a:rPr lang="zh-CN" altLang="en-US" dirty="0" smtClean="0"/>
              <a:t>也反映了这种调制制度的优劣。</a:t>
            </a: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63C64-1172-4749-9F51-3CCFA4253FAE}" type="slidenum">
              <a:rPr lang="en-US" altLang="zh-CN" smtClean="0"/>
              <a:pPr/>
              <a:t>61</a:t>
            </a:fld>
            <a:endParaRPr lang="en-US" altLang="zh-CN"/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1475656" y="1700808"/>
          <a:ext cx="62547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922" r:id="rId3" imgW="3517900" imgH="508000" progId="Equation.DSMT4">
                  <p:embed/>
                </p:oleObj>
              </mc:Choice>
              <mc:Fallback>
                <p:oleObj r:id="rId3" imgW="3517900" imgH="508000" progId="Equation.DSMT4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700808"/>
                        <a:ext cx="6254750" cy="898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1" name="Rectangle 7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2470" name="Object 6"/>
          <p:cNvGraphicFramePr>
            <a:graphicFrameLocks noChangeAspect="1"/>
          </p:cNvGraphicFramePr>
          <p:nvPr/>
        </p:nvGraphicFramePr>
        <p:xfrm>
          <a:off x="3275856" y="3484119"/>
          <a:ext cx="1512168" cy="880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923" name="公式" r:id="rId5" imgW="748975" imgH="431613" progId="Equation.3">
                  <p:embed/>
                </p:oleObj>
              </mc:Choice>
              <mc:Fallback>
                <p:oleObj name="公式" r:id="rId5" imgW="748975" imgH="431613" progId="Equation.3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3484119"/>
                        <a:ext cx="1512168" cy="880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3" name="Rectangle 9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2472" name="Object 8"/>
          <p:cNvGraphicFramePr>
            <a:graphicFrameLocks noChangeAspect="1"/>
          </p:cNvGraphicFramePr>
          <p:nvPr/>
        </p:nvGraphicFramePr>
        <p:xfrm>
          <a:off x="3275856" y="4365104"/>
          <a:ext cx="4602163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924" name="Equation" r:id="rId7" imgW="3098800" imgH="520700" progId="Equation.DSMT4">
                  <p:embed/>
                </p:oleObj>
              </mc:Choice>
              <mc:Fallback>
                <p:oleObj name="Equation" r:id="rId7" imgW="3098800" imgH="520700" progId="Equation.DSMT4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4365104"/>
                        <a:ext cx="4602163" cy="830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5148064" y="338893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输出信噪比</a:t>
            </a:r>
            <a:endParaRPr lang="zh-CN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48064" y="389298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输入信噪比</a:t>
            </a:r>
            <a:endParaRPr lang="zh-CN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76056" y="3820978"/>
            <a:ext cx="15841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2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2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2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模拟调制系统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5.1 </a:t>
            </a:r>
            <a:r>
              <a:rPr lang="zh-CN" altLang="en-US" dirty="0" smtClean="0"/>
              <a:t>幅度调制（线性调制）的原理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5.2  </a:t>
            </a:r>
            <a:r>
              <a:rPr lang="zh-CN" altLang="en-US" dirty="0" smtClean="0">
                <a:solidFill>
                  <a:srgbClr val="FF0000"/>
                </a:solidFill>
              </a:rPr>
              <a:t>线性调制系统的抗噪声性能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5.3  </a:t>
            </a:r>
            <a:r>
              <a:rPr lang="zh-CN" altLang="en-US" dirty="0" smtClean="0"/>
              <a:t>非线性调制（角度调制）的原理</a:t>
            </a:r>
          </a:p>
          <a:p>
            <a:r>
              <a:rPr lang="en-US" altLang="zh-CN" dirty="0" smtClean="0"/>
              <a:t>5.4  </a:t>
            </a:r>
            <a:r>
              <a:rPr lang="zh-CN" altLang="en-US" dirty="0" smtClean="0"/>
              <a:t>调频系统的抗噪声性能</a:t>
            </a:r>
            <a:endParaRPr lang="zh-CN" altLang="en-US" b="0" dirty="0" smtClean="0"/>
          </a:p>
          <a:p>
            <a:r>
              <a:rPr lang="en-US" altLang="zh-CN" dirty="0" smtClean="0"/>
              <a:t>5.5  </a:t>
            </a:r>
            <a:r>
              <a:rPr lang="zh-CN" altLang="en-US" dirty="0" smtClean="0"/>
              <a:t>各种模拟调制系统的比较</a:t>
            </a:r>
            <a:endParaRPr lang="en-US" altLang="zh-CN" dirty="0" smtClean="0"/>
          </a:p>
          <a:p>
            <a:r>
              <a:rPr lang="en-US" altLang="zh-CN" dirty="0"/>
              <a:t>5.6  </a:t>
            </a:r>
            <a:r>
              <a:rPr lang="zh-CN" altLang="en-US" dirty="0"/>
              <a:t>频分复用</a:t>
            </a:r>
            <a:r>
              <a:rPr lang="en-US" altLang="zh-CN" dirty="0"/>
              <a:t>(FDM)</a:t>
            </a:r>
            <a:r>
              <a:rPr lang="zh-CN" altLang="en-US" dirty="0"/>
              <a:t>和调频</a:t>
            </a:r>
            <a:r>
              <a:rPr lang="en-US" altLang="zh-CN" dirty="0"/>
              <a:t>(FM)</a:t>
            </a:r>
            <a:r>
              <a:rPr lang="zh-CN" altLang="en-US" dirty="0"/>
              <a:t>立体声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5796136" y="1671290"/>
            <a:ext cx="3312368" cy="2677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5.2.1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分析模型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altLang="zh-CN" sz="2400" b="1" dirty="0" smtClean="0">
                <a:solidFill>
                  <a:srgbClr val="C00000"/>
                </a:solidFill>
                <a:latin typeface="+mj-ea"/>
                <a:ea typeface="+mj-ea"/>
              </a:rPr>
              <a:t>5.2.2  DSB</a:t>
            </a:r>
            <a:r>
              <a:rPr lang="zh-CN" altLang="en-US" sz="2400" b="1" dirty="0" smtClean="0">
                <a:solidFill>
                  <a:srgbClr val="C00000"/>
                </a:solidFill>
                <a:latin typeface="+mj-ea"/>
                <a:ea typeface="+mj-ea"/>
              </a:rPr>
              <a:t>调制系统的性能</a:t>
            </a:r>
            <a:endParaRPr lang="en-US" altLang="zh-CN" sz="24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5.2.3 SSB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调制系统的性能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5.2.4 AM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包络检波的性能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208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altLang="zh-CN" sz="3400" b="1" dirty="0" smtClean="0">
                <a:latin typeface="+mj-ea"/>
                <a:ea typeface="+mj-ea"/>
              </a:rPr>
              <a:t>5.2.2  DSB</a:t>
            </a:r>
            <a:r>
              <a:rPr lang="zh-CN" altLang="en-US" sz="3400" b="1" dirty="0" smtClean="0">
                <a:latin typeface="+mj-ea"/>
                <a:ea typeface="+mj-ea"/>
              </a:rPr>
              <a:t>调制系统的性能</a:t>
            </a:r>
            <a:endParaRPr lang="zh-CN" altLang="en-US" sz="3400" b="1" dirty="0">
              <a:latin typeface="+mj-ea"/>
              <a:ea typeface="+mj-ea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1. </a:t>
            </a:r>
            <a:r>
              <a:rPr lang="zh-CN" altLang="en-US" dirty="0" smtClean="0">
                <a:solidFill>
                  <a:srgbClr val="0000FF"/>
                </a:solidFill>
              </a:rPr>
              <a:t>抗噪声性能分析模型 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r>
              <a:rPr lang="zh-CN" altLang="en-US" dirty="0" smtClean="0"/>
              <a:t>由于是线性系统，所以可以分别计算解调器输出的信号功率和噪声功率。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F5D5-4DDC-4252-8187-404DB46B7DDF}" type="slidenum">
              <a:rPr lang="en-US" altLang="zh-CN" smtClean="0"/>
              <a:pPr/>
              <a:t>63</a:t>
            </a:fld>
            <a:endParaRPr lang="en-US" altLang="zh-CN"/>
          </a:p>
        </p:txBody>
      </p:sp>
      <p:graphicFrame>
        <p:nvGraphicFramePr>
          <p:cNvPr id="63492" name="Object 4"/>
          <p:cNvGraphicFramePr>
            <a:graphicFrameLocks noChangeAspect="1"/>
          </p:cNvGraphicFramePr>
          <p:nvPr/>
        </p:nvGraphicFramePr>
        <p:xfrm>
          <a:off x="1006238" y="2060849"/>
          <a:ext cx="6896337" cy="1992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9" name="图片" r:id="rId3" imgW="3475941" imgH="922033" progId="Word.Picture.8">
                  <p:embed/>
                </p:oleObj>
              </mc:Choice>
              <mc:Fallback>
                <p:oleObj name="图片" r:id="rId3" imgW="3475941" imgH="922033" progId="Word.Picture.8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238" y="2060849"/>
                        <a:ext cx="6896337" cy="199204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FFFFF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076056" y="1772816"/>
            <a:ext cx="17427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+mj-ea"/>
                <a:ea typeface="+mj-ea"/>
              </a:rPr>
              <a:t>DSB</a:t>
            </a:r>
            <a:r>
              <a:rPr lang="zh-CN" altLang="en-US" sz="2000" b="1" dirty="0" smtClean="0">
                <a:solidFill>
                  <a:srgbClr val="FF0000"/>
                </a:solidFill>
                <a:latin typeface="+mj-ea"/>
                <a:ea typeface="+mj-ea"/>
              </a:rPr>
              <a:t>相干解调</a:t>
            </a:r>
            <a:endParaRPr lang="zh-CN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2. </a:t>
            </a:r>
            <a:r>
              <a:rPr lang="zh-CN" altLang="en-US" dirty="0" smtClean="0">
                <a:solidFill>
                  <a:srgbClr val="0000FF"/>
                </a:solidFill>
              </a:rPr>
              <a:t>输出有用信号功率计算</a:t>
            </a:r>
          </a:p>
          <a:p>
            <a:pPr lvl="1"/>
            <a:r>
              <a:rPr lang="zh-CN" altLang="en-US" dirty="0" smtClean="0"/>
              <a:t>设解调器输入信号为</a:t>
            </a:r>
          </a:p>
          <a:p>
            <a:pPr lvl="3"/>
            <a:endParaRPr lang="zh-CN" altLang="en-US" dirty="0" smtClean="0"/>
          </a:p>
          <a:p>
            <a:pPr lvl="1"/>
            <a:r>
              <a:rPr lang="zh-CN" altLang="en-US" dirty="0" smtClean="0"/>
              <a:t>与相干载波</a:t>
            </a:r>
            <a:r>
              <a:rPr lang="en-US" altLang="zh-CN" dirty="0" err="1" smtClean="0"/>
              <a:t>cos</a:t>
            </a:r>
            <a:r>
              <a:rPr lang="en-US" altLang="zh-CN" i="1" dirty="0" err="1" smtClean="0">
                <a:sym typeface="Symbol" pitchFamily="18" charset="2"/>
              </a:rPr>
              <a:t></a:t>
            </a:r>
            <a:r>
              <a:rPr lang="en-US" altLang="zh-CN" baseline="-25000" dirty="0" err="1" smtClean="0">
                <a:sym typeface="Symbol" pitchFamily="18" charset="2"/>
              </a:rPr>
              <a:t>c</a:t>
            </a:r>
            <a:r>
              <a:rPr lang="en-US" altLang="zh-CN" i="1" dirty="0" err="1" smtClean="0">
                <a:sym typeface="Symbol" pitchFamily="18" charset="2"/>
              </a:rPr>
              <a:t>t</a:t>
            </a:r>
            <a:r>
              <a:rPr lang="zh-CN" altLang="en-US" dirty="0" smtClean="0"/>
              <a:t>相乘后，得</a:t>
            </a:r>
          </a:p>
          <a:p>
            <a:pPr lvl="1"/>
            <a:endParaRPr lang="en-US" altLang="zh-CN" dirty="0" smtClean="0"/>
          </a:p>
          <a:p>
            <a:pPr lvl="1"/>
            <a:endParaRPr lang="zh-CN" altLang="en-US" dirty="0" smtClean="0"/>
          </a:p>
          <a:p>
            <a:pPr lvl="1"/>
            <a:r>
              <a:rPr lang="zh-CN" altLang="en-US" dirty="0" smtClean="0"/>
              <a:t>经低通滤波，得到输出信号为</a:t>
            </a:r>
          </a:p>
          <a:p>
            <a:pPr lvl="2"/>
            <a:endParaRPr lang="zh-CN" altLang="en-US" dirty="0" smtClean="0"/>
          </a:p>
          <a:p>
            <a:pPr lvl="1"/>
            <a:r>
              <a:rPr lang="zh-CN" altLang="en-US" dirty="0" smtClean="0"/>
              <a:t>因此，解调器输出端的有用信号功率为</a:t>
            </a:r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E880B-AF9F-4C06-85B1-4700E39E1731}" type="slidenum">
              <a:rPr lang="en-US" altLang="zh-CN" smtClean="0"/>
              <a:pPr/>
              <a:t>64</a:t>
            </a:fld>
            <a:endParaRPr lang="en-US" altLang="zh-CN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4067944" y="1772816"/>
          <a:ext cx="2682601" cy="499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087" name="公式" r:id="rId3" imgW="1231366" imgH="228501" progId="Equation.3">
                  <p:embed/>
                </p:oleObj>
              </mc:Choice>
              <mc:Fallback>
                <p:oleObj name="公式" r:id="rId3" imgW="1231366" imgH="228501" progId="Equation.3">
                  <p:embed/>
                  <p:pic>
                    <p:nvPicPr>
                      <p:cNvPr id="0" name="Picture 3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1772816"/>
                        <a:ext cx="2682601" cy="4990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1907704" y="3068960"/>
          <a:ext cx="4964311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088" name="公式" r:id="rId5" imgW="2451100" imgH="393700" progId="Equation.3">
                  <p:embed/>
                </p:oleObj>
              </mc:Choice>
              <mc:Fallback>
                <p:oleObj name="公式" r:id="rId5" imgW="2451100" imgH="393700" progId="Equation.3">
                  <p:embed/>
                  <p:pic>
                    <p:nvPicPr>
                      <p:cNvPr id="0" name="Picture 3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3068960"/>
                        <a:ext cx="4964311" cy="792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1" name="Rectangle 9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4520" name="Object 8"/>
          <p:cNvGraphicFramePr>
            <a:graphicFrameLocks noChangeAspect="1"/>
          </p:cNvGraphicFramePr>
          <p:nvPr/>
        </p:nvGraphicFramePr>
        <p:xfrm>
          <a:off x="5364088" y="3955375"/>
          <a:ext cx="1872208" cy="798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089" r:id="rId7" imgW="914400" imgH="393700" progId="Equation.DSMT4">
                  <p:embed/>
                </p:oleObj>
              </mc:Choice>
              <mc:Fallback>
                <p:oleObj r:id="rId7" imgW="914400" imgH="393700" progId="Equation.DSMT4">
                  <p:embed/>
                  <p:pic>
                    <p:nvPicPr>
                      <p:cNvPr id="0" name="Picture 3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3955375"/>
                        <a:ext cx="1872208" cy="7989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3" name="Rectangle 11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4522" name="Object 10"/>
          <p:cNvGraphicFramePr>
            <a:graphicFrameLocks noChangeAspect="1"/>
          </p:cNvGraphicFramePr>
          <p:nvPr/>
        </p:nvGraphicFramePr>
        <p:xfrm>
          <a:off x="2627783" y="5517232"/>
          <a:ext cx="2512535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090" r:id="rId9" imgW="1282700" imgH="393700" progId="Equation.DSMT4">
                  <p:embed/>
                </p:oleObj>
              </mc:Choice>
              <mc:Fallback>
                <p:oleObj r:id="rId9" imgW="1282700" imgH="393700" progId="Equation.DSMT4">
                  <p:embed/>
                  <p:pic>
                    <p:nvPicPr>
                      <p:cNvPr id="0" name="Picture 3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3" y="5517232"/>
                        <a:ext cx="2512535" cy="792088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4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4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</a:rPr>
              <a:t>3. </a:t>
            </a:r>
            <a:r>
              <a:rPr lang="zh-CN" altLang="en-US" sz="2800" smtClean="0">
                <a:solidFill>
                  <a:srgbClr val="0000FF"/>
                </a:solidFill>
              </a:rPr>
              <a:t>输出噪声</a:t>
            </a:r>
            <a:r>
              <a:rPr lang="zh-CN" altLang="en-US" sz="2800" dirty="0" smtClean="0">
                <a:solidFill>
                  <a:srgbClr val="0000FF"/>
                </a:solidFill>
              </a:rPr>
              <a:t>信号功率计算</a:t>
            </a:r>
            <a:endParaRPr lang="zh-CN" altLang="en-US" sz="2800" dirty="0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解调器输入端的窄带噪声可表示为</a:t>
            </a:r>
          </a:p>
          <a:p>
            <a:pPr lvl="1"/>
            <a:endParaRPr lang="zh-CN" altLang="en-US" dirty="0" smtClean="0"/>
          </a:p>
          <a:p>
            <a:pPr lvl="1"/>
            <a:r>
              <a:rPr lang="zh-CN" altLang="en-US" dirty="0" smtClean="0"/>
              <a:t>它与相干载波相乘后，得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r>
              <a:rPr lang="zh-CN" altLang="en-US" dirty="0" smtClean="0"/>
              <a:t>经低通滤波，解调器最终的输出噪声为</a:t>
            </a:r>
          </a:p>
          <a:p>
            <a:pPr lvl="1"/>
            <a:endParaRPr lang="zh-CN" altLang="en-US" dirty="0" smtClean="0"/>
          </a:p>
          <a:p>
            <a:pPr lvl="1"/>
            <a:r>
              <a:rPr lang="zh-CN" altLang="en-US" dirty="0" smtClean="0"/>
              <a:t>故输出噪声功率为</a:t>
            </a:r>
          </a:p>
          <a:p>
            <a:pPr lvl="1"/>
            <a:endParaRPr lang="zh-CN" altLang="en-US" dirty="0" smtClean="0"/>
          </a:p>
          <a:p>
            <a:pPr lvl="1"/>
            <a:r>
              <a:rPr lang="zh-CN" altLang="en-US" dirty="0" smtClean="0"/>
              <a:t>或写成</a:t>
            </a:r>
            <a:endParaRPr lang="zh-CN" altLang="en-US" dirty="0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A7482-1544-4A3A-BB3A-7A3A485C6C78}" type="slidenum">
              <a:rPr lang="en-US" altLang="zh-CN" smtClean="0"/>
              <a:pPr/>
              <a:t>65</a:t>
            </a:fld>
            <a:endParaRPr lang="en-US" altLang="zh-CN"/>
          </a:p>
        </p:txBody>
      </p:sp>
      <p:graphicFrame>
        <p:nvGraphicFramePr>
          <p:cNvPr id="65541" name="Object 5"/>
          <p:cNvGraphicFramePr>
            <a:graphicFrameLocks noChangeAspect="1"/>
          </p:cNvGraphicFramePr>
          <p:nvPr/>
        </p:nvGraphicFramePr>
        <p:xfrm>
          <a:off x="1907704" y="1700808"/>
          <a:ext cx="40941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30" name="公式" r:id="rId3" imgW="2095500" imgH="228600" progId="Equation.3">
                  <p:embed/>
                </p:oleObj>
              </mc:Choice>
              <mc:Fallback>
                <p:oleObj name="公式" r:id="rId3" imgW="2095500" imgH="228600" progId="Equation.3">
                  <p:embed/>
                  <p:pic>
                    <p:nvPicPr>
                      <p:cNvPr id="0" name="Picture 6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1700808"/>
                        <a:ext cx="4094163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4" name="Rectangle 8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5546" name="Rectangle 10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404343" y="2636912"/>
            <a:ext cx="6354763" cy="1222375"/>
            <a:chOff x="970" y="1593"/>
            <a:chExt cx="4003" cy="770"/>
          </a:xfrm>
        </p:grpSpPr>
        <p:graphicFrame>
          <p:nvGraphicFramePr>
            <p:cNvPr id="65543" name="Object 7"/>
            <p:cNvGraphicFramePr>
              <a:graphicFrameLocks noChangeAspect="1"/>
            </p:cNvGraphicFramePr>
            <p:nvPr/>
          </p:nvGraphicFramePr>
          <p:xfrm>
            <a:off x="970" y="1593"/>
            <a:ext cx="3458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131" name="公式" r:id="rId5" imgW="3073400" imgH="228600" progId="Equation.3">
                    <p:embed/>
                  </p:oleObj>
                </mc:Choice>
                <mc:Fallback>
                  <p:oleObj name="公式" r:id="rId5" imgW="3073400" imgH="228600" progId="Equation.3">
                    <p:embed/>
                    <p:pic>
                      <p:nvPicPr>
                        <p:cNvPr id="0" name="Picture 6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0" y="1593"/>
                          <a:ext cx="3458" cy="25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45" name="Object 9"/>
            <p:cNvGraphicFramePr>
              <a:graphicFrameLocks noChangeAspect="1"/>
            </p:cNvGraphicFramePr>
            <p:nvPr/>
          </p:nvGraphicFramePr>
          <p:xfrm>
            <a:off x="1922" y="1911"/>
            <a:ext cx="3051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132" name="公式" r:id="rId7" imgW="2628900" imgH="393700" progId="Equation.3">
                    <p:embed/>
                  </p:oleObj>
                </mc:Choice>
                <mc:Fallback>
                  <p:oleObj name="公式" r:id="rId7" imgW="2628900" imgH="393700" progId="Equation.3">
                    <p:embed/>
                    <p:pic>
                      <p:nvPicPr>
                        <p:cNvPr id="0" name="Picture 6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2" y="1911"/>
                          <a:ext cx="3051" cy="4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5549" name="Rectangle 13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5548" name="Object 12"/>
          <p:cNvGraphicFramePr>
            <a:graphicFrameLocks noChangeAspect="1"/>
          </p:cNvGraphicFramePr>
          <p:nvPr/>
        </p:nvGraphicFramePr>
        <p:xfrm>
          <a:off x="6516216" y="3861048"/>
          <a:ext cx="1691925" cy="746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33" r:id="rId9" imgW="888614" imgH="393529" progId="Equation.DSMT4">
                  <p:embed/>
                </p:oleObj>
              </mc:Choice>
              <mc:Fallback>
                <p:oleObj r:id="rId9" imgW="888614" imgH="393529" progId="Equation.DSMT4">
                  <p:embed/>
                  <p:pic>
                    <p:nvPicPr>
                      <p:cNvPr id="0" name="Picture 6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3861048"/>
                        <a:ext cx="1691925" cy="7466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51" name="Rectangle 1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5550" name="Object 14"/>
          <p:cNvGraphicFramePr>
            <a:graphicFrameLocks noChangeAspect="1"/>
          </p:cNvGraphicFramePr>
          <p:nvPr/>
        </p:nvGraphicFramePr>
        <p:xfrm>
          <a:off x="3851920" y="4774579"/>
          <a:ext cx="2160240" cy="677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34" r:id="rId11" imgW="1244600" imgH="393700" progId="Equation.DSMT4">
                  <p:embed/>
                </p:oleObj>
              </mc:Choice>
              <mc:Fallback>
                <p:oleObj r:id="rId11" imgW="1244600" imgH="393700" progId="Equation.DSMT4">
                  <p:embed/>
                  <p:pic>
                    <p:nvPicPr>
                      <p:cNvPr id="0" name="Picture 6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4774579"/>
                        <a:ext cx="2160240" cy="677191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53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5552" name="Object 16"/>
          <p:cNvGraphicFramePr>
            <a:graphicFrameLocks noChangeAspect="1"/>
          </p:cNvGraphicFramePr>
          <p:nvPr/>
        </p:nvGraphicFramePr>
        <p:xfrm>
          <a:off x="2699792" y="5805264"/>
          <a:ext cx="3018482" cy="683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35" r:id="rId13" imgW="1726451" imgH="393529" progId="Equation.DSMT4">
                  <p:embed/>
                </p:oleObj>
              </mc:Choice>
              <mc:Fallback>
                <p:oleObj r:id="rId13" imgW="1726451" imgH="393529" progId="Equation.DSMT4">
                  <p:embed/>
                  <p:pic>
                    <p:nvPicPr>
                      <p:cNvPr id="0" name="Picture 6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5805264"/>
                        <a:ext cx="3018482" cy="683196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5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55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55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5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5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5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</a:rPr>
              <a:t>4. </a:t>
            </a:r>
            <a:r>
              <a:rPr lang="zh-CN" altLang="en-US" sz="2800" dirty="0" smtClean="0">
                <a:solidFill>
                  <a:srgbClr val="0000FF"/>
                </a:solidFill>
              </a:rPr>
              <a:t>抗噪声性能分析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(1)</a:t>
            </a:r>
            <a:r>
              <a:rPr lang="zh-CN" altLang="en-US" dirty="0" smtClean="0">
                <a:solidFill>
                  <a:srgbClr val="7030A0"/>
                </a:solidFill>
              </a:rPr>
              <a:t>输出信噪比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r>
              <a:rPr lang="en-US" altLang="zh-CN" dirty="0" smtClean="0">
                <a:solidFill>
                  <a:srgbClr val="7030A0"/>
                </a:solidFill>
              </a:rPr>
              <a:t>(2)</a:t>
            </a:r>
            <a:r>
              <a:rPr lang="zh-CN" altLang="en-US" dirty="0" smtClean="0">
                <a:solidFill>
                  <a:srgbClr val="7030A0"/>
                </a:solidFill>
              </a:rPr>
              <a:t>制度增益</a:t>
            </a:r>
            <a:endParaRPr lang="en-US" altLang="zh-CN" dirty="0" smtClean="0">
              <a:solidFill>
                <a:srgbClr val="7030A0"/>
              </a:solidFill>
            </a:endParaRPr>
          </a:p>
          <a:p>
            <a:pPr lvl="2"/>
            <a:endParaRPr lang="en-US" altLang="zh-CN" dirty="0" smtClean="0">
              <a:solidFill>
                <a:srgbClr val="7030A0"/>
              </a:solidFill>
            </a:endParaRPr>
          </a:p>
          <a:p>
            <a:pPr lvl="1"/>
            <a:r>
              <a:rPr lang="zh-CN" altLang="en-US" dirty="0" smtClean="0"/>
              <a:t>先求解调器输入信号平均功率为</a:t>
            </a:r>
            <a:endParaRPr lang="en-US" altLang="zh-CN" dirty="0" smtClean="0"/>
          </a:p>
          <a:p>
            <a:pPr lvl="1"/>
            <a:endParaRPr lang="zh-CN" altLang="en-US" dirty="0" smtClean="0"/>
          </a:p>
          <a:p>
            <a:pPr lvl="1"/>
            <a:r>
              <a:rPr lang="zh-CN" altLang="en-US" dirty="0" smtClean="0"/>
              <a:t>需知输入信噪比</a:t>
            </a:r>
            <a:endParaRPr lang="en-US" altLang="zh-CN" dirty="0" smtClean="0"/>
          </a:p>
          <a:p>
            <a:pPr lvl="2"/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5FE2D-A1F7-42AE-9B97-ABBB1E73D92D}" type="slidenum">
              <a:rPr lang="en-US" altLang="zh-CN" smtClean="0"/>
              <a:pPr/>
              <a:t>66</a:t>
            </a:fld>
            <a:endParaRPr lang="en-US" altLang="zh-CN"/>
          </a:p>
        </p:txBody>
      </p:sp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2843808" y="4221088"/>
          <a:ext cx="400526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111" name="公式" r:id="rId3" imgW="2311400" imgH="393700" progId="Equation.3">
                  <p:embed/>
                </p:oleObj>
              </mc:Choice>
              <mc:Fallback>
                <p:oleObj name="公式" r:id="rId3" imgW="2311400" imgH="393700" progId="Equation.3">
                  <p:embed/>
                  <p:pic>
                    <p:nvPicPr>
                      <p:cNvPr id="0" name="Picture 3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4221088"/>
                        <a:ext cx="4005262" cy="67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6" name="Object 6"/>
          <p:cNvGraphicFramePr>
            <a:graphicFrameLocks noChangeAspect="1"/>
          </p:cNvGraphicFramePr>
          <p:nvPr/>
        </p:nvGraphicFramePr>
        <p:xfrm>
          <a:off x="3275856" y="5157192"/>
          <a:ext cx="1665287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112" name="公式" r:id="rId5" imgW="889000" imgH="609600" progId="Equation.3">
                  <p:embed/>
                </p:oleObj>
              </mc:Choice>
              <mc:Fallback>
                <p:oleObj name="公式" r:id="rId5" imgW="889000" imgH="609600" progId="Equation.3">
                  <p:embed/>
                  <p:pic>
                    <p:nvPicPr>
                      <p:cNvPr id="0" name="Picture 3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5157192"/>
                        <a:ext cx="1665287" cy="106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9" name="Rectangle 9"/>
          <p:cNvSpPr>
            <a:spLocks noChangeArrowheads="1"/>
          </p:cNvSpPr>
          <p:nvPr/>
        </p:nvSpPr>
        <p:spPr bwMode="auto">
          <a:xfrm>
            <a:off x="0" y="3048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6568" name="Object 8"/>
          <p:cNvGraphicFramePr>
            <a:graphicFrameLocks noChangeAspect="1"/>
          </p:cNvGraphicFramePr>
          <p:nvPr/>
        </p:nvGraphicFramePr>
        <p:xfrm>
          <a:off x="3491880" y="980728"/>
          <a:ext cx="2341562" cy="129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113" r:id="rId7" imgW="1384300" imgH="762000" progId="Equation.DSMT4">
                  <p:embed/>
                </p:oleObj>
              </mc:Choice>
              <mc:Fallback>
                <p:oleObj r:id="rId7" imgW="1384300" imgH="762000" progId="Equation.DSMT4">
                  <p:embed/>
                  <p:pic>
                    <p:nvPicPr>
                      <p:cNvPr id="0" name="Picture 3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980728"/>
                        <a:ext cx="2341562" cy="1290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41" name="Object 5"/>
          <p:cNvGraphicFramePr>
            <a:graphicFrameLocks noChangeAspect="1"/>
          </p:cNvGraphicFramePr>
          <p:nvPr/>
        </p:nvGraphicFramePr>
        <p:xfrm>
          <a:off x="3131840" y="2780928"/>
          <a:ext cx="176212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114" name="Equation" r:id="rId9" imgW="927100" imgH="431800" progId="Equation.DSMT4">
                  <p:embed/>
                </p:oleObj>
              </mc:Choice>
              <mc:Fallback>
                <p:oleObj name="Equation" r:id="rId9" imgW="927100" imgH="431800" progId="Equation.DSMT4">
                  <p:embed/>
                  <p:pic>
                    <p:nvPicPr>
                      <p:cNvPr id="0" name="Picture 3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2780928"/>
                        <a:ext cx="1762125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3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3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制度增益</a:t>
            </a:r>
          </a:p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结论：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en-US" altLang="zh-CN" dirty="0" smtClean="0"/>
              <a:t>DSB</a:t>
            </a:r>
            <a:r>
              <a:rPr lang="zh-CN" altLang="en-US" dirty="0" smtClean="0"/>
              <a:t>调制系统的制度增益为</a:t>
            </a:r>
            <a:r>
              <a:rPr lang="en-US" altLang="zh-CN" dirty="0" smtClean="0"/>
              <a:t>2</a:t>
            </a:r>
            <a:r>
              <a:rPr lang="zh-CN" altLang="en-US" dirty="0" smtClean="0"/>
              <a:t>。也就是说，</a:t>
            </a:r>
            <a:r>
              <a:rPr lang="en-US" altLang="zh-CN" dirty="0" smtClean="0"/>
              <a:t>DSB</a:t>
            </a:r>
            <a:r>
              <a:rPr lang="zh-CN" altLang="en-US" dirty="0" smtClean="0"/>
              <a:t>信号的解调器使信噪比改善一倍。这是因为采用相干解调，使输入噪声中的正交分量被消除的缘故。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765F-D929-4542-B851-8157A18AE03F}" type="slidenum">
              <a:rPr lang="en-US" altLang="zh-CN" smtClean="0"/>
              <a:pPr/>
              <a:t>67</a:t>
            </a:fld>
            <a:endParaRPr lang="en-US" altLang="zh-CN"/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7588" name="Object 4"/>
          <p:cNvGraphicFramePr>
            <a:graphicFrameLocks noChangeAspect="1"/>
          </p:cNvGraphicFramePr>
          <p:nvPr/>
        </p:nvGraphicFramePr>
        <p:xfrm>
          <a:off x="2006600" y="1719263"/>
          <a:ext cx="2205038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96" r:id="rId3" imgW="1155700" imgH="431800" progId="Equation.DSMT4">
                  <p:embed/>
                </p:oleObj>
              </mc:Choice>
              <mc:Fallback>
                <p:oleObj r:id="rId3" imgW="1155700" imgH="431800" progId="Equation.DSMT4">
                  <p:embed/>
                  <p:pic>
                    <p:nvPicPr>
                      <p:cNvPr id="0" name="Picture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6600" y="1719263"/>
                        <a:ext cx="2205038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模拟调制系统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5.1 </a:t>
            </a:r>
            <a:r>
              <a:rPr lang="zh-CN" altLang="en-US" dirty="0" smtClean="0"/>
              <a:t>幅度调制（线性调制）的原理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5.2  </a:t>
            </a:r>
            <a:r>
              <a:rPr lang="zh-CN" altLang="en-US" dirty="0" smtClean="0">
                <a:solidFill>
                  <a:srgbClr val="FF0000"/>
                </a:solidFill>
              </a:rPr>
              <a:t>线性调制系统的抗噪声性能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5.3  </a:t>
            </a:r>
            <a:r>
              <a:rPr lang="zh-CN" altLang="en-US" dirty="0" smtClean="0"/>
              <a:t>非线性调制（角度调制）的原理</a:t>
            </a:r>
          </a:p>
          <a:p>
            <a:r>
              <a:rPr lang="en-US" altLang="zh-CN" dirty="0" smtClean="0"/>
              <a:t>5.4  </a:t>
            </a:r>
            <a:r>
              <a:rPr lang="zh-CN" altLang="en-US" dirty="0" smtClean="0"/>
              <a:t>调频系统的抗噪声性能</a:t>
            </a:r>
            <a:endParaRPr lang="zh-CN" altLang="en-US" b="0" dirty="0" smtClean="0"/>
          </a:p>
          <a:p>
            <a:r>
              <a:rPr lang="en-US" altLang="zh-CN" dirty="0" smtClean="0"/>
              <a:t>5.5  </a:t>
            </a:r>
            <a:r>
              <a:rPr lang="zh-CN" altLang="en-US" dirty="0" smtClean="0"/>
              <a:t>各种模拟调制系统的比较</a:t>
            </a:r>
            <a:endParaRPr lang="en-US" altLang="zh-CN" dirty="0" smtClean="0"/>
          </a:p>
          <a:p>
            <a:r>
              <a:rPr lang="en-US" altLang="zh-CN" dirty="0"/>
              <a:t>5.6  </a:t>
            </a:r>
            <a:r>
              <a:rPr lang="zh-CN" altLang="en-US" dirty="0"/>
              <a:t>频分复用</a:t>
            </a:r>
            <a:r>
              <a:rPr lang="en-US" altLang="zh-CN" dirty="0"/>
              <a:t>(FDM)</a:t>
            </a:r>
            <a:r>
              <a:rPr lang="zh-CN" altLang="en-US" dirty="0"/>
              <a:t>和调频</a:t>
            </a:r>
            <a:r>
              <a:rPr lang="en-US" altLang="zh-CN" dirty="0"/>
              <a:t>(FM)</a:t>
            </a:r>
            <a:r>
              <a:rPr lang="zh-CN" altLang="en-US" dirty="0"/>
              <a:t>立体声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5796136" y="1671290"/>
            <a:ext cx="3312368" cy="2677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5.2.1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分析模型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5.2.2  DSB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调制系统的性能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altLang="zh-CN" sz="2400" b="1" dirty="0" smtClean="0">
                <a:solidFill>
                  <a:srgbClr val="C00000"/>
                </a:solidFill>
                <a:latin typeface="+mj-ea"/>
                <a:ea typeface="+mj-ea"/>
              </a:rPr>
              <a:t>5.2.3 SSB</a:t>
            </a:r>
            <a:r>
              <a:rPr lang="zh-CN" altLang="en-US" sz="2400" b="1" dirty="0" smtClean="0">
                <a:solidFill>
                  <a:srgbClr val="C00000"/>
                </a:solidFill>
                <a:latin typeface="+mj-ea"/>
                <a:ea typeface="+mj-ea"/>
              </a:rPr>
              <a:t>调制系统的性能</a:t>
            </a:r>
            <a:endParaRPr lang="en-US" altLang="zh-CN" sz="24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5.2.4 AM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包络检波的性能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208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4DB08-2523-4D35-A9C3-62641D6CE3F0}" type="slidenum">
              <a:rPr lang="en-US" altLang="zh-CN"/>
              <a:pPr/>
              <a:t>69</a:t>
            </a:fld>
            <a:endParaRPr lang="en-US" altLang="zh-CN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5.2.3 SSB</a:t>
            </a:r>
            <a:r>
              <a:rPr lang="zh-CN" altLang="en-US" dirty="0" smtClean="0"/>
              <a:t>调制系统的性能</a:t>
            </a:r>
            <a:endParaRPr lang="zh-CN" altLang="en-US" b="1" dirty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24840" indent="-533400"/>
            <a:r>
              <a:rPr lang="zh-CN" altLang="en-US" dirty="0" smtClean="0">
                <a:solidFill>
                  <a:srgbClr val="0000FF"/>
                </a:solidFill>
              </a:rPr>
              <a:t>回顾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990600" lvl="1" indent="-533400"/>
            <a:r>
              <a:rPr lang="en-US" altLang="zh-CN" dirty="0" smtClean="0"/>
              <a:t>SSB</a:t>
            </a:r>
            <a:r>
              <a:rPr lang="zh-CN" altLang="en-US" dirty="0" smtClean="0"/>
              <a:t>系统的解调方法，与</a:t>
            </a:r>
            <a:r>
              <a:rPr lang="en-US" altLang="zh-CN" dirty="0" smtClean="0"/>
              <a:t>DSB</a:t>
            </a:r>
            <a:r>
              <a:rPr lang="zh-CN" altLang="en-US" dirty="0" smtClean="0"/>
              <a:t>相同，故计算解调器输入输出信噪比的</a:t>
            </a:r>
            <a:r>
              <a:rPr lang="zh-CN" altLang="en-US" dirty="0" smtClean="0">
                <a:solidFill>
                  <a:srgbClr val="FF0000"/>
                </a:solidFill>
              </a:rPr>
              <a:t>方法均相同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990600" lvl="1" indent="-533400"/>
            <a:r>
              <a:rPr lang="zh-CN" altLang="en-US" dirty="0" smtClean="0"/>
              <a:t>区别在于：解调之前的带通滤波器</a:t>
            </a:r>
            <a:r>
              <a:rPr lang="en-US" altLang="zh-CN" dirty="0" smtClean="0"/>
              <a:t>BP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带宽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中心频率</a:t>
            </a:r>
            <a:r>
              <a:rPr lang="zh-CN" altLang="en-US" dirty="0" smtClean="0"/>
              <a:t>不同。</a:t>
            </a:r>
            <a:r>
              <a:rPr lang="en-US" altLang="zh-CN" dirty="0" smtClean="0"/>
              <a:t>SSB</a:t>
            </a:r>
            <a:r>
              <a:rPr lang="zh-CN" altLang="en-US" dirty="0" smtClean="0"/>
              <a:t>的</a:t>
            </a:r>
            <a:r>
              <a:rPr lang="zh-CN" altLang="en-US" dirty="0"/>
              <a:t>带</a:t>
            </a:r>
            <a:r>
              <a:rPr lang="zh-CN" altLang="en-US" dirty="0" smtClean="0"/>
              <a:t>通带宽是</a:t>
            </a:r>
            <a:r>
              <a:rPr lang="en-US" altLang="zh-CN" dirty="0" smtClean="0"/>
              <a:t>DSB</a:t>
            </a:r>
            <a:r>
              <a:rPr lang="zh-CN" altLang="en-US" dirty="0" smtClean="0"/>
              <a:t>的一半。</a:t>
            </a:r>
            <a:endParaRPr lang="en-US" altLang="zh-CN" dirty="0" smtClean="0"/>
          </a:p>
          <a:p>
            <a:pPr marL="624840" indent="-533400"/>
            <a:r>
              <a:rPr lang="zh-CN" altLang="en-US" dirty="0" smtClean="0"/>
              <a:t>性能分析：</a:t>
            </a:r>
            <a:endParaRPr lang="en-US" altLang="zh-CN" dirty="0" smtClean="0"/>
          </a:p>
          <a:p>
            <a:pPr marL="1051560" lvl="1" indent="-457200"/>
            <a:r>
              <a:rPr lang="zh-CN" altLang="en-US" dirty="0" smtClean="0">
                <a:solidFill>
                  <a:srgbClr val="0000FF"/>
                </a:solidFill>
              </a:rPr>
              <a:t>噪声功率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marL="1051560" lvl="1" indent="-457200"/>
            <a:endParaRPr lang="en-US" altLang="zh-CN" dirty="0" smtClean="0">
              <a:solidFill>
                <a:srgbClr val="0000FF"/>
              </a:solidFill>
            </a:endParaRPr>
          </a:p>
          <a:p>
            <a:pPr marL="1051560" lvl="1" indent="-457200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dirty="0"/>
              <a:t>	这里，</a:t>
            </a:r>
            <a:r>
              <a:rPr lang="en-US" altLang="zh-CN" i="1" dirty="0"/>
              <a:t>B</a:t>
            </a:r>
            <a:r>
              <a:rPr lang="en-US" altLang="zh-CN" dirty="0"/>
              <a:t> = </a:t>
            </a:r>
            <a:r>
              <a:rPr lang="en-US" altLang="zh-CN" i="1" dirty="0" err="1"/>
              <a:t>f</a:t>
            </a:r>
            <a:r>
              <a:rPr lang="en-US" altLang="zh-CN" baseline="-25000" dirty="0" err="1"/>
              <a:t>H</a:t>
            </a:r>
            <a:r>
              <a:rPr lang="en-US" altLang="zh-CN" dirty="0"/>
              <a:t> </a:t>
            </a:r>
            <a:r>
              <a:rPr lang="zh-CN" altLang="en-US" dirty="0"/>
              <a:t>为</a:t>
            </a:r>
            <a:r>
              <a:rPr lang="en-US" altLang="zh-CN" dirty="0"/>
              <a:t>SSB </a:t>
            </a:r>
            <a:r>
              <a:rPr lang="zh-CN" altLang="en-US" dirty="0"/>
              <a:t>信号的带通滤波器的带宽</a:t>
            </a:r>
            <a:r>
              <a:rPr lang="zh-CN" altLang="en-US" dirty="0" smtClean="0"/>
              <a:t>。（为</a:t>
            </a:r>
            <a:r>
              <a:rPr lang="en-US" altLang="zh-CN" dirty="0" smtClean="0"/>
              <a:t>DSB</a:t>
            </a:r>
            <a:r>
              <a:rPr lang="zh-CN" altLang="en-US" dirty="0" smtClean="0"/>
              <a:t>的一半）</a:t>
            </a:r>
            <a:endParaRPr lang="en-US" altLang="zh-CN" dirty="0" smtClean="0">
              <a:solidFill>
                <a:srgbClr val="0000FF"/>
              </a:solidFill>
            </a:endParaRPr>
          </a:p>
        </p:txBody>
      </p:sp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86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745391"/>
              </p:ext>
            </p:extLst>
          </p:nvPr>
        </p:nvGraphicFramePr>
        <p:xfrm>
          <a:off x="3275856" y="4293096"/>
          <a:ext cx="2360238" cy="799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22" r:id="rId3" imgW="1155700" imgH="393700" progId="Equation.DSMT4">
                  <p:embed/>
                </p:oleObj>
              </mc:Choice>
              <mc:Fallback>
                <p:oleObj r:id="rId3" imgW="1155700" imgH="393700" progId="Equation.DSMT4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4293096"/>
                        <a:ext cx="2360238" cy="7996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5" name="Rectangle 7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8617" name="Rectangle 9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8619" name="Rectangle 11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647564" y="3501008"/>
            <a:ext cx="784887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4675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基本概念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调制</a:t>
            </a:r>
            <a:r>
              <a:rPr lang="zh-CN" altLang="en-US" dirty="0" smtClean="0"/>
              <a:t>：把信号转换成适合在信道中传输的形式。</a:t>
            </a: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广义调制</a:t>
            </a:r>
            <a:r>
              <a:rPr lang="zh-CN" altLang="en-US" dirty="0" smtClean="0"/>
              <a:t>：分为</a:t>
            </a:r>
            <a:r>
              <a:rPr lang="zh-CN" altLang="en-US" dirty="0" smtClean="0">
                <a:solidFill>
                  <a:srgbClr val="FF0000"/>
                </a:solidFill>
              </a:rPr>
              <a:t>基带调制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带通调制</a:t>
            </a:r>
            <a:r>
              <a:rPr lang="zh-CN" altLang="en-US" dirty="0" smtClean="0"/>
              <a:t>（也称载波调制）。 </a:t>
            </a: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狭义调制</a:t>
            </a:r>
            <a:r>
              <a:rPr lang="zh-CN" altLang="en-US" dirty="0" smtClean="0"/>
              <a:t>：仅指带通调制。在无线通信和其他大多数场合，调制一词均指</a:t>
            </a:r>
            <a:r>
              <a:rPr lang="zh-CN" altLang="en-US" dirty="0" smtClean="0">
                <a:solidFill>
                  <a:srgbClr val="FF0000"/>
                </a:solidFill>
              </a:rPr>
              <a:t>载波调制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>
                <a:solidFill>
                  <a:srgbClr val="0000FF"/>
                </a:solidFill>
              </a:rPr>
              <a:t>解调</a:t>
            </a:r>
            <a:r>
              <a:rPr lang="zh-CN" altLang="en-US" dirty="0">
                <a:solidFill>
                  <a:srgbClr val="0000FF"/>
                </a:solidFill>
              </a:rPr>
              <a:t>（检波</a:t>
            </a:r>
            <a:r>
              <a:rPr lang="zh-CN" altLang="en-US" dirty="0" smtClean="0">
                <a:solidFill>
                  <a:srgbClr val="0000FF"/>
                </a:solidFill>
              </a:rPr>
              <a:t>）：</a:t>
            </a:r>
            <a:r>
              <a:rPr lang="zh-CN" altLang="en-US" dirty="0" smtClean="0"/>
              <a:t>调制</a:t>
            </a:r>
            <a:r>
              <a:rPr lang="zh-CN" altLang="en-US" dirty="0"/>
              <a:t>的逆</a:t>
            </a:r>
            <a:r>
              <a:rPr lang="zh-CN" altLang="en-US" dirty="0" smtClean="0"/>
              <a:t>过程。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载波</a:t>
            </a:r>
            <a:r>
              <a:rPr lang="zh-CN" altLang="en-US" dirty="0">
                <a:solidFill>
                  <a:srgbClr val="0000FF"/>
                </a:solidFill>
              </a:rPr>
              <a:t>调制：</a:t>
            </a:r>
            <a:r>
              <a:rPr lang="zh-CN" altLang="en-US" dirty="0"/>
              <a:t>用调制信号去控制载波的参数的过程</a:t>
            </a:r>
            <a:r>
              <a:rPr lang="zh-CN" altLang="en-US" dirty="0" smtClean="0"/>
              <a:t>。  </a:t>
            </a:r>
          </a:p>
          <a:p>
            <a:r>
              <a:rPr lang="zh-CN" altLang="en-US" dirty="0" smtClean="0">
                <a:solidFill>
                  <a:srgbClr val="0000FF"/>
                </a:solidFill>
              </a:rPr>
              <a:t>载波：</a:t>
            </a:r>
            <a:r>
              <a:rPr lang="zh-CN" altLang="en-US" dirty="0" smtClean="0"/>
              <a:t>未受调制的周期性振荡信号，它可以是正弦波，也可以是非</a:t>
            </a:r>
            <a:r>
              <a:rPr lang="zh-CN" altLang="en-US" dirty="0"/>
              <a:t>正弦波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</a:t>
            </a:r>
            <a:r>
              <a:rPr lang="zh-CN" altLang="en-US" dirty="0"/>
              <a:t>载波是正弦波，则称为正弦波或</a:t>
            </a:r>
            <a:r>
              <a:rPr lang="zh-CN" altLang="en-US" dirty="0" smtClean="0">
                <a:solidFill>
                  <a:srgbClr val="FF0000"/>
                </a:solidFill>
              </a:rPr>
              <a:t>连续波调制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如果载波</a:t>
            </a:r>
            <a:r>
              <a:rPr lang="zh-CN" altLang="en-US" dirty="0" smtClean="0"/>
              <a:t>是脉冲序列，</a:t>
            </a:r>
            <a:r>
              <a:rPr lang="zh-CN" altLang="en-US" dirty="0"/>
              <a:t>则</a:t>
            </a:r>
            <a:r>
              <a:rPr lang="zh-CN" altLang="en-US" dirty="0" smtClean="0"/>
              <a:t>称为</a:t>
            </a:r>
            <a:r>
              <a:rPr lang="zh-CN" altLang="en-US" dirty="0" smtClean="0">
                <a:solidFill>
                  <a:srgbClr val="FF0000"/>
                </a:solidFill>
              </a:rPr>
              <a:t>脉冲调制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5CCCF-5366-4EFA-B1C9-8346DEA2D835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373362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性能分析</a:t>
            </a:r>
            <a:endParaRPr lang="zh-CN" altLang="en-US" dirty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输出信号功率</a:t>
            </a:r>
          </a:p>
          <a:p>
            <a:pPr lvl="1"/>
            <a:r>
              <a:rPr lang="en-US" altLang="zh-CN" dirty="0" smtClean="0"/>
              <a:t>SSB</a:t>
            </a:r>
            <a:r>
              <a:rPr lang="zh-CN" altLang="en-US" dirty="0" smtClean="0"/>
              <a:t>信号</a:t>
            </a:r>
            <a:endParaRPr lang="en-US" altLang="zh-CN" dirty="0" smtClean="0"/>
          </a:p>
          <a:p>
            <a:pPr lvl="1"/>
            <a:endParaRPr lang="zh-CN" altLang="en-US" dirty="0" smtClean="0"/>
          </a:p>
          <a:p>
            <a:pPr lvl="1"/>
            <a:r>
              <a:rPr lang="zh-CN" altLang="en-US" dirty="0" smtClean="0"/>
              <a:t>与相干载波相乘，再经低通滤波可得解调器输出信号为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zh-CN" altLang="en-US" dirty="0" smtClean="0"/>
          </a:p>
          <a:p>
            <a:pPr lvl="1"/>
            <a:r>
              <a:rPr lang="zh-CN" altLang="en-US" dirty="0" smtClean="0"/>
              <a:t>	因此，输出信号平均功率</a:t>
            </a:r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4DB08-2523-4D35-A9C3-62641D6CE3F0}" type="slidenum">
              <a:rPr lang="en-US" altLang="zh-CN" smtClean="0"/>
              <a:pPr/>
              <a:t>70</a:t>
            </a:fld>
            <a:endParaRPr lang="en-US" altLang="zh-CN"/>
          </a:p>
        </p:txBody>
      </p:sp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8615" name="Rectangle 7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86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881146"/>
              </p:ext>
            </p:extLst>
          </p:nvPr>
        </p:nvGraphicFramePr>
        <p:xfrm>
          <a:off x="2627784" y="1772816"/>
          <a:ext cx="4902120" cy="828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9" name="公式" r:id="rId3" imgW="2311400" imgH="393700" progId="Equation.3">
                  <p:embed/>
                </p:oleObj>
              </mc:Choice>
              <mc:Fallback>
                <p:oleObj name="公式" r:id="rId3" imgW="2311400" imgH="393700" progId="Equation.3">
                  <p:embed/>
                  <p:pic>
                    <p:nvPicPr>
                      <p:cNvPr id="0" name="Picture 3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772816"/>
                        <a:ext cx="4902120" cy="8282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7" name="Rectangle 9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861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194029"/>
              </p:ext>
            </p:extLst>
          </p:nvPr>
        </p:nvGraphicFramePr>
        <p:xfrm>
          <a:off x="2411760" y="3356992"/>
          <a:ext cx="1980086" cy="79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20" r:id="rId5" imgW="914400" imgH="393700" progId="Equation.DSMT4">
                  <p:embed/>
                </p:oleObj>
              </mc:Choice>
              <mc:Fallback>
                <p:oleObj r:id="rId5" imgW="914400" imgH="393700" progId="Equation.DSMT4">
                  <p:embed/>
                  <p:pic>
                    <p:nvPicPr>
                      <p:cNvPr id="0" name="Picture 3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3356992"/>
                        <a:ext cx="1980086" cy="7927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9" name="Rectangle 11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86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394516"/>
              </p:ext>
            </p:extLst>
          </p:nvPr>
        </p:nvGraphicFramePr>
        <p:xfrm>
          <a:off x="2123728" y="5220630"/>
          <a:ext cx="3672408" cy="796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21" r:id="rId7" imgW="1943100" imgH="393700" progId="Equation.DSMT4">
                  <p:embed/>
                </p:oleObj>
              </mc:Choice>
              <mc:Fallback>
                <p:oleObj r:id="rId7" imgW="1943100" imgH="393700" progId="Equation.DSMT4">
                  <p:embed/>
                  <p:pic>
                    <p:nvPicPr>
                      <p:cNvPr id="0" name="Picture 3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5220630"/>
                        <a:ext cx="3672408" cy="7965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4860032" y="3429000"/>
            <a:ext cx="25584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与</a:t>
            </a:r>
            <a:r>
              <a:rPr lang="en-US" altLang="zh-CN" sz="2400" b="1" dirty="0" smtClean="0">
                <a:solidFill>
                  <a:srgbClr val="FF0000"/>
                </a:solidFill>
                <a:latin typeface="+mj-ea"/>
                <a:ea typeface="+mj-ea"/>
              </a:rPr>
              <a:t>DSB</a:t>
            </a:r>
            <a:r>
              <a:rPr lang="zh-CN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信号不同，不能照搬结果</a:t>
            </a:r>
            <a:endParaRPr lang="zh-CN" altLang="en-US" sz="2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8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8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输入信号平均功率为</a:t>
            </a:r>
          </a:p>
          <a:p>
            <a:pPr lvl="3"/>
            <a:endParaRPr lang="zh-CN" altLang="en-US" dirty="0" smtClean="0"/>
          </a:p>
          <a:p>
            <a:pPr lvl="3"/>
            <a:endParaRPr lang="zh-CN" altLang="en-US" dirty="0" smtClean="0"/>
          </a:p>
          <a:p>
            <a:pPr lvl="3"/>
            <a:endParaRPr lang="zh-CN" altLang="en-US" dirty="0" smtClean="0"/>
          </a:p>
          <a:p>
            <a:pPr lvl="3"/>
            <a:endParaRPr lang="zh-CN" altLang="en-US" dirty="0" smtClean="0"/>
          </a:p>
          <a:p>
            <a:pPr lvl="3"/>
            <a:endParaRPr lang="zh-CN" altLang="en-US" dirty="0" smtClean="0"/>
          </a:p>
          <a:p>
            <a:pPr lvl="3"/>
            <a:endParaRPr lang="en-US" altLang="zh-CN" dirty="0" smtClean="0"/>
          </a:p>
          <a:p>
            <a:pPr lvl="3"/>
            <a:endParaRPr lang="zh-CN" altLang="en-US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信噪比</a:t>
            </a:r>
          </a:p>
          <a:p>
            <a:pPr lvl="1"/>
            <a:r>
              <a:rPr lang="zh-CN" altLang="en-US" dirty="0" smtClean="0"/>
              <a:t>单边带解调器的</a:t>
            </a:r>
            <a:r>
              <a:rPr lang="zh-CN" altLang="en-US" dirty="0" smtClean="0">
                <a:solidFill>
                  <a:srgbClr val="0000FF"/>
                </a:solidFill>
              </a:rPr>
              <a:t>输入信噪比</a:t>
            </a:r>
            <a:r>
              <a:rPr lang="zh-CN" altLang="en-US" dirty="0" smtClean="0"/>
              <a:t>为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B073-69F1-4B52-A3A4-3CFF95B72E42}" type="slidenum">
              <a:rPr lang="en-US" altLang="zh-CN" smtClean="0"/>
              <a:pPr/>
              <a:t>71</a:t>
            </a:fld>
            <a:endParaRPr lang="en-US" altLang="zh-CN"/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0" y="3024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2006600" y="1584325"/>
          <a:ext cx="4994275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79" name="公式" r:id="rId3" imgW="2667000" imgH="812800" progId="Equation.3">
                  <p:embed/>
                </p:oleObj>
              </mc:Choice>
              <mc:Fallback>
                <p:oleObj name="公式" r:id="rId3" imgW="2667000" imgH="812800" progId="Equation.3">
                  <p:embed/>
                  <p:pic>
                    <p:nvPicPr>
                      <p:cNvPr id="0" name="Picture 4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6600" y="1584325"/>
                        <a:ext cx="4994275" cy="1516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145172"/>
              </p:ext>
            </p:extLst>
          </p:nvPr>
        </p:nvGraphicFramePr>
        <p:xfrm>
          <a:off x="1115616" y="3139440"/>
          <a:ext cx="717867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0" name="Equation" r:id="rId5" imgW="4127500" imgH="228600" progId="Equation.DSMT4">
                  <p:embed/>
                </p:oleObj>
              </mc:Choice>
              <mc:Fallback>
                <p:oleObj name="Equation" r:id="rId5" imgW="4127500" imgH="228600" progId="Equation.DSMT4">
                  <p:embed/>
                  <p:pic>
                    <p:nvPicPr>
                      <p:cNvPr id="0" name="Picture 4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3139440"/>
                        <a:ext cx="7178675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055913"/>
              </p:ext>
            </p:extLst>
          </p:nvPr>
        </p:nvGraphicFramePr>
        <p:xfrm>
          <a:off x="2915816" y="3573016"/>
          <a:ext cx="15748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1" name="公式" r:id="rId7" imgW="812447" imgH="393529" progId="Equation.3">
                  <p:embed/>
                </p:oleObj>
              </mc:Choice>
              <mc:Fallback>
                <p:oleObj name="公式" r:id="rId7" imgW="812447" imgH="393529" progId="Equation.3">
                  <p:embed/>
                  <p:pic>
                    <p:nvPicPr>
                      <p:cNvPr id="0" name="Picture 4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3573016"/>
                        <a:ext cx="1574800" cy="758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2" name="Rectangle 10"/>
          <p:cNvSpPr>
            <a:spLocks noChangeArrowheads="1"/>
          </p:cNvSpPr>
          <p:nvPr/>
        </p:nvSpPr>
        <p:spPr bwMode="auto">
          <a:xfrm>
            <a:off x="0" y="312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96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5463520"/>
              </p:ext>
            </p:extLst>
          </p:nvPr>
        </p:nvGraphicFramePr>
        <p:xfrm>
          <a:off x="5436096" y="4725144"/>
          <a:ext cx="2474913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2" name="公式" r:id="rId9" imgW="1422400" imgH="609600" progId="Equation.3">
                  <p:embed/>
                </p:oleObj>
              </mc:Choice>
              <mc:Fallback>
                <p:oleObj name="公式" r:id="rId9" imgW="1422400" imgH="609600" progId="Equation.3">
                  <p:embed/>
                  <p:pic>
                    <p:nvPicPr>
                      <p:cNvPr id="0" name="Picture 4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4725144"/>
                        <a:ext cx="2474913" cy="106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9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9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9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9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单边带解调器的</a:t>
            </a:r>
            <a:r>
              <a:rPr lang="zh-CN" altLang="en-US" dirty="0" smtClean="0">
                <a:solidFill>
                  <a:srgbClr val="0000FF"/>
                </a:solidFill>
              </a:rPr>
              <a:t>输出信噪比</a:t>
            </a:r>
            <a:r>
              <a:rPr lang="zh-CN" altLang="en-US" dirty="0" smtClean="0"/>
              <a:t>为</a:t>
            </a:r>
          </a:p>
          <a:p>
            <a:pPr lvl="3"/>
            <a:endParaRPr lang="zh-CN" altLang="en-US" dirty="0" smtClean="0"/>
          </a:p>
          <a:p>
            <a:pPr lvl="3"/>
            <a:endParaRPr lang="zh-CN" altLang="en-US" dirty="0" smtClean="0"/>
          </a:p>
          <a:p>
            <a:pPr lvl="3"/>
            <a:endParaRPr lang="zh-CN" altLang="en-US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制度增益</a:t>
            </a:r>
          </a:p>
          <a:p>
            <a:pPr lvl="2"/>
            <a:endParaRPr lang="zh-CN" altLang="en-US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问题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zh-CN" altLang="en-US" dirty="0" smtClean="0">
                <a:solidFill>
                  <a:srgbClr val="000000"/>
                </a:solidFill>
              </a:rPr>
              <a:t>制度增益为</a:t>
            </a:r>
            <a:r>
              <a:rPr lang="en-US" altLang="zh-CN" dirty="0" smtClean="0">
                <a:solidFill>
                  <a:srgbClr val="000000"/>
                </a:solidFill>
              </a:rPr>
              <a:t>1</a:t>
            </a:r>
            <a:r>
              <a:rPr lang="zh-CN" altLang="en-US" dirty="0" smtClean="0">
                <a:solidFill>
                  <a:srgbClr val="000000"/>
                </a:solidFill>
              </a:rPr>
              <a:t>，表示解调过程对信噪比没有改善，为什么？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9F311-8798-454D-BF28-B503294F8FCB}" type="slidenum">
              <a:rPr lang="en-US" altLang="zh-CN" smtClean="0"/>
              <a:pPr/>
              <a:t>72</a:t>
            </a:fld>
            <a:endParaRPr lang="en-US" altLang="zh-CN"/>
          </a:p>
        </p:txBody>
      </p:sp>
      <p:graphicFrame>
        <p:nvGraphicFramePr>
          <p:cNvPr id="706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949506"/>
              </p:ext>
            </p:extLst>
          </p:nvPr>
        </p:nvGraphicFramePr>
        <p:xfrm>
          <a:off x="2195736" y="1724652"/>
          <a:ext cx="2808312" cy="1478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49" r:id="rId3" imgW="1447172" imgH="761669" progId="Equation.DSMT4">
                  <p:embed/>
                </p:oleObj>
              </mc:Choice>
              <mc:Fallback>
                <p:oleObj r:id="rId3" imgW="1447172" imgH="761669" progId="Equation.DSMT4">
                  <p:embed/>
                  <p:pic>
                    <p:nvPicPr>
                      <p:cNvPr id="0" name="Picture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1724652"/>
                        <a:ext cx="2808312" cy="14788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094937"/>
              </p:ext>
            </p:extLst>
          </p:nvPr>
        </p:nvGraphicFramePr>
        <p:xfrm>
          <a:off x="2339752" y="3501008"/>
          <a:ext cx="2412497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50" r:id="rId5" imgW="1104900" imgH="431800" progId="Equation.DSMT4">
                  <p:embed/>
                </p:oleObj>
              </mc:Choice>
              <mc:Fallback>
                <p:oleObj r:id="rId5" imgW="1104900" imgH="431800" progId="Equation.DSMT4">
                  <p:embed/>
                  <p:pic>
                    <p:nvPicPr>
                      <p:cNvPr id="0" name="Picture 2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3501008"/>
                        <a:ext cx="2412497" cy="9361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5292080" y="2276872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SSB</a:t>
            </a:r>
            <a:r>
              <a:rPr lang="zh-CN" altLang="en-US" dirty="0" smtClean="0"/>
              <a:t>信噪比与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0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0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回答</a:t>
            </a:r>
            <a:r>
              <a:rPr lang="en-US" altLang="zh-CN" dirty="0" smtClean="0">
                <a:solidFill>
                  <a:srgbClr val="7030A0"/>
                </a:solidFill>
              </a:rPr>
              <a:t>1</a:t>
            </a:r>
            <a:r>
              <a:rPr lang="zh-CN" altLang="en-US" dirty="0" smtClean="0">
                <a:solidFill>
                  <a:srgbClr val="7030A0"/>
                </a:solidFill>
              </a:rPr>
              <a:t>：</a:t>
            </a:r>
            <a:endParaRPr lang="zh-CN" altLang="en-US" dirty="0">
              <a:solidFill>
                <a:srgbClr val="7030A0"/>
              </a:solidFill>
            </a:endParaRPr>
          </a:p>
          <a:p>
            <a:pPr lvl="1"/>
            <a:r>
              <a:rPr lang="zh-CN" altLang="en-US" dirty="0"/>
              <a:t>因为在</a:t>
            </a:r>
            <a:r>
              <a:rPr lang="en-US" altLang="zh-CN" dirty="0"/>
              <a:t>SSB</a:t>
            </a:r>
            <a:r>
              <a:rPr lang="zh-CN" altLang="en-US" dirty="0"/>
              <a:t>系统中，信号和噪声有相同表示形式，所以相干解调过程中，信号和噪声中的正交分量均被抑制掉，故信噪比没有改善。</a:t>
            </a:r>
          </a:p>
          <a:p>
            <a:r>
              <a:rPr lang="zh-CN" altLang="en-US" dirty="0" smtClean="0">
                <a:solidFill>
                  <a:srgbClr val="FF0000"/>
                </a:solidFill>
              </a:rPr>
              <a:t>问题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zh-CN" altLang="en-US" dirty="0" smtClean="0">
                <a:solidFill>
                  <a:srgbClr val="000000"/>
                </a:solidFill>
              </a:rPr>
              <a:t>对比</a:t>
            </a:r>
            <a:r>
              <a:rPr lang="en-US" altLang="zh-CN" dirty="0" smtClean="0">
                <a:solidFill>
                  <a:srgbClr val="000000"/>
                </a:solidFill>
              </a:rPr>
              <a:t>DSB</a:t>
            </a:r>
            <a:r>
              <a:rPr lang="zh-CN" altLang="en-US" dirty="0" smtClean="0">
                <a:solidFill>
                  <a:srgbClr val="000000"/>
                </a:solidFill>
              </a:rPr>
              <a:t>系统</a:t>
            </a:r>
            <a:r>
              <a:rPr lang="zh-CN" altLang="en-US" dirty="0">
                <a:solidFill>
                  <a:srgbClr val="000000"/>
                </a:solidFill>
              </a:rPr>
              <a:t>，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zh-CN" altLang="en-US" dirty="0">
                <a:solidFill>
                  <a:srgbClr val="000000"/>
                </a:solidFill>
              </a:rPr>
              <a:t>发现</a:t>
            </a:r>
            <a:r>
              <a:rPr lang="en-US" altLang="zh-CN" i="1" dirty="0" smtClean="0">
                <a:solidFill>
                  <a:srgbClr val="0000FF"/>
                </a:solidFill>
              </a:rPr>
              <a:t>G</a:t>
            </a:r>
            <a:r>
              <a:rPr lang="en-US" altLang="zh-CN" baseline="-25000" dirty="0" smtClean="0">
                <a:solidFill>
                  <a:srgbClr val="0000FF"/>
                </a:solidFill>
              </a:rPr>
              <a:t>DSB</a:t>
            </a:r>
            <a:r>
              <a:rPr lang="en-US" altLang="zh-CN" dirty="0" smtClean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= 2</a:t>
            </a:r>
            <a:r>
              <a:rPr lang="en-US" altLang="zh-CN" i="1" dirty="0">
                <a:solidFill>
                  <a:srgbClr val="0000FF"/>
                </a:solidFill>
              </a:rPr>
              <a:t>G</a:t>
            </a:r>
            <a:r>
              <a:rPr lang="en-US" altLang="zh-CN" baseline="-25000" dirty="0">
                <a:solidFill>
                  <a:srgbClr val="0000FF"/>
                </a:solidFill>
              </a:rPr>
              <a:t>SSB</a:t>
            </a:r>
            <a:r>
              <a:rPr lang="zh-CN" altLang="en-US" dirty="0">
                <a:solidFill>
                  <a:srgbClr val="000000"/>
                </a:solidFill>
              </a:rPr>
              <a:t>，这能否说明</a:t>
            </a:r>
            <a:r>
              <a:rPr lang="en-US" altLang="zh-CN" dirty="0">
                <a:solidFill>
                  <a:srgbClr val="000000"/>
                </a:solidFill>
              </a:rPr>
              <a:t>DSB</a:t>
            </a:r>
            <a:r>
              <a:rPr lang="zh-CN" altLang="en-US" dirty="0">
                <a:solidFill>
                  <a:srgbClr val="000000"/>
                </a:solidFill>
              </a:rPr>
              <a:t>系统的抗噪声性能比</a:t>
            </a:r>
            <a:r>
              <a:rPr lang="en-US" altLang="zh-CN" dirty="0">
                <a:solidFill>
                  <a:srgbClr val="000000"/>
                </a:solidFill>
              </a:rPr>
              <a:t>SSB</a:t>
            </a:r>
            <a:r>
              <a:rPr lang="zh-CN" altLang="en-US" dirty="0">
                <a:solidFill>
                  <a:srgbClr val="000000"/>
                </a:solidFill>
              </a:rPr>
              <a:t>系统好呢？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r>
              <a:rPr lang="zh-CN" altLang="en-US" dirty="0" smtClean="0">
                <a:solidFill>
                  <a:srgbClr val="7030A0"/>
                </a:solidFill>
              </a:rPr>
              <a:t>回答</a:t>
            </a:r>
            <a:r>
              <a:rPr lang="en-US" altLang="zh-CN" dirty="0" smtClean="0">
                <a:solidFill>
                  <a:srgbClr val="7030A0"/>
                </a:solidFill>
              </a:rPr>
              <a:t>2</a:t>
            </a:r>
            <a:r>
              <a:rPr lang="zh-CN" altLang="en-US" dirty="0" smtClean="0">
                <a:solidFill>
                  <a:srgbClr val="7030A0"/>
                </a:solidFill>
              </a:rPr>
              <a:t>：</a:t>
            </a:r>
            <a:endParaRPr lang="en-US" altLang="zh-CN" dirty="0" smtClean="0">
              <a:solidFill>
                <a:srgbClr val="7030A0"/>
              </a:solidFill>
            </a:endParaRPr>
          </a:p>
          <a:p>
            <a:pPr lvl="1"/>
            <a:r>
              <a:rPr lang="zh-CN" altLang="en-US" dirty="0" smtClean="0"/>
              <a:t>否。因为两者</a:t>
            </a:r>
            <a:r>
              <a:rPr lang="zh-CN" altLang="en-US" dirty="0"/>
              <a:t>的输入信号功率不同、带宽不同，在相同的噪声功率谱密度条件下，输入噪声功率也不同，所以两者的输出信噪比是在不同条件下得到的。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2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比较</a:t>
            </a:r>
          </a:p>
        </p:txBody>
      </p:sp>
      <p:graphicFrame>
        <p:nvGraphicFramePr>
          <p:cNvPr id="17" name="内容占位符 1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50129777"/>
              </p:ext>
            </p:extLst>
          </p:nvPr>
        </p:nvGraphicFramePr>
        <p:xfrm>
          <a:off x="611560" y="1412776"/>
          <a:ext cx="3788990" cy="4896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8" name="内容占位符 1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88697836"/>
              </p:ext>
            </p:extLst>
          </p:nvPr>
        </p:nvGraphicFramePr>
        <p:xfrm>
          <a:off x="4815458" y="1412776"/>
          <a:ext cx="4077022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74</a:t>
            </a:fld>
            <a:endParaRPr 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041427"/>
              </p:ext>
            </p:extLst>
          </p:nvPr>
        </p:nvGraphicFramePr>
        <p:xfrm>
          <a:off x="1115616" y="2204864"/>
          <a:ext cx="15748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75" name="公式" r:id="rId13" imgW="812447" imgH="393529" progId="Equation.3">
                  <p:embed/>
                </p:oleObj>
              </mc:Choice>
              <mc:Fallback>
                <p:oleObj name="公式" r:id="rId13" imgW="812447" imgH="393529" progId="Equation.3">
                  <p:embed/>
                  <p:pic>
                    <p:nvPicPr>
                      <p:cNvPr id="0" name="Picture 5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2204864"/>
                        <a:ext cx="1574800" cy="758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38846"/>
              </p:ext>
            </p:extLst>
          </p:nvPr>
        </p:nvGraphicFramePr>
        <p:xfrm>
          <a:off x="1115616" y="3140968"/>
          <a:ext cx="3671888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76" r:id="rId15" imgW="1943100" imgH="393700" progId="Equation.DSMT4">
                  <p:embed/>
                </p:oleObj>
              </mc:Choice>
              <mc:Fallback>
                <p:oleObj r:id="rId15" imgW="1943100" imgH="393700" progId="Equation.DSMT4">
                  <p:embed/>
                  <p:pic>
                    <p:nvPicPr>
                      <p:cNvPr id="0" name="Picture 5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3140968"/>
                        <a:ext cx="3671888" cy="795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596836"/>
              </p:ext>
            </p:extLst>
          </p:nvPr>
        </p:nvGraphicFramePr>
        <p:xfrm>
          <a:off x="1115616" y="4221088"/>
          <a:ext cx="235902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77" r:id="rId17" imgW="1155700" imgH="393700" progId="Equation.DSMT4">
                  <p:embed/>
                </p:oleObj>
              </mc:Choice>
              <mc:Fallback>
                <p:oleObj r:id="rId17" imgW="1155700" imgH="393700" progId="Equation.DSMT4">
                  <p:embed/>
                  <p:pic>
                    <p:nvPicPr>
                      <p:cNvPr id="0" name="Picture 5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4221088"/>
                        <a:ext cx="2359025" cy="80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55189"/>
              </p:ext>
            </p:extLst>
          </p:nvPr>
        </p:nvGraphicFramePr>
        <p:xfrm>
          <a:off x="4932040" y="3140967"/>
          <a:ext cx="2520280" cy="794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78" r:id="rId19" imgW="1282700" imgH="393700" progId="Equation.DSMT4">
                  <p:embed/>
                </p:oleObj>
              </mc:Choice>
              <mc:Fallback>
                <p:oleObj r:id="rId19" imgW="1282700" imgH="393700" progId="Equation.DSMT4">
                  <p:embed/>
                  <p:pic>
                    <p:nvPicPr>
                      <p:cNvPr id="0" name="Picture 5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3140967"/>
                        <a:ext cx="2520280" cy="7944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011424"/>
              </p:ext>
            </p:extLst>
          </p:nvPr>
        </p:nvGraphicFramePr>
        <p:xfrm>
          <a:off x="4860032" y="2276872"/>
          <a:ext cx="400526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79" name="公式" r:id="rId21" imgW="2311400" imgH="393700" progId="Equation.3">
                  <p:embed/>
                </p:oleObj>
              </mc:Choice>
              <mc:Fallback>
                <p:oleObj name="公式" r:id="rId21" imgW="2311400" imgH="393700" progId="Equation.3">
                  <p:embed/>
                  <p:pic>
                    <p:nvPicPr>
                      <p:cNvPr id="0" name="Picture 5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2276872"/>
                        <a:ext cx="4005262" cy="67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436591"/>
              </p:ext>
            </p:extLst>
          </p:nvPr>
        </p:nvGraphicFramePr>
        <p:xfrm>
          <a:off x="4932040" y="4258543"/>
          <a:ext cx="3336179" cy="754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80" r:id="rId23" imgW="1726451" imgH="393529" progId="Equation.DSMT4">
                  <p:embed/>
                </p:oleObj>
              </mc:Choice>
              <mc:Fallback>
                <p:oleObj r:id="rId23" imgW="1726451" imgH="393529" progId="Equation.DSMT4">
                  <p:embed/>
                  <p:pic>
                    <p:nvPicPr>
                      <p:cNvPr id="0" name="Picture 5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4258543"/>
                        <a:ext cx="3336179" cy="7546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41599"/>
              </p:ext>
            </p:extLst>
          </p:nvPr>
        </p:nvGraphicFramePr>
        <p:xfrm>
          <a:off x="1115616" y="5229200"/>
          <a:ext cx="24130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81" r:id="rId25" imgW="1104900" imgH="431800" progId="Equation.DSMT4">
                  <p:embed/>
                </p:oleObj>
              </mc:Choice>
              <mc:Fallback>
                <p:oleObj r:id="rId25" imgW="1104900" imgH="431800" progId="Equation.DSMT4">
                  <p:embed/>
                  <p:pic>
                    <p:nvPicPr>
                      <p:cNvPr id="0" name="Picture 5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5229200"/>
                        <a:ext cx="2413000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271860"/>
              </p:ext>
            </p:extLst>
          </p:nvPr>
        </p:nvGraphicFramePr>
        <p:xfrm>
          <a:off x="5292080" y="5301208"/>
          <a:ext cx="2205038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82" r:id="rId27" imgW="1155700" imgH="431800" progId="Equation.DSMT4">
                  <p:embed/>
                </p:oleObj>
              </mc:Choice>
              <mc:Fallback>
                <p:oleObj r:id="rId27" imgW="1155700" imgH="431800" progId="Equation.DSMT4">
                  <p:embed/>
                  <p:pic>
                    <p:nvPicPr>
                      <p:cNvPr id="0" name="Picture 5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5301208"/>
                        <a:ext cx="2205038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2987824" y="2062905"/>
            <a:ext cx="1642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输入信号功率不同</a:t>
            </a:r>
          </a:p>
        </p:txBody>
      </p:sp>
      <p:sp>
        <p:nvSpPr>
          <p:cNvPr id="20" name="矩形 19"/>
          <p:cNvSpPr/>
          <p:nvPr/>
        </p:nvSpPr>
        <p:spPr>
          <a:xfrm>
            <a:off x="2528352" y="5046275"/>
            <a:ext cx="4203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相同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的噪声功率谱密度条件下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，</a:t>
            </a:r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B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不同，输入噪声功率不同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390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P spid="19" grpId="0"/>
      <p:bldP spid="2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F3D3-A016-4E1B-A216-1F1F5E75A373}" type="slidenum">
              <a:rPr lang="en-US" altLang="zh-CN"/>
              <a:pPr/>
              <a:t>75</a:t>
            </a:fld>
            <a:endParaRPr lang="en-US" altLang="zh-CN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sz="5400" b="1" dirty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问题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zh-CN" altLang="en-US" dirty="0" smtClean="0"/>
              <a:t>如果在</a:t>
            </a:r>
            <a:r>
              <a:rPr lang="zh-CN" altLang="en-US" dirty="0"/>
              <a:t>相同的输入信号功率，相同的输入噪声功率谱密度，相同的基带信号带宽条件下，对这两种调制</a:t>
            </a:r>
            <a:r>
              <a:rPr lang="zh-CN" altLang="en-US" dirty="0" smtClean="0"/>
              <a:t>方式比较？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7030A0"/>
                </a:solidFill>
              </a:rPr>
              <a:t>回答</a:t>
            </a:r>
            <a:r>
              <a:rPr lang="en-US" altLang="zh-CN" dirty="0" smtClean="0">
                <a:solidFill>
                  <a:srgbClr val="7030A0"/>
                </a:solidFill>
              </a:rPr>
              <a:t>3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可以</a:t>
            </a:r>
            <a:r>
              <a:rPr lang="zh-CN" altLang="en-US" dirty="0"/>
              <a:t>发现它们的输出信噪比是相等的。这就是说，两者的抗噪声性能是相同的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但</a:t>
            </a:r>
            <a:r>
              <a:rPr lang="en-US" altLang="zh-CN" dirty="0"/>
              <a:t>SSB</a:t>
            </a:r>
            <a:r>
              <a:rPr lang="zh-CN" altLang="en-US" dirty="0"/>
              <a:t>所需的传输带宽仅是</a:t>
            </a:r>
            <a:r>
              <a:rPr lang="en-US" altLang="zh-CN" dirty="0"/>
              <a:t>DSB</a:t>
            </a:r>
            <a:r>
              <a:rPr lang="zh-CN" altLang="en-US" dirty="0"/>
              <a:t>的一半，因此</a:t>
            </a:r>
            <a:r>
              <a:rPr lang="en-US" altLang="zh-CN" dirty="0"/>
              <a:t>SSB</a:t>
            </a:r>
            <a:r>
              <a:rPr lang="zh-CN" altLang="en-US" dirty="0"/>
              <a:t>得到普遍应用。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模拟调制系统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5.1 </a:t>
            </a:r>
            <a:r>
              <a:rPr lang="zh-CN" altLang="en-US" dirty="0" smtClean="0"/>
              <a:t>幅度调制（线性调制）的原理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5.2  </a:t>
            </a:r>
            <a:r>
              <a:rPr lang="zh-CN" altLang="en-US" dirty="0" smtClean="0">
                <a:solidFill>
                  <a:srgbClr val="FF0000"/>
                </a:solidFill>
              </a:rPr>
              <a:t>线性调制系统的抗噪声性能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5.3  </a:t>
            </a:r>
            <a:r>
              <a:rPr lang="zh-CN" altLang="en-US" dirty="0" smtClean="0"/>
              <a:t>非线性调制（角度调制）的原理</a:t>
            </a:r>
          </a:p>
          <a:p>
            <a:r>
              <a:rPr lang="en-US" altLang="zh-CN" dirty="0" smtClean="0"/>
              <a:t>5.4  </a:t>
            </a:r>
            <a:r>
              <a:rPr lang="zh-CN" altLang="en-US" dirty="0" smtClean="0"/>
              <a:t>调频系统的抗噪声性能</a:t>
            </a:r>
            <a:endParaRPr lang="zh-CN" altLang="en-US" b="0" dirty="0" smtClean="0"/>
          </a:p>
          <a:p>
            <a:r>
              <a:rPr lang="en-US" altLang="zh-CN" dirty="0" smtClean="0"/>
              <a:t>5.5  </a:t>
            </a:r>
            <a:r>
              <a:rPr lang="zh-CN" altLang="en-US" dirty="0" smtClean="0"/>
              <a:t>各种模拟调制系统的比较</a:t>
            </a:r>
            <a:endParaRPr lang="en-US" altLang="zh-CN" dirty="0" smtClean="0"/>
          </a:p>
          <a:p>
            <a:r>
              <a:rPr lang="en-US" altLang="zh-CN" dirty="0"/>
              <a:t>5.6  </a:t>
            </a:r>
            <a:r>
              <a:rPr lang="zh-CN" altLang="en-US" dirty="0"/>
              <a:t>频分复用</a:t>
            </a:r>
            <a:r>
              <a:rPr lang="en-US" altLang="zh-CN" dirty="0"/>
              <a:t>(FDM)</a:t>
            </a:r>
            <a:r>
              <a:rPr lang="zh-CN" altLang="en-US" dirty="0"/>
              <a:t>和调频</a:t>
            </a:r>
            <a:r>
              <a:rPr lang="en-US" altLang="zh-CN" dirty="0"/>
              <a:t>(FM)</a:t>
            </a:r>
            <a:r>
              <a:rPr lang="zh-CN" altLang="en-US" dirty="0"/>
              <a:t>立体声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5796136" y="1671290"/>
            <a:ext cx="3312368" cy="2677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5.2.1 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分析模型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5.2.2  DSB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调制系统的性能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altLang="zh-CN" sz="2400" b="1" dirty="0" smtClean="0">
                <a:solidFill>
                  <a:srgbClr val="0000FF"/>
                </a:solidFill>
                <a:latin typeface="+mj-ea"/>
                <a:ea typeface="+mj-ea"/>
              </a:rPr>
              <a:t>5.2.3 SSB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调制系统的性能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altLang="zh-CN" sz="2400" b="1" dirty="0" smtClean="0">
                <a:solidFill>
                  <a:srgbClr val="C00000"/>
                </a:solidFill>
                <a:latin typeface="+mj-ea"/>
                <a:ea typeface="+mj-ea"/>
              </a:rPr>
              <a:t>5.2.4 AM</a:t>
            </a:r>
            <a:r>
              <a:rPr lang="zh-CN" altLang="en-US" sz="2400" b="1" dirty="0" smtClean="0">
                <a:solidFill>
                  <a:srgbClr val="C00000"/>
                </a:solidFill>
                <a:latin typeface="+mj-ea"/>
                <a:ea typeface="+mj-ea"/>
              </a:rPr>
              <a:t>包络检波的性能</a:t>
            </a:r>
            <a:endParaRPr lang="zh-CN" altLang="en-US" sz="2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208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z="3400" b="1" dirty="0" smtClean="0">
                <a:latin typeface="+mj-ea"/>
                <a:ea typeface="+mj-ea"/>
              </a:rPr>
              <a:t>AM</a:t>
            </a:r>
            <a:r>
              <a:rPr lang="zh-CN" altLang="en-US" sz="3400" b="1" dirty="0" smtClean="0">
                <a:latin typeface="+mj-ea"/>
                <a:ea typeface="+mj-ea"/>
              </a:rPr>
              <a:t>检波的性能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AM</a:t>
            </a:r>
            <a:r>
              <a:rPr lang="zh-CN" altLang="en-US" dirty="0" smtClean="0"/>
              <a:t>信号解调：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相干解调：与前面</a:t>
            </a:r>
            <a:r>
              <a:rPr lang="en-US" altLang="zh-CN" dirty="0" smtClean="0">
                <a:solidFill>
                  <a:srgbClr val="0000FF"/>
                </a:solidFill>
              </a:rPr>
              <a:t>DSB</a:t>
            </a:r>
            <a:r>
              <a:rPr lang="zh-CN" altLang="en-US" dirty="0" smtClean="0">
                <a:solidFill>
                  <a:srgbClr val="0000FF"/>
                </a:solidFill>
              </a:rPr>
              <a:t>和</a:t>
            </a:r>
            <a:r>
              <a:rPr lang="en-US" altLang="zh-CN" dirty="0" smtClean="0">
                <a:solidFill>
                  <a:srgbClr val="0000FF"/>
                </a:solidFill>
              </a:rPr>
              <a:t>SSB</a:t>
            </a:r>
            <a:r>
              <a:rPr lang="zh-CN" altLang="en-US" dirty="0" smtClean="0">
                <a:solidFill>
                  <a:srgbClr val="0000FF"/>
                </a:solidFill>
              </a:rPr>
              <a:t>一致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包络检波：</a:t>
            </a:r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包络检波器分析模型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2C9E1-A685-4418-9D07-D22F1325F278}" type="slidenum">
              <a:rPr lang="en-US" altLang="zh-CN" smtClean="0"/>
              <a:pPr/>
              <a:t>77</a:t>
            </a:fld>
            <a:endParaRPr lang="en-US" altLang="zh-CN"/>
          </a:p>
        </p:txBody>
      </p:sp>
      <p:graphicFrame>
        <p:nvGraphicFramePr>
          <p:cNvPr id="727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023735"/>
              </p:ext>
            </p:extLst>
          </p:nvPr>
        </p:nvGraphicFramePr>
        <p:xfrm>
          <a:off x="1331640" y="3645024"/>
          <a:ext cx="6594475" cy="16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69" name="图片" r:id="rId3" imgW="3475941" imgH="922033" progId="Word.Picture.8">
                  <p:embed/>
                </p:oleObj>
              </mc:Choice>
              <mc:Fallback>
                <p:oleObj name="图片" r:id="rId3" imgW="3475941" imgH="922033" progId="Word.Picture.8">
                  <p:embed/>
                  <p:pic>
                    <p:nvPicPr>
                      <p:cNvPr id="0" name="Picture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3645024"/>
                        <a:ext cx="6594475" cy="1665288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FFFFF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4427984" y="5085184"/>
            <a:ext cx="345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检波输出电压正比于输入信号的包络变化。 </a:t>
            </a:r>
          </a:p>
        </p:txBody>
      </p:sp>
      <p:sp>
        <p:nvSpPr>
          <p:cNvPr id="3" name="矩形 2"/>
          <p:cNvSpPr/>
          <p:nvPr/>
        </p:nvSpPr>
        <p:spPr>
          <a:xfrm>
            <a:off x="4860032" y="3789040"/>
            <a:ext cx="1944216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1422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16632"/>
            <a:ext cx="8064896" cy="811560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2. </a:t>
            </a:r>
            <a:r>
              <a:rPr lang="zh-CN" altLang="en-US" sz="2800" dirty="0" smtClean="0"/>
              <a:t>包络检波器性能分析</a:t>
            </a:r>
            <a:endParaRPr lang="zh-CN" altLang="en-US" sz="2800" dirty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A. </a:t>
            </a:r>
            <a:r>
              <a:rPr lang="zh-CN" altLang="en-US" dirty="0" smtClean="0">
                <a:solidFill>
                  <a:srgbClr val="0000FF"/>
                </a:solidFill>
              </a:rPr>
              <a:t>输入信噪比计算</a:t>
            </a:r>
          </a:p>
          <a:p>
            <a:pPr lvl="1"/>
            <a:r>
              <a:rPr lang="zh-CN" altLang="en-US" dirty="0" smtClean="0"/>
              <a:t>设解调器输入信号为</a:t>
            </a:r>
          </a:p>
          <a:p>
            <a:pPr lvl="6"/>
            <a:endParaRPr lang="zh-CN" altLang="en-US" dirty="0" smtClean="0"/>
          </a:p>
          <a:p>
            <a:pPr lvl="1"/>
            <a:r>
              <a:rPr lang="zh-CN" altLang="en-US" dirty="0" smtClean="0"/>
              <a:t>解调器输入噪声为</a:t>
            </a:r>
          </a:p>
          <a:p>
            <a:r>
              <a:rPr lang="zh-CN" altLang="en-US" dirty="0" smtClean="0"/>
              <a:t>则解调器输入的</a:t>
            </a:r>
            <a:r>
              <a:rPr lang="zh-CN" altLang="en-US" dirty="0" smtClean="0">
                <a:solidFill>
                  <a:srgbClr val="FF0000"/>
                </a:solidFill>
              </a:rPr>
              <a:t>信号功率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噪声功率</a:t>
            </a:r>
            <a:r>
              <a:rPr lang="zh-CN" altLang="en-US" dirty="0" smtClean="0"/>
              <a:t>分别为</a:t>
            </a:r>
          </a:p>
          <a:p>
            <a:pPr lvl="1"/>
            <a:endParaRPr lang="zh-CN" altLang="en-US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输入信噪比</a:t>
            </a:r>
            <a:r>
              <a:rPr lang="zh-CN" altLang="en-US" dirty="0" smtClean="0"/>
              <a:t>为</a:t>
            </a:r>
            <a:endParaRPr lang="zh-CN" altLang="en-US" dirty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0A6C-421D-40AD-A5CB-E540B3EEDFBA}" type="slidenum">
              <a:rPr lang="en-US" altLang="zh-CN" smtClean="0"/>
              <a:pPr/>
              <a:t>78</a:t>
            </a:fld>
            <a:endParaRPr lang="en-US" altLang="zh-CN"/>
          </a:p>
        </p:txBody>
      </p:sp>
      <p:graphicFrame>
        <p:nvGraphicFramePr>
          <p:cNvPr id="737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4473498"/>
              </p:ext>
            </p:extLst>
          </p:nvPr>
        </p:nvGraphicFramePr>
        <p:xfrm>
          <a:off x="4139952" y="1772816"/>
          <a:ext cx="3729127" cy="54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28" name="公式" r:id="rId3" imgW="1574800" imgH="228600" progId="Equation.3">
                  <p:embed/>
                </p:oleObj>
              </mc:Choice>
              <mc:Fallback>
                <p:oleObj name="公式" r:id="rId3" imgW="1574800" imgH="228600" progId="Equation.3">
                  <p:embed/>
                  <p:pic>
                    <p:nvPicPr>
                      <p:cNvPr id="0" name="Picture 5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1772816"/>
                        <a:ext cx="3729127" cy="54032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5" name="Rectangle 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37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591930"/>
              </p:ext>
            </p:extLst>
          </p:nvPr>
        </p:nvGraphicFramePr>
        <p:xfrm>
          <a:off x="3851920" y="2420888"/>
          <a:ext cx="4867820" cy="549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29" name="公式" r:id="rId5" imgW="2032000" imgH="228600" progId="Equation.3">
                  <p:embed/>
                </p:oleObj>
              </mc:Choice>
              <mc:Fallback>
                <p:oleObj name="公式" r:id="rId5" imgW="2032000" imgH="228600" progId="Equation.3">
                  <p:embed/>
                  <p:pic>
                    <p:nvPicPr>
                      <p:cNvPr id="0" name="Picture 5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2420888"/>
                        <a:ext cx="4867820" cy="5492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7" name="Rectangle 9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373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8996859"/>
              </p:ext>
            </p:extLst>
          </p:nvPr>
        </p:nvGraphicFramePr>
        <p:xfrm>
          <a:off x="2051720" y="3717031"/>
          <a:ext cx="3024336" cy="805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30" name="公式" r:id="rId7" imgW="1586811" imgH="444307" progId="Equation.3">
                  <p:embed/>
                </p:oleObj>
              </mc:Choice>
              <mc:Fallback>
                <p:oleObj name="公式" r:id="rId7" imgW="1586811" imgH="444307" progId="Equation.3">
                  <p:embed/>
                  <p:pic>
                    <p:nvPicPr>
                      <p:cNvPr id="0" name="Picture 5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3717031"/>
                        <a:ext cx="3024336" cy="8052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9" name="Rectangle 1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373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96709"/>
              </p:ext>
            </p:extLst>
          </p:nvPr>
        </p:nvGraphicFramePr>
        <p:xfrm>
          <a:off x="2280318" y="4581128"/>
          <a:ext cx="2362999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31" name="公式" r:id="rId9" imgW="1091726" imgH="266584" progId="Equation.3">
                  <p:embed/>
                </p:oleObj>
              </mc:Choice>
              <mc:Fallback>
                <p:oleObj name="公式" r:id="rId9" imgW="1091726" imgH="266584" progId="Equation.3">
                  <p:embed/>
                  <p:pic>
                    <p:nvPicPr>
                      <p:cNvPr id="0" name="Picture 5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0318" y="4581128"/>
                        <a:ext cx="2362999" cy="576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41" name="Rectangle 13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37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971680"/>
              </p:ext>
            </p:extLst>
          </p:nvPr>
        </p:nvGraphicFramePr>
        <p:xfrm>
          <a:off x="3203848" y="5373216"/>
          <a:ext cx="22955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32" name="公式" r:id="rId11" imgW="1143000" imgH="482600" progId="Equation.3">
                  <p:embed/>
                </p:oleObj>
              </mc:Choice>
              <mc:Fallback>
                <p:oleObj name="公式" r:id="rId11" imgW="1143000" imgH="482600" progId="Equation.3">
                  <p:embed/>
                  <p:pic>
                    <p:nvPicPr>
                      <p:cNvPr id="0" name="Picture 5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5373216"/>
                        <a:ext cx="2295525" cy="930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3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3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3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3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3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</a:rPr>
              <a:t>B. </a:t>
            </a:r>
            <a:r>
              <a:rPr lang="zh-CN" altLang="en-US" sz="2800" dirty="0" smtClean="0">
                <a:solidFill>
                  <a:srgbClr val="0000FF"/>
                </a:solidFill>
              </a:rPr>
              <a:t>输出信噪比计算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3284984"/>
            <a:ext cx="8064896" cy="2952328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分析：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/>
              <a:t>解调器（检波）输入：</a:t>
            </a:r>
            <a:r>
              <a:rPr lang="zh-CN" altLang="en-US" dirty="0" smtClean="0">
                <a:solidFill>
                  <a:srgbClr val="FF0000"/>
                </a:solidFill>
              </a:rPr>
              <a:t>信号</a:t>
            </a:r>
            <a:r>
              <a:rPr lang="zh-CN" altLang="en-US" dirty="0">
                <a:solidFill>
                  <a:srgbClr val="FF0000"/>
                </a:solidFill>
              </a:rPr>
              <a:t>加噪声的混合</a:t>
            </a:r>
            <a:r>
              <a:rPr lang="zh-CN" altLang="en-US" dirty="0" smtClean="0">
                <a:solidFill>
                  <a:srgbClr val="FF0000"/>
                </a:solidFill>
              </a:rPr>
              <a:t>波形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解调器（检波）</a:t>
            </a:r>
            <a:r>
              <a:rPr lang="zh-CN" altLang="en-US" dirty="0" smtClean="0"/>
              <a:t>输出：混合波形的</a:t>
            </a:r>
            <a:r>
              <a:rPr lang="zh-CN" altLang="en-US" dirty="0" smtClean="0">
                <a:solidFill>
                  <a:srgbClr val="FF0000"/>
                </a:solidFill>
              </a:rPr>
              <a:t>包络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79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260598"/>
              </p:ext>
            </p:extLst>
          </p:nvPr>
        </p:nvGraphicFramePr>
        <p:xfrm>
          <a:off x="1043608" y="1340768"/>
          <a:ext cx="6594475" cy="16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12" name="图片" r:id="rId3" imgW="3475941" imgH="922033" progId="Word.Picture.8">
                  <p:embed/>
                </p:oleObj>
              </mc:Choice>
              <mc:Fallback>
                <p:oleObj name="图片" r:id="rId3" imgW="3475941" imgH="922033" progId="Word.Picture.8">
                  <p:embed/>
                  <p:pic>
                    <p:nvPicPr>
                      <p:cNvPr id="0" name="Picture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340768"/>
                        <a:ext cx="6594475" cy="1665288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FFFFF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572000" y="1484784"/>
            <a:ext cx="1944216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4283968" y="2420888"/>
            <a:ext cx="288032" cy="13681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98629362"/>
              </p:ext>
            </p:extLst>
          </p:nvPr>
        </p:nvGraphicFramePr>
        <p:xfrm>
          <a:off x="755576" y="4581128"/>
          <a:ext cx="7928430" cy="2060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9370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1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A483-CD58-458D-BAB9-36A48455D114}" type="slidenum">
              <a:rPr lang="en-US" altLang="zh-CN"/>
              <a:pPr/>
              <a:t>8</a:t>
            </a:fld>
            <a:endParaRPr lang="en-US" altLang="zh-CN" dirty="0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基本</a:t>
            </a:r>
            <a:r>
              <a:rPr lang="zh-CN" altLang="en-US" dirty="0" smtClean="0"/>
              <a:t>概念</a:t>
            </a:r>
            <a:r>
              <a:rPr lang="en-US" altLang="zh-CN" dirty="0" smtClean="0"/>
              <a:t>2</a:t>
            </a:r>
            <a:endParaRPr lang="zh-CN" altLang="en-US" b="1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1268413"/>
            <a:ext cx="8267700" cy="558958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调制</a:t>
            </a:r>
            <a:r>
              <a:rPr lang="zh-CN" altLang="en-US" dirty="0" smtClean="0">
                <a:solidFill>
                  <a:srgbClr val="0000FF"/>
                </a:solidFill>
              </a:rPr>
              <a:t>信号</a:t>
            </a:r>
            <a:r>
              <a:rPr lang="zh-CN" altLang="en-US" dirty="0" smtClean="0"/>
              <a:t>：指</a:t>
            </a:r>
            <a:r>
              <a:rPr lang="zh-CN" altLang="en-US" dirty="0"/>
              <a:t>来自信源的基带信号 </a:t>
            </a:r>
          </a:p>
          <a:p>
            <a:r>
              <a:rPr lang="zh-CN" altLang="en-US" dirty="0">
                <a:solidFill>
                  <a:srgbClr val="0000FF"/>
                </a:solidFill>
              </a:rPr>
              <a:t>已调</a:t>
            </a:r>
            <a:r>
              <a:rPr lang="zh-CN" altLang="en-US" dirty="0" smtClean="0">
                <a:solidFill>
                  <a:srgbClr val="0000FF"/>
                </a:solidFill>
              </a:rPr>
              <a:t>信号</a:t>
            </a:r>
            <a:r>
              <a:rPr lang="zh-CN" altLang="en-US" dirty="0" smtClean="0"/>
              <a:t>：载波</a:t>
            </a:r>
            <a:r>
              <a:rPr lang="zh-CN" altLang="en-US" dirty="0"/>
              <a:t>受调制后称为已调信号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根据调制信号是模拟还是</a:t>
            </a:r>
            <a:r>
              <a:rPr lang="zh-CN" altLang="en-US" dirty="0"/>
              <a:t>数字信号，调制方式分为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pPr lvl="2"/>
            <a:r>
              <a:rPr lang="zh-CN" altLang="en-US" sz="2400" dirty="0">
                <a:solidFill>
                  <a:srgbClr val="FF0000"/>
                </a:solidFill>
              </a:rPr>
              <a:t>模拟调制</a:t>
            </a:r>
          </a:p>
          <a:p>
            <a:pPr lvl="2"/>
            <a:r>
              <a:rPr lang="zh-CN" altLang="en-US" sz="2400" dirty="0">
                <a:solidFill>
                  <a:srgbClr val="FF0000"/>
                </a:solidFill>
              </a:rPr>
              <a:t>数字调制</a:t>
            </a:r>
            <a:r>
              <a:rPr lang="zh-CN" altLang="en-US" sz="2400" dirty="0">
                <a:solidFill>
                  <a:srgbClr val="0000FF"/>
                </a:solidFill>
              </a:rPr>
              <a:t> </a:t>
            </a:r>
          </a:p>
          <a:p>
            <a:pPr lvl="1"/>
            <a:r>
              <a:rPr lang="zh-CN" altLang="en-US" sz="2400" dirty="0" smtClean="0">
                <a:solidFill>
                  <a:schemeClr val="hlink"/>
                </a:solidFill>
              </a:rPr>
              <a:t>常见</a:t>
            </a:r>
            <a:r>
              <a:rPr lang="zh-CN" altLang="en-US" sz="2400" dirty="0">
                <a:solidFill>
                  <a:schemeClr val="hlink"/>
                </a:solidFill>
              </a:rPr>
              <a:t>的模拟调制</a:t>
            </a:r>
          </a:p>
          <a:p>
            <a:pPr lvl="2"/>
            <a:r>
              <a:rPr lang="zh-CN" altLang="en-US" dirty="0"/>
              <a:t>幅度调制：调幅、双边带、单边带和残留边带</a:t>
            </a:r>
          </a:p>
          <a:p>
            <a:pPr lvl="2"/>
            <a:r>
              <a:rPr lang="zh-CN" altLang="en-US" dirty="0"/>
              <a:t>角度调制：频率调制、相位调制 </a:t>
            </a:r>
          </a:p>
        </p:txBody>
      </p:sp>
    </p:spTree>
    <p:extLst>
      <p:ext uri="{BB962C8B-B14F-4D97-AF65-F5344CB8AC3E}">
        <p14:creationId xmlns:p14="http://schemas.microsoft.com/office/powerpoint/2010/main" val="212932730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包络</a:t>
            </a:r>
            <a:r>
              <a:rPr lang="zh-CN" altLang="en-US" dirty="0" smtClean="0"/>
              <a:t>计算</a:t>
            </a:r>
            <a:endParaRPr lang="zh-CN" altLang="en-US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解调器输入：信号</a:t>
            </a:r>
            <a:r>
              <a:rPr lang="en-US" altLang="zh-CN" dirty="0" smtClean="0"/>
              <a:t>+</a:t>
            </a:r>
            <a:r>
              <a:rPr lang="zh-CN" altLang="en-US" dirty="0" smtClean="0"/>
              <a:t>噪声的混合波形，即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式中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上式中</a:t>
            </a:r>
            <a:r>
              <a:rPr lang="en-US" altLang="zh-CN" dirty="0" smtClean="0">
                <a:solidFill>
                  <a:srgbClr val="FF0000"/>
                </a:solidFill>
              </a:rPr>
              <a:t>E(t)</a:t>
            </a:r>
            <a:r>
              <a:rPr lang="zh-CN" altLang="en-US" dirty="0" smtClean="0"/>
              <a:t>便是所求的合成包络。当包络检波器的传输系数为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时，则</a:t>
            </a:r>
            <a:r>
              <a:rPr lang="zh-CN" altLang="en-US" dirty="0" smtClean="0">
                <a:solidFill>
                  <a:srgbClr val="FF0000"/>
                </a:solidFill>
              </a:rPr>
              <a:t>检波器的输出</a:t>
            </a:r>
            <a:r>
              <a:rPr lang="zh-CN" altLang="en-US" dirty="0" smtClean="0"/>
              <a:t>就是</a:t>
            </a:r>
            <a:r>
              <a:rPr lang="en-US" altLang="zh-CN" dirty="0" smtClean="0"/>
              <a:t>E(t)</a:t>
            </a:r>
            <a:r>
              <a:rPr lang="zh-CN" altLang="en-US" dirty="0" smtClean="0"/>
              <a:t>。 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A19EA-5921-4967-B57B-307FC93E7086}" type="slidenum">
              <a:rPr lang="en-US" altLang="zh-CN" smtClean="0"/>
              <a:pPr/>
              <a:t>80</a:t>
            </a:fld>
            <a:endParaRPr lang="en-US" altLang="zh-CN"/>
          </a:p>
        </p:txBody>
      </p:sp>
      <p:graphicFrame>
        <p:nvGraphicFramePr>
          <p:cNvPr id="747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563133"/>
              </p:ext>
            </p:extLst>
          </p:nvPr>
        </p:nvGraphicFramePr>
        <p:xfrm>
          <a:off x="827584" y="1700808"/>
          <a:ext cx="8196928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3" r:id="rId3" imgW="3467100" imgH="457200" progId="Equation.DSMT4">
                  <p:embed/>
                </p:oleObj>
              </mc:Choice>
              <mc:Fallback>
                <p:oleObj r:id="rId3" imgW="3467100" imgH="457200" progId="Equation.DSMT4">
                  <p:embed/>
                  <p:pic>
                    <p:nvPicPr>
                      <p:cNvPr id="0" name="Picture 3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700808"/>
                        <a:ext cx="8196928" cy="10801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20196"/>
              </p:ext>
            </p:extLst>
          </p:nvPr>
        </p:nvGraphicFramePr>
        <p:xfrm>
          <a:off x="1259632" y="3212976"/>
          <a:ext cx="5882757" cy="66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4" r:id="rId5" imgW="2743200" imgH="292100" progId="Equation.DSMT4">
                  <p:embed/>
                </p:oleObj>
              </mc:Choice>
              <mc:Fallback>
                <p:oleObj r:id="rId5" imgW="2743200" imgH="292100" progId="Equation.DSMT4">
                  <p:embed/>
                  <p:pic>
                    <p:nvPicPr>
                      <p:cNvPr id="0" name="Picture 3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3212976"/>
                        <a:ext cx="5882757" cy="66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831222"/>
              </p:ext>
            </p:extLst>
          </p:nvPr>
        </p:nvGraphicFramePr>
        <p:xfrm>
          <a:off x="1403648" y="4005064"/>
          <a:ext cx="4259326" cy="1044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5" name="公式" r:id="rId7" imgW="1981200" imgH="482600" progId="Equation.3">
                  <p:embed/>
                </p:oleObj>
              </mc:Choice>
              <mc:Fallback>
                <p:oleObj name="公式" r:id="rId7" imgW="1981200" imgH="482600" progId="Equation.3">
                  <p:embed/>
                  <p:pic>
                    <p:nvPicPr>
                      <p:cNvPr id="0" name="Picture 3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4005064"/>
                        <a:ext cx="4259326" cy="10444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输出信噪比计算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分析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有用信号项和噪声项没有分离，信号和噪声存在</a:t>
            </a:r>
            <a:r>
              <a:rPr lang="zh-CN" altLang="en-US" dirty="0" smtClean="0">
                <a:solidFill>
                  <a:srgbClr val="FF0000"/>
                </a:solidFill>
              </a:rPr>
              <a:t>非线性</a:t>
            </a:r>
            <a:r>
              <a:rPr lang="zh-CN" altLang="en-US" dirty="0" smtClean="0"/>
              <a:t>关系</a:t>
            </a:r>
            <a:endParaRPr lang="en-US" altLang="zh-CN" dirty="0" smtClean="0"/>
          </a:p>
          <a:p>
            <a:pPr lvl="1"/>
            <a:r>
              <a:rPr lang="zh-CN" altLang="en-US" dirty="0"/>
              <a:t>难以</a:t>
            </a:r>
            <a:r>
              <a:rPr lang="zh-CN" altLang="en-US" dirty="0" smtClean="0"/>
              <a:t>计算输出信噪比</a:t>
            </a:r>
            <a:endParaRPr lang="en-US" altLang="zh-CN" dirty="0" smtClean="0"/>
          </a:p>
          <a:p>
            <a:r>
              <a:rPr lang="zh-CN" altLang="en-US" dirty="0" smtClean="0"/>
              <a:t>考虑两个特殊情况：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0000FF"/>
                </a:solidFill>
              </a:rPr>
              <a:t>A. </a:t>
            </a:r>
            <a:r>
              <a:rPr lang="zh-CN" altLang="en-US" dirty="0" smtClean="0">
                <a:solidFill>
                  <a:srgbClr val="0000FF"/>
                </a:solidFill>
              </a:rPr>
              <a:t>大信噪比情况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FF"/>
                </a:solidFill>
              </a:rPr>
              <a:t>B. </a:t>
            </a:r>
            <a:r>
              <a:rPr lang="zh-CN" altLang="en-US" dirty="0" smtClean="0">
                <a:solidFill>
                  <a:srgbClr val="0000FF"/>
                </a:solidFill>
              </a:rPr>
              <a:t>小信噪比情况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81</a:t>
            </a:fld>
            <a:endParaRPr 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324303"/>
              </p:ext>
            </p:extLst>
          </p:nvPr>
        </p:nvGraphicFramePr>
        <p:xfrm>
          <a:off x="1043608" y="1412776"/>
          <a:ext cx="6696744" cy="757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36" r:id="rId3" imgW="2743200" imgH="292100" progId="Equation.DSMT4">
                  <p:embed/>
                </p:oleObj>
              </mc:Choice>
              <mc:Fallback>
                <p:oleObj r:id="rId3" imgW="2743200" imgH="292100" progId="Equation.DSMT4">
                  <p:embed/>
                  <p:pic>
                    <p:nvPicPr>
                      <p:cNvPr id="0" name="Picture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412776"/>
                        <a:ext cx="6696744" cy="7571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21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A. </a:t>
            </a:r>
            <a:r>
              <a:rPr lang="zh-CN" altLang="en-US" dirty="0" smtClean="0"/>
              <a:t>大信噪比情况</a:t>
            </a:r>
            <a:endParaRPr lang="zh-CN" altLang="en-US" dirty="0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大</a:t>
            </a:r>
            <a:r>
              <a:rPr lang="zh-CN" altLang="en-US" dirty="0" smtClean="0">
                <a:solidFill>
                  <a:srgbClr val="0000FF"/>
                </a:solidFill>
              </a:rPr>
              <a:t>信噪比</a:t>
            </a:r>
            <a:r>
              <a:rPr lang="zh-CN" altLang="en-US" dirty="0" smtClean="0"/>
              <a:t>：输入信号幅度远大于噪声幅度</a:t>
            </a:r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此时</a:t>
            </a:r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C79AE-D180-41A1-A12F-949E0D38F06C}" type="slidenum">
              <a:rPr lang="en-US" altLang="zh-CN" smtClean="0"/>
              <a:pPr/>
              <a:t>82</a:t>
            </a:fld>
            <a:endParaRPr lang="en-US" altLang="zh-CN"/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368326"/>
              </p:ext>
            </p:extLst>
          </p:nvPr>
        </p:nvGraphicFramePr>
        <p:xfrm>
          <a:off x="2483768" y="1772816"/>
          <a:ext cx="3471283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33" name="公式" r:id="rId3" imgW="1777229" imgH="291973" progId="Equation.3">
                  <p:embed/>
                </p:oleObj>
              </mc:Choice>
              <mc:Fallback>
                <p:oleObj name="公式" r:id="rId3" imgW="1777229" imgH="291973" progId="Equation.3">
                  <p:embed/>
                  <p:pic>
                    <p:nvPicPr>
                      <p:cNvPr id="0" name="Picture 7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1772816"/>
                        <a:ext cx="3471283" cy="576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935409"/>
              </p:ext>
            </p:extLst>
          </p:nvPr>
        </p:nvGraphicFramePr>
        <p:xfrm>
          <a:off x="1691680" y="2420888"/>
          <a:ext cx="5243396" cy="592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34" r:id="rId5" imgW="2743200" imgH="292100" progId="Equation.DSMT4">
                  <p:embed/>
                </p:oleObj>
              </mc:Choice>
              <mc:Fallback>
                <p:oleObj r:id="rId5" imgW="2743200" imgH="292100" progId="Equation.DSMT4">
                  <p:embed/>
                  <p:pic>
                    <p:nvPicPr>
                      <p:cNvPr id="0" name="Picture 7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2420888"/>
                        <a:ext cx="5243396" cy="5929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4" name="Rectangle 8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578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680531"/>
              </p:ext>
            </p:extLst>
          </p:nvPr>
        </p:nvGraphicFramePr>
        <p:xfrm>
          <a:off x="1691680" y="3219272"/>
          <a:ext cx="549275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35" name="Equation" r:id="rId7" imgW="3136900" imgH="292100" progId="Equation.DSMT4">
                  <p:embed/>
                </p:oleObj>
              </mc:Choice>
              <mc:Fallback>
                <p:oleObj name="Equation" r:id="rId7" imgW="3136900" imgH="292100" progId="Equation.DSMT4">
                  <p:embed/>
                  <p:pic>
                    <p:nvPicPr>
                      <p:cNvPr id="0" name="Picture 7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219272"/>
                        <a:ext cx="549275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6" name="Rectangle 10"/>
          <p:cNvSpPr>
            <a:spLocks noChangeArrowheads="1"/>
          </p:cNvSpPr>
          <p:nvPr/>
        </p:nvSpPr>
        <p:spPr bwMode="auto">
          <a:xfrm>
            <a:off x="0" y="27670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5788" name="Rectangle 1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578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063411"/>
              </p:ext>
            </p:extLst>
          </p:nvPr>
        </p:nvGraphicFramePr>
        <p:xfrm>
          <a:off x="1619672" y="4004471"/>
          <a:ext cx="4087032" cy="2520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36" name="Equation" r:id="rId9" imgW="2222500" imgH="1333500" progId="Equation.DSMT4">
                  <p:embed/>
                </p:oleObj>
              </mc:Choice>
              <mc:Fallback>
                <p:oleObj name="Equation" r:id="rId9" imgW="2222500" imgH="1333500" progId="Equation.DSMT4">
                  <p:embed/>
                  <p:pic>
                    <p:nvPicPr>
                      <p:cNvPr id="0" name="Picture 7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4004471"/>
                        <a:ext cx="4087032" cy="25208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049408"/>
              </p:ext>
            </p:extLst>
          </p:nvPr>
        </p:nvGraphicFramePr>
        <p:xfrm>
          <a:off x="5270097" y="5949433"/>
          <a:ext cx="2355378" cy="458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37" name="Equation" r:id="rId11" imgW="1206500" imgH="228600" progId="Equation.DSMT4">
                  <p:embed/>
                </p:oleObj>
              </mc:Choice>
              <mc:Fallback>
                <p:oleObj name="Equation" r:id="rId11" imgW="1206500" imgH="228600" progId="Equation.DSMT4">
                  <p:embed/>
                  <p:pic>
                    <p:nvPicPr>
                      <p:cNvPr id="0" name="Picture 7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097" y="5949433"/>
                        <a:ext cx="2355378" cy="4580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91" name="Rectangle 15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5794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5364088" y="4581128"/>
            <a:ext cx="3779912" cy="930672"/>
            <a:chOff x="3521" y="3010"/>
            <a:chExt cx="2239" cy="462"/>
          </a:xfrm>
        </p:grpSpPr>
        <p:sp>
          <p:nvSpPr>
            <p:cNvPr id="75792" name="AutoShape 16"/>
            <p:cNvSpPr>
              <a:spLocks noChangeArrowheads="1"/>
            </p:cNvSpPr>
            <p:nvPr/>
          </p:nvSpPr>
          <p:spPr bwMode="auto">
            <a:xfrm>
              <a:off x="3521" y="3010"/>
              <a:ext cx="2239" cy="455"/>
            </a:xfrm>
            <a:prstGeom prst="wedgeRoundRectCallout">
              <a:avLst>
                <a:gd name="adj1" fmla="val -68042"/>
                <a:gd name="adj2" fmla="val 126264"/>
                <a:gd name="adj3" fmla="val 16667"/>
              </a:avLst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endParaRPr lang="zh-CN" altLang="zh-CN"/>
            </a:p>
          </p:txBody>
        </p:sp>
        <p:graphicFrame>
          <p:nvGraphicFramePr>
            <p:cNvPr id="75790" name="Object 14"/>
            <p:cNvGraphicFramePr>
              <a:graphicFrameLocks noChangeAspect="1"/>
            </p:cNvGraphicFramePr>
            <p:nvPr/>
          </p:nvGraphicFramePr>
          <p:xfrm>
            <a:off x="3645" y="3010"/>
            <a:ext cx="1944" cy="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038" r:id="rId13" imgW="1993900" imgH="419100" progId="Equation.DSMT4">
                    <p:embed/>
                  </p:oleObj>
                </mc:Choice>
                <mc:Fallback>
                  <p:oleObj r:id="rId13" imgW="1993900" imgH="419100" progId="Equation.DSMT4">
                    <p:embed/>
                    <p:pic>
                      <p:nvPicPr>
                        <p:cNvPr id="0" name="Picture 7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5" y="3010"/>
                          <a:ext cx="1944" cy="4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8" name="直接连接符 7"/>
          <p:cNvCxnSpPr/>
          <p:nvPr/>
        </p:nvCxnSpPr>
        <p:spPr>
          <a:xfrm>
            <a:off x="5589588" y="3219450"/>
            <a:ext cx="1777206" cy="5695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由上式可见，</a:t>
            </a:r>
            <a:r>
              <a:rPr lang="zh-CN" altLang="en-US" dirty="0" smtClean="0">
                <a:solidFill>
                  <a:srgbClr val="0000FF"/>
                </a:solidFill>
              </a:rPr>
              <a:t>有用信号与噪声独立地分成两项</a:t>
            </a:r>
            <a:r>
              <a:rPr lang="zh-CN" altLang="en-US" dirty="0" smtClean="0"/>
              <a:t>，因而可分别计算它们的功率。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输出信号功率</a:t>
            </a:r>
            <a:r>
              <a:rPr lang="zh-CN" altLang="en-US" dirty="0" smtClean="0"/>
              <a:t>为</a:t>
            </a:r>
          </a:p>
          <a:p>
            <a:pPr lvl="3"/>
            <a:endParaRPr lang="zh-CN" altLang="en-US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输出噪声功率</a:t>
            </a:r>
            <a:r>
              <a:rPr lang="zh-CN" altLang="en-US" dirty="0" smtClean="0"/>
              <a:t>为</a:t>
            </a:r>
          </a:p>
          <a:p>
            <a:pPr lvl="2"/>
            <a:endParaRPr lang="zh-CN" altLang="en-US" dirty="0" smtClean="0"/>
          </a:p>
          <a:p>
            <a:r>
              <a:rPr lang="zh-CN" altLang="en-US" dirty="0" smtClean="0"/>
              <a:t>故</a:t>
            </a:r>
            <a:r>
              <a:rPr lang="zh-CN" altLang="en-US" dirty="0" smtClean="0">
                <a:solidFill>
                  <a:srgbClr val="FF0000"/>
                </a:solidFill>
              </a:rPr>
              <a:t>输出信噪比</a:t>
            </a:r>
            <a:r>
              <a:rPr lang="zh-CN" altLang="en-US" dirty="0" smtClean="0"/>
              <a:t>为</a:t>
            </a:r>
          </a:p>
          <a:p>
            <a:pPr lvl="3"/>
            <a:endParaRPr lang="zh-CN" altLang="en-US" dirty="0" smtClean="0"/>
          </a:p>
          <a:p>
            <a:pPr lvl="3"/>
            <a:endParaRPr lang="zh-CN" altLang="en-US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制度增益</a:t>
            </a:r>
            <a:r>
              <a:rPr lang="zh-CN" altLang="en-US" dirty="0" smtClean="0"/>
              <a:t>为</a:t>
            </a:r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1A6CD-BE08-40EE-B68D-319A6458A99D}" type="slidenum">
              <a:rPr lang="en-US" altLang="zh-CN" smtClean="0"/>
              <a:pPr/>
              <a:t>83</a:t>
            </a:fld>
            <a:endParaRPr lang="en-US" altLang="zh-CN"/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68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430653"/>
              </p:ext>
            </p:extLst>
          </p:nvPr>
        </p:nvGraphicFramePr>
        <p:xfrm>
          <a:off x="3563888" y="2204864"/>
          <a:ext cx="1453969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53" r:id="rId3" imgW="672808" imgH="266584" progId="Equation.DSMT4">
                  <p:embed/>
                </p:oleObj>
              </mc:Choice>
              <mc:Fallback>
                <p:oleObj r:id="rId3" imgW="672808" imgH="266584" progId="Equation.DSMT4">
                  <p:embed/>
                  <p:pic>
                    <p:nvPicPr>
                      <p:cNvPr id="0" name="Picture 5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2204864"/>
                        <a:ext cx="1453969" cy="576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636501"/>
              </p:ext>
            </p:extLst>
          </p:nvPr>
        </p:nvGraphicFramePr>
        <p:xfrm>
          <a:off x="3419872" y="3162342"/>
          <a:ext cx="3064416" cy="540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54" r:id="rId5" imgW="1511300" imgH="266700" progId="Equation.DSMT4">
                  <p:embed/>
                </p:oleObj>
              </mc:Choice>
              <mc:Fallback>
                <p:oleObj r:id="rId5" imgW="1511300" imgH="266700" progId="Equation.DSMT4">
                  <p:embed/>
                  <p:pic>
                    <p:nvPicPr>
                      <p:cNvPr id="0" name="Picture 5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3162342"/>
                        <a:ext cx="3064416" cy="5404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9" name="Rectangle 9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680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536320"/>
              </p:ext>
            </p:extLst>
          </p:nvPr>
        </p:nvGraphicFramePr>
        <p:xfrm>
          <a:off x="3635896" y="3940144"/>
          <a:ext cx="1656184" cy="1056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55" r:id="rId7" imgW="761669" imgH="482391" progId="Equation.DSMT4">
                  <p:embed/>
                </p:oleObj>
              </mc:Choice>
              <mc:Fallback>
                <p:oleObj r:id="rId7" imgW="761669" imgH="482391" progId="Equation.DSMT4">
                  <p:embed/>
                  <p:pic>
                    <p:nvPicPr>
                      <p:cNvPr id="0" name="Picture 5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3940144"/>
                        <a:ext cx="1656184" cy="10560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1" name="Rectangle 11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68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366175"/>
              </p:ext>
            </p:extLst>
          </p:nvPr>
        </p:nvGraphicFramePr>
        <p:xfrm>
          <a:off x="2771800" y="5301208"/>
          <a:ext cx="4544242" cy="971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56" r:id="rId9" imgW="2362200" imgH="508000" progId="Equation.DSMT4">
                  <p:embed/>
                </p:oleObj>
              </mc:Choice>
              <mc:Fallback>
                <p:oleObj r:id="rId9" imgW="2362200" imgH="508000" progId="Equation.DSMT4">
                  <p:embed/>
                  <p:pic>
                    <p:nvPicPr>
                      <p:cNvPr id="0" name="Picture 5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5301208"/>
                        <a:ext cx="4544242" cy="9711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590636"/>
              </p:ext>
            </p:extLst>
          </p:nvPr>
        </p:nvGraphicFramePr>
        <p:xfrm>
          <a:off x="2051720" y="404664"/>
          <a:ext cx="3441690" cy="529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57" name="Equation" r:id="rId11" imgW="1524000" imgH="228600" progId="Equation.DSMT4">
                  <p:embed/>
                </p:oleObj>
              </mc:Choice>
              <mc:Fallback>
                <p:oleObj name="Equation" r:id="rId11" imgW="1524000" imgH="228600" progId="Equation.DSMT4">
                  <p:embed/>
                  <p:pic>
                    <p:nvPicPr>
                      <p:cNvPr id="0" name="Picture 5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404664"/>
                        <a:ext cx="3441690" cy="529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6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6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6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6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8A554-4C4E-4294-88DB-6B8C40AC94C4}" type="slidenum">
              <a:rPr lang="en-US" altLang="zh-CN"/>
              <a:pPr/>
              <a:t>84</a:t>
            </a:fld>
            <a:endParaRPr lang="en-US" altLang="zh-CN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223963"/>
            <a:ext cx="8501831" cy="563403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 smtClean="0">
                <a:solidFill>
                  <a:srgbClr val="0000FF"/>
                </a:solidFill>
              </a:rPr>
              <a:t>讨论</a:t>
            </a:r>
            <a:endParaRPr lang="zh-CN" altLang="en-US" dirty="0">
              <a:solidFill>
                <a:srgbClr val="0000FF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zh-CN" dirty="0" smtClean="0"/>
              <a:t>1</a:t>
            </a:r>
            <a:r>
              <a:rPr lang="en-US" altLang="zh-CN" dirty="0"/>
              <a:t>. AM</a:t>
            </a:r>
            <a:r>
              <a:rPr lang="zh-CN" altLang="en-US" dirty="0"/>
              <a:t>信号的调制制度增益</a:t>
            </a:r>
            <a:r>
              <a:rPr lang="en-US" altLang="zh-CN" i="1" dirty="0"/>
              <a:t>G</a:t>
            </a:r>
            <a:r>
              <a:rPr lang="en-US" altLang="zh-CN" baseline="-25000" dirty="0"/>
              <a:t>AM</a:t>
            </a:r>
            <a:r>
              <a:rPr lang="zh-CN" altLang="en-US" dirty="0"/>
              <a:t>随</a:t>
            </a:r>
            <a:r>
              <a:rPr lang="en-US" altLang="zh-CN" i="1" dirty="0"/>
              <a:t>A</a:t>
            </a:r>
            <a:r>
              <a:rPr lang="en-US" altLang="zh-CN" baseline="-25000" dirty="0"/>
              <a:t>0</a:t>
            </a:r>
            <a:r>
              <a:rPr lang="zh-CN" altLang="en-US" dirty="0"/>
              <a:t>的减小而增加。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/>
              <a:t>2</a:t>
            </a:r>
            <a:r>
              <a:rPr lang="en-US" altLang="zh-CN" dirty="0"/>
              <a:t>. </a:t>
            </a:r>
            <a:r>
              <a:rPr lang="en-US" altLang="zh-CN" i="1" dirty="0"/>
              <a:t>G</a:t>
            </a:r>
            <a:r>
              <a:rPr lang="en-US" altLang="zh-CN" baseline="-25000" dirty="0"/>
              <a:t>AM</a:t>
            </a:r>
            <a:r>
              <a:rPr lang="zh-CN" altLang="en-US" dirty="0"/>
              <a:t>总是小于</a:t>
            </a:r>
            <a:r>
              <a:rPr lang="en-US" altLang="zh-CN" dirty="0"/>
              <a:t>1</a:t>
            </a:r>
            <a:r>
              <a:rPr lang="zh-CN" altLang="en-US" dirty="0"/>
              <a:t>，这说明包络检波器对输入信噪比没有改善，而是恶化了。</a:t>
            </a:r>
          </a:p>
          <a:p>
            <a:pPr marL="365760" lvl="1" indent="0">
              <a:lnSpc>
                <a:spcPct val="110000"/>
              </a:lnSpc>
              <a:buNone/>
            </a:pPr>
            <a:r>
              <a:rPr lang="zh-CN" altLang="en-US" dirty="0" smtClean="0"/>
              <a:t>例如</a:t>
            </a:r>
            <a:r>
              <a:rPr lang="zh-CN" altLang="en-US" dirty="0"/>
              <a:t>：对于</a:t>
            </a:r>
            <a:r>
              <a:rPr lang="en-US" altLang="zh-CN" dirty="0"/>
              <a:t>100%</a:t>
            </a:r>
            <a:r>
              <a:rPr lang="zh-CN" altLang="en-US" dirty="0"/>
              <a:t>的调制，且</a:t>
            </a:r>
            <a:r>
              <a:rPr lang="en-US" altLang="zh-CN" i="1" dirty="0"/>
              <a:t>m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  <a:r>
              <a:rPr lang="zh-CN" altLang="en-US" dirty="0"/>
              <a:t>是单频正弦信号，这时</a:t>
            </a:r>
            <a:r>
              <a:rPr lang="en-US" altLang="zh-CN" dirty="0"/>
              <a:t>AM </a:t>
            </a:r>
            <a:r>
              <a:rPr lang="zh-CN" altLang="en-US" dirty="0"/>
              <a:t>的最大信噪比增益为</a:t>
            </a:r>
          </a:p>
          <a:p>
            <a:pPr lvl="2">
              <a:lnSpc>
                <a:spcPct val="110000"/>
              </a:lnSpc>
            </a:pPr>
            <a:endParaRPr lang="zh-CN" altLang="en-US" dirty="0"/>
          </a:p>
          <a:p>
            <a:pPr lvl="1">
              <a:lnSpc>
                <a:spcPct val="110000"/>
              </a:lnSpc>
            </a:pPr>
            <a:r>
              <a:rPr lang="en-US" altLang="zh-CN" dirty="0" smtClean="0"/>
              <a:t>3.  </a:t>
            </a:r>
            <a:r>
              <a:rPr lang="zh-CN" altLang="en-US" dirty="0" smtClean="0"/>
              <a:t>可证明</a:t>
            </a:r>
            <a:r>
              <a:rPr lang="zh-CN" altLang="en-US" dirty="0"/>
              <a:t>，采用同步检测法解调</a:t>
            </a:r>
            <a:r>
              <a:rPr lang="en-US" altLang="zh-CN" dirty="0"/>
              <a:t>AM</a:t>
            </a:r>
            <a:r>
              <a:rPr lang="zh-CN" altLang="en-US" dirty="0"/>
              <a:t>信号时，得到的调制制度增益与上式给出的结果相同。 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/>
              <a:t>4. </a:t>
            </a:r>
            <a:r>
              <a:rPr lang="zh-CN" altLang="en-US" dirty="0"/>
              <a:t>由此可见，对于</a:t>
            </a:r>
            <a:r>
              <a:rPr lang="en-US" altLang="zh-CN" dirty="0"/>
              <a:t>AM</a:t>
            </a:r>
            <a:r>
              <a:rPr lang="zh-CN" altLang="en-US" dirty="0"/>
              <a:t>调制系统，在大信噪比时，采用包络检波器解调时的性能与同步检测器时的性能几乎一样。</a:t>
            </a:r>
          </a:p>
        </p:txBody>
      </p:sp>
      <p:graphicFrame>
        <p:nvGraphicFramePr>
          <p:cNvPr id="778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589254"/>
              </p:ext>
            </p:extLst>
          </p:nvPr>
        </p:nvGraphicFramePr>
        <p:xfrm>
          <a:off x="2838450" y="115888"/>
          <a:ext cx="3690938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90" name="Equation" r:id="rId3" imgW="1917700" imgH="508000" progId="Equation.DSMT4">
                  <p:embed/>
                </p:oleObj>
              </mc:Choice>
              <mc:Fallback>
                <p:oleObj name="Equation" r:id="rId3" imgW="1917700" imgH="508000" progId="Equation.DSMT4">
                  <p:embed/>
                  <p:pic>
                    <p:nvPicPr>
                      <p:cNvPr id="0" name="Picture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8450" y="115888"/>
                        <a:ext cx="3690938" cy="97155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0" name="Rectangle 6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78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516678"/>
              </p:ext>
            </p:extLst>
          </p:nvPr>
        </p:nvGraphicFramePr>
        <p:xfrm>
          <a:off x="4572000" y="3717031"/>
          <a:ext cx="1224136" cy="796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91" name="公式" r:id="rId5" imgW="596641" imgH="393529" progId="Equation.3">
                  <p:embed/>
                </p:oleObj>
              </mc:Choice>
              <mc:Fallback>
                <p:oleObj name="公式" r:id="rId5" imgW="596641" imgH="393529" progId="Equation.3">
                  <p:embed/>
                  <p:pic>
                    <p:nvPicPr>
                      <p:cNvPr id="0" name="Picture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717031"/>
                        <a:ext cx="1224136" cy="7963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7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7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小信噪比</a:t>
            </a:r>
            <a:r>
              <a:rPr lang="zh-CN" altLang="en-US" dirty="0" smtClean="0"/>
              <a:t>情况</a:t>
            </a:r>
            <a:endParaRPr lang="zh-CN" altLang="en-US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小信噪比</a:t>
            </a:r>
            <a:r>
              <a:rPr lang="zh-CN" altLang="en-US" dirty="0" smtClean="0"/>
              <a:t>：输入信号幅度远小于噪声幅度，即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包络</a:t>
            </a:r>
          </a:p>
          <a:p>
            <a:pPr lvl="1"/>
            <a:endParaRPr lang="zh-CN" altLang="en-US" dirty="0" smtClean="0"/>
          </a:p>
          <a:p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marL="365760" lvl="1" indent="0">
              <a:buNone/>
            </a:pPr>
            <a:endParaRPr lang="zh-CN" altLang="en-US" dirty="0" smtClean="0"/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CA70-F747-43A4-9561-D11B7394F345}" type="slidenum">
              <a:rPr lang="en-US" altLang="zh-CN" smtClean="0"/>
              <a:pPr/>
              <a:t>85</a:t>
            </a:fld>
            <a:endParaRPr lang="en-US" altLang="zh-CN"/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88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825965"/>
              </p:ext>
            </p:extLst>
          </p:nvPr>
        </p:nvGraphicFramePr>
        <p:xfrm>
          <a:off x="2267744" y="1772816"/>
          <a:ext cx="3432534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78" r:id="rId3" imgW="1765300" imgH="292100" progId="Equation.DSMT4">
                  <p:embed/>
                </p:oleObj>
              </mc:Choice>
              <mc:Fallback>
                <p:oleObj r:id="rId3" imgW="1765300" imgH="292100" progId="Equation.DSMT4">
                  <p:embed/>
                  <p:pic>
                    <p:nvPicPr>
                      <p:cNvPr id="0" name="Picture 7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1772816"/>
                        <a:ext cx="3432534" cy="576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88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000269"/>
              </p:ext>
            </p:extLst>
          </p:nvPr>
        </p:nvGraphicFramePr>
        <p:xfrm>
          <a:off x="1742452" y="2514823"/>
          <a:ext cx="5659095" cy="609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79" r:id="rId5" imgW="2743200" imgH="292100" progId="Equation.DSMT4">
                  <p:embed/>
                </p:oleObj>
              </mc:Choice>
              <mc:Fallback>
                <p:oleObj r:id="rId5" imgW="2743200" imgH="292100" progId="Equation.DSMT4">
                  <p:embed/>
                  <p:pic>
                    <p:nvPicPr>
                      <p:cNvPr id="0" name="Picture 7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2452" y="2514823"/>
                        <a:ext cx="5659095" cy="6091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7" name="Rectangle 9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885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192459"/>
              </p:ext>
            </p:extLst>
          </p:nvPr>
        </p:nvGraphicFramePr>
        <p:xfrm>
          <a:off x="1619672" y="3321913"/>
          <a:ext cx="7095941" cy="611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80" name="公式" r:id="rId7" imgW="3429000" imgH="292100" progId="Equation.3">
                  <p:embed/>
                </p:oleObj>
              </mc:Choice>
              <mc:Fallback>
                <p:oleObj name="公式" r:id="rId7" imgW="3429000" imgH="292100" progId="Equation.3">
                  <p:embed/>
                  <p:pic>
                    <p:nvPicPr>
                      <p:cNvPr id="0" name="Picture 7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3321913"/>
                        <a:ext cx="7095941" cy="6111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9" name="Rectangle 11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8861" name="Rectangle 13"/>
          <p:cNvSpPr>
            <a:spLocks noChangeArrowheads="1"/>
          </p:cNvSpPr>
          <p:nvPr/>
        </p:nvSpPr>
        <p:spPr bwMode="auto">
          <a:xfrm>
            <a:off x="0" y="3162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885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008062"/>
              </p:ext>
            </p:extLst>
          </p:nvPr>
        </p:nvGraphicFramePr>
        <p:xfrm>
          <a:off x="2263018" y="4221088"/>
          <a:ext cx="4757254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81" name="公式" r:id="rId9" imgW="2171700" imgH="292100" progId="Equation.3">
                  <p:embed/>
                </p:oleObj>
              </mc:Choice>
              <mc:Fallback>
                <p:oleObj name="公式" r:id="rId9" imgW="2171700" imgH="292100" progId="Equation.3">
                  <p:embed/>
                  <p:pic>
                    <p:nvPicPr>
                      <p:cNvPr id="0" name="Picture 7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3018" y="4221088"/>
                        <a:ext cx="4757254" cy="6480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436068"/>
              </p:ext>
            </p:extLst>
          </p:nvPr>
        </p:nvGraphicFramePr>
        <p:xfrm>
          <a:off x="2323531" y="5085184"/>
          <a:ext cx="4840757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82" name="公式" r:id="rId11" imgW="2565400" imgH="533400" progId="Equation.3">
                  <p:embed/>
                </p:oleObj>
              </mc:Choice>
              <mc:Fallback>
                <p:oleObj name="公式" r:id="rId11" imgW="2565400" imgH="533400" progId="Equation.3">
                  <p:embed/>
                  <p:pic>
                    <p:nvPicPr>
                      <p:cNvPr id="0" name="Picture 7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3531" y="5085184"/>
                        <a:ext cx="4840757" cy="100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63" name="Rectangle 15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8866" name="Rectangle 18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8868" name="Rectangle 20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2637554" y="3435474"/>
            <a:ext cx="1777206" cy="5695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8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8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8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8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292080" y="1916832"/>
            <a:ext cx="3744416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R(t) </a:t>
            </a:r>
            <a:r>
              <a:rPr lang="zh-CN" altLang="en-US" sz="2400" b="1" dirty="0">
                <a:latin typeface="+mj-ea"/>
                <a:ea typeface="+mj-ea"/>
              </a:rPr>
              <a:t>和</a:t>
            </a:r>
            <a:r>
              <a:rPr lang="zh-CN" altLang="en-US" sz="2400" b="1" dirty="0">
                <a:latin typeface="+mj-ea"/>
                <a:ea typeface="+mj-ea"/>
                <a:sym typeface="Symbol" pitchFamily="18" charset="2"/>
              </a:rPr>
              <a:t> </a:t>
            </a:r>
            <a:r>
              <a:rPr lang="en-US" altLang="zh-CN" sz="2400" b="1" dirty="0">
                <a:latin typeface="+mj-ea"/>
                <a:ea typeface="+mj-ea"/>
              </a:rPr>
              <a:t>(t) </a:t>
            </a:r>
            <a:r>
              <a:rPr lang="zh-CN" altLang="en-US" sz="2400" b="1" dirty="0">
                <a:latin typeface="+mj-ea"/>
                <a:ea typeface="+mj-ea"/>
              </a:rPr>
              <a:t>代表噪声的包络及</a:t>
            </a:r>
            <a:r>
              <a:rPr lang="zh-CN" altLang="en-US" sz="2400" b="1" dirty="0" smtClean="0">
                <a:latin typeface="+mj-ea"/>
                <a:ea typeface="+mj-ea"/>
              </a:rPr>
              <a:t>相位</a:t>
            </a:r>
            <a:endParaRPr lang="en-US" altLang="zh-CN" sz="2400" b="1" dirty="0" smtClean="0">
              <a:latin typeface="+mj-ea"/>
              <a:ea typeface="+mj-ea"/>
            </a:endParaRPr>
          </a:p>
          <a:p>
            <a:endParaRPr lang="en-US" altLang="zh-CN" sz="2400" b="1" dirty="0">
              <a:latin typeface="+mj-ea"/>
              <a:ea typeface="+mj-ea"/>
            </a:endParaRPr>
          </a:p>
          <a:p>
            <a:endParaRPr lang="en-US" altLang="zh-CN" sz="2400" b="1" dirty="0">
              <a:latin typeface="+mj-ea"/>
              <a:ea typeface="+mj-ea"/>
            </a:endParaRPr>
          </a:p>
          <a:p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小信噪比</a:t>
            </a:r>
            <a:r>
              <a:rPr lang="zh-CN" altLang="en-US" dirty="0" smtClean="0"/>
              <a:t>情况</a:t>
            </a:r>
            <a:endParaRPr lang="zh-CN" altLang="en-US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包络</a:t>
            </a:r>
          </a:p>
          <a:p>
            <a:pPr lvl="1"/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CA70-F747-43A4-9561-D11B7394F345}" type="slidenum">
              <a:rPr lang="en-US" altLang="zh-CN" smtClean="0"/>
              <a:pPr/>
              <a:t>86</a:t>
            </a:fld>
            <a:endParaRPr lang="en-US" altLang="zh-CN"/>
          </a:p>
        </p:txBody>
      </p:sp>
      <p:sp>
        <p:nvSpPr>
          <p:cNvPr id="78861" name="Rectangle 13"/>
          <p:cNvSpPr>
            <a:spLocks noChangeArrowheads="1"/>
          </p:cNvSpPr>
          <p:nvPr/>
        </p:nvSpPr>
        <p:spPr bwMode="auto">
          <a:xfrm>
            <a:off x="0" y="3162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886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752892"/>
              </p:ext>
            </p:extLst>
          </p:nvPr>
        </p:nvGraphicFramePr>
        <p:xfrm>
          <a:off x="1691680" y="1124744"/>
          <a:ext cx="5119058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41" name="Equation" r:id="rId3" imgW="2921000" imgH="533400" progId="Equation.DSMT4">
                  <p:embed/>
                </p:oleObj>
              </mc:Choice>
              <mc:Fallback>
                <p:oleObj name="Equation" r:id="rId3" imgW="2921000" imgH="533400" progId="Equation.DSMT4">
                  <p:embed/>
                  <p:pic>
                    <p:nvPicPr>
                      <p:cNvPr id="0" name="Picture 5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1124744"/>
                        <a:ext cx="5119058" cy="9361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63" name="Rectangle 15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886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545543"/>
              </p:ext>
            </p:extLst>
          </p:nvPr>
        </p:nvGraphicFramePr>
        <p:xfrm>
          <a:off x="1403648" y="2564904"/>
          <a:ext cx="3678362" cy="844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42" name="Equation" r:id="rId5" imgW="2032000" imgH="469900" progId="Equation.DSMT4">
                  <p:embed/>
                </p:oleObj>
              </mc:Choice>
              <mc:Fallback>
                <p:oleObj name="Equation" r:id="rId5" imgW="2032000" imgH="469900" progId="Equation.DSMT4">
                  <p:embed/>
                  <p:pic>
                    <p:nvPicPr>
                      <p:cNvPr id="0" name="Picture 5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564904"/>
                        <a:ext cx="3678362" cy="8449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66" name="Rectangle 18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886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034787"/>
              </p:ext>
            </p:extLst>
          </p:nvPr>
        </p:nvGraphicFramePr>
        <p:xfrm>
          <a:off x="6682846" y="2292026"/>
          <a:ext cx="2353650" cy="527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43" name="公式" r:id="rId7" imgW="1307532" imgH="291973" progId="Equation.3">
                  <p:embed/>
                </p:oleObj>
              </mc:Choice>
              <mc:Fallback>
                <p:oleObj name="公式" r:id="rId7" imgW="1307532" imgH="291973" progId="Equation.3">
                  <p:embed/>
                  <p:pic>
                    <p:nvPicPr>
                      <p:cNvPr id="0" name="Picture 5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2846" y="2292026"/>
                        <a:ext cx="2353650" cy="5273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68" name="Rectangle 20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886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95560"/>
              </p:ext>
            </p:extLst>
          </p:nvPr>
        </p:nvGraphicFramePr>
        <p:xfrm>
          <a:off x="5796136" y="2819400"/>
          <a:ext cx="2542706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44" name="公式" r:id="rId9" imgW="1218671" imgH="482391" progId="Equation.3">
                  <p:embed/>
                </p:oleObj>
              </mc:Choice>
              <mc:Fallback>
                <p:oleObj name="公式" r:id="rId9" imgW="1218671" imgH="482391" progId="Equation.3">
                  <p:embed/>
                  <p:pic>
                    <p:nvPicPr>
                      <p:cNvPr id="0" name="Picture 5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2819400"/>
                        <a:ext cx="2542706" cy="1008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786678"/>
              </p:ext>
            </p:extLst>
          </p:nvPr>
        </p:nvGraphicFramePr>
        <p:xfrm>
          <a:off x="1187624" y="3855824"/>
          <a:ext cx="3888573" cy="1011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45" name="公式" r:id="rId11" imgW="1752600" imgH="457200" progId="Equation.3">
                  <p:embed/>
                </p:oleObj>
              </mc:Choice>
              <mc:Fallback>
                <p:oleObj name="公式" r:id="rId11" imgW="1752600" imgH="457200" progId="Equation.3">
                  <p:embed/>
                  <p:pic>
                    <p:nvPicPr>
                      <p:cNvPr id="0" name="Picture 5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3855824"/>
                        <a:ext cx="3888573" cy="10112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837462"/>
              </p:ext>
            </p:extLst>
          </p:nvPr>
        </p:nvGraphicFramePr>
        <p:xfrm>
          <a:off x="971600" y="5394771"/>
          <a:ext cx="4074374" cy="532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46" name="公式" r:id="rId13" imgW="1625600" imgH="203200" progId="Equation.3">
                  <p:embed/>
                </p:oleObj>
              </mc:Choice>
              <mc:Fallback>
                <p:oleObj name="公式" r:id="rId13" imgW="1625600" imgH="203200" progId="Equation.3">
                  <p:embed/>
                  <p:pic>
                    <p:nvPicPr>
                      <p:cNvPr id="0" name="Picture 5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5394771"/>
                        <a:ext cx="4074374" cy="5329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15"/>
          <p:cNvGrpSpPr>
            <a:grpSpLocks/>
          </p:cNvGrpSpPr>
          <p:nvPr/>
        </p:nvGrpSpPr>
        <p:grpSpPr bwMode="auto">
          <a:xfrm>
            <a:off x="5292081" y="4013422"/>
            <a:ext cx="3408363" cy="1647826"/>
            <a:chOff x="3532" y="2472"/>
            <a:chExt cx="2147" cy="1038"/>
          </a:xfrm>
        </p:grpSpPr>
        <p:sp>
          <p:nvSpPr>
            <p:cNvPr id="33" name="AutoShape 11"/>
            <p:cNvSpPr>
              <a:spLocks noChangeArrowheads="1"/>
            </p:cNvSpPr>
            <p:nvPr/>
          </p:nvSpPr>
          <p:spPr bwMode="auto">
            <a:xfrm>
              <a:off x="3532" y="2472"/>
              <a:ext cx="2098" cy="1038"/>
            </a:xfrm>
            <a:prstGeom prst="wedgeRoundRectCallout">
              <a:avLst>
                <a:gd name="adj1" fmla="val -91101"/>
                <a:gd name="adj2" fmla="val -93330"/>
                <a:gd name="adj3" fmla="val 16667"/>
              </a:avLst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endParaRPr lang="zh-CN" altLang="zh-CN"/>
            </a:p>
          </p:txBody>
        </p:sp>
        <p:graphicFrame>
          <p:nvGraphicFramePr>
            <p:cNvPr id="34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3679280"/>
                </p:ext>
              </p:extLst>
            </p:nvPr>
          </p:nvGraphicFramePr>
          <p:xfrm>
            <a:off x="3532" y="2500"/>
            <a:ext cx="2147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747" name="公式" r:id="rId15" imgW="1930400" imgH="431800" progId="Equation.3">
                    <p:embed/>
                  </p:oleObj>
                </mc:Choice>
                <mc:Fallback>
                  <p:oleObj name="公式" r:id="rId15" imgW="1930400" imgH="431800" progId="Equation.3">
                    <p:embed/>
                    <p:pic>
                      <p:nvPicPr>
                        <p:cNvPr id="0" name="Picture 5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2" y="2500"/>
                          <a:ext cx="2147" cy="5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181133"/>
              </p:ext>
            </p:extLst>
          </p:nvPr>
        </p:nvGraphicFramePr>
        <p:xfrm>
          <a:off x="5481166" y="4869085"/>
          <a:ext cx="2880320" cy="516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48" name="公式" r:id="rId17" imgW="1206500" imgH="228600" progId="Equation.3">
                  <p:embed/>
                </p:oleObj>
              </mc:Choice>
              <mc:Fallback>
                <p:oleObj name="公式" r:id="rId17" imgW="1206500" imgH="228600" progId="Equation.3">
                  <p:embed/>
                  <p:pic>
                    <p:nvPicPr>
                      <p:cNvPr id="0" name="Picture 5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1166" y="4869085"/>
                        <a:ext cx="2880320" cy="516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5886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208912" cy="525658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分析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小信噪比时，</a:t>
            </a:r>
            <a:r>
              <a:rPr lang="en-US" altLang="zh-CN" i="1" dirty="0" smtClean="0"/>
              <a:t>E(t)</a:t>
            </a:r>
            <a:r>
              <a:rPr lang="zh-CN" altLang="en-US" dirty="0" smtClean="0"/>
              <a:t>中没有单独的信号项，有用信号</a:t>
            </a:r>
            <a:r>
              <a:rPr lang="en-US" altLang="zh-CN" i="1" dirty="0" smtClean="0"/>
              <a:t>m(t)</a:t>
            </a:r>
            <a:r>
              <a:rPr lang="zh-CN" altLang="en-US" dirty="0" smtClean="0"/>
              <a:t>被噪声扰乱，只能看作是噪声。</a:t>
            </a:r>
          </a:p>
          <a:p>
            <a:pPr lvl="1"/>
            <a:r>
              <a:rPr lang="zh-CN" altLang="en-US" dirty="0" smtClean="0"/>
              <a:t>这时，输出信噪比不是按比例地随着输入信噪比下降，而是急剧恶化，通常把这种现象称为解调器的</a:t>
            </a:r>
            <a:r>
              <a:rPr lang="zh-CN" altLang="en-US" dirty="0" smtClean="0">
                <a:solidFill>
                  <a:srgbClr val="FF0000"/>
                </a:solidFill>
              </a:rPr>
              <a:t>门限效应</a:t>
            </a:r>
            <a:r>
              <a:rPr lang="zh-CN" altLang="en-US" dirty="0" smtClean="0"/>
              <a:t>。开始出现门限效应的</a:t>
            </a:r>
            <a:r>
              <a:rPr lang="zh-CN" altLang="en-US" dirty="0" smtClean="0">
                <a:solidFill>
                  <a:srgbClr val="FF0000"/>
                </a:solidFill>
              </a:rPr>
              <a:t>输入信噪比称为门限值</a:t>
            </a:r>
            <a:r>
              <a:rPr lang="zh-CN" altLang="en-US" dirty="0" smtClean="0"/>
              <a:t>。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门限效应原因：包络检波</a:t>
            </a:r>
            <a:r>
              <a:rPr lang="zh-CN" altLang="en-US" dirty="0"/>
              <a:t>器的非线性解调作用引起的。 </a:t>
            </a:r>
          </a:p>
          <a:p>
            <a:r>
              <a:rPr lang="zh-CN" altLang="en-US" dirty="0" smtClean="0">
                <a:solidFill>
                  <a:srgbClr val="0000FF"/>
                </a:solidFill>
              </a:rPr>
              <a:t>问题：相干解调有门限效应吗？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回答：</a:t>
            </a:r>
            <a:r>
              <a:rPr lang="en-US" altLang="zh-CN" dirty="0" smtClean="0"/>
              <a:t> </a:t>
            </a:r>
            <a:r>
              <a:rPr lang="zh-CN" altLang="en-US" dirty="0" smtClean="0"/>
              <a:t>相干</a:t>
            </a:r>
            <a:r>
              <a:rPr lang="zh-CN" altLang="en-US" dirty="0"/>
              <a:t>解调的方法解调各种线性调制信号时</a:t>
            </a:r>
            <a:r>
              <a:rPr lang="zh-CN" altLang="en-US" dirty="0">
                <a:solidFill>
                  <a:srgbClr val="FF0000"/>
                </a:solidFill>
              </a:rPr>
              <a:t>不存在</a:t>
            </a:r>
            <a:r>
              <a:rPr lang="zh-CN" altLang="en-US" dirty="0"/>
              <a:t>门限效应</a:t>
            </a:r>
            <a:r>
              <a:rPr lang="zh-CN" altLang="en-US" dirty="0" smtClean="0"/>
              <a:t>。原因</a:t>
            </a:r>
            <a:r>
              <a:rPr lang="zh-CN" altLang="en-US" dirty="0"/>
              <a:t>是信号与噪声可分别进行解调，解调器输出端总是单独存在有用信号项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73AF3-5747-4441-81C9-2AEC82533135}" type="slidenum">
              <a:rPr lang="en-US" altLang="zh-CN" smtClean="0"/>
              <a:pPr/>
              <a:t>87</a:t>
            </a:fld>
            <a:endParaRPr lang="en-US" altLang="zh-CN"/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988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452488"/>
              </p:ext>
            </p:extLst>
          </p:nvPr>
        </p:nvGraphicFramePr>
        <p:xfrm>
          <a:off x="1763688" y="332656"/>
          <a:ext cx="5059794" cy="532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87" name="Equation" r:id="rId3" imgW="2019300" imgH="203200" progId="Equation.DSMT4">
                  <p:embed/>
                </p:oleObj>
              </mc:Choice>
              <mc:Fallback>
                <p:oleObj name="Equation" r:id="rId3" imgW="2019300" imgH="203200" progId="Equation.DSMT4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332656"/>
                        <a:ext cx="5059794" cy="5329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在大信噪比情况下，</a:t>
            </a:r>
            <a:r>
              <a:rPr lang="en-US" altLang="zh-CN" dirty="0" smtClean="0"/>
              <a:t>AM</a:t>
            </a:r>
            <a:r>
              <a:rPr lang="zh-CN" altLang="en-US" dirty="0" smtClean="0"/>
              <a:t>信号包络检波器的性能几乎与相干解调法相同。</a:t>
            </a:r>
            <a:endParaRPr lang="en-US" altLang="zh-CN" dirty="0" smtClean="0"/>
          </a:p>
          <a:p>
            <a:r>
              <a:rPr lang="zh-CN" altLang="en-US" dirty="0" smtClean="0"/>
              <a:t>小信噪比情况，当输入信噪比低于门限值时，将会出现门限效应，这时解调器的输出信噪比将急剧恶化，系统无法正常工作。</a:t>
            </a:r>
            <a:endParaRPr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ED07-E47C-42E7-AABB-D6C6E831AC4F}" type="slidenum">
              <a:rPr lang="en-US" altLang="zh-CN" smtClean="0"/>
              <a:pPr/>
              <a:t>88</a:t>
            </a:fld>
            <a:endParaRPr lang="en-US" altLang="zh-CN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包络检波总结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模拟调制系统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5.1</a:t>
            </a:r>
            <a:r>
              <a:rPr lang="zh-CN" altLang="en-US" dirty="0" smtClean="0"/>
              <a:t>幅度调制（线性调制）的原理</a:t>
            </a:r>
          </a:p>
          <a:p>
            <a:r>
              <a:rPr lang="en-US" altLang="zh-CN" dirty="0" smtClean="0"/>
              <a:t>5.2  </a:t>
            </a:r>
            <a:r>
              <a:rPr lang="zh-CN" altLang="en-US" dirty="0" smtClean="0"/>
              <a:t>线性调制系统的抗噪声性能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5.3 </a:t>
            </a:r>
            <a:r>
              <a:rPr lang="zh-CN" altLang="en-US" dirty="0" smtClean="0">
                <a:solidFill>
                  <a:srgbClr val="FF0000"/>
                </a:solidFill>
              </a:rPr>
              <a:t>非线性调制（角度调制）的原理</a:t>
            </a:r>
          </a:p>
          <a:p>
            <a:r>
              <a:rPr lang="en-US" altLang="zh-CN" dirty="0" smtClean="0"/>
              <a:t>5.4</a:t>
            </a:r>
            <a:r>
              <a:rPr lang="zh-CN" altLang="en-US" dirty="0" smtClean="0"/>
              <a:t>调频系统的抗噪声性能</a:t>
            </a:r>
            <a:endParaRPr lang="zh-CN" altLang="en-US" b="0" dirty="0" smtClean="0"/>
          </a:p>
          <a:p>
            <a:r>
              <a:rPr lang="en-US" altLang="zh-CN" dirty="0" smtClean="0"/>
              <a:t>5.5  </a:t>
            </a:r>
            <a:r>
              <a:rPr lang="zh-CN" altLang="en-US" dirty="0" smtClean="0"/>
              <a:t>各种模拟调制系统的比较</a:t>
            </a:r>
            <a:endParaRPr lang="en-US" altLang="zh-CN" dirty="0" smtClean="0"/>
          </a:p>
          <a:p>
            <a:r>
              <a:rPr lang="en-US" altLang="zh-CN" dirty="0"/>
              <a:t>5.6  </a:t>
            </a:r>
            <a:r>
              <a:rPr lang="zh-CN" altLang="en-US" dirty="0"/>
              <a:t>频分复用</a:t>
            </a:r>
            <a:r>
              <a:rPr lang="en-US" altLang="zh-CN" dirty="0"/>
              <a:t>(FDM)</a:t>
            </a:r>
            <a:r>
              <a:rPr lang="zh-CN" altLang="en-US" dirty="0"/>
              <a:t>和调频</a:t>
            </a:r>
            <a:r>
              <a:rPr lang="en-US" altLang="zh-CN" dirty="0"/>
              <a:t>(FM)</a:t>
            </a:r>
            <a:r>
              <a:rPr lang="zh-CN" altLang="en-US" dirty="0"/>
              <a:t>立体声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2411760" y="3068960"/>
            <a:ext cx="4188967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+mj-ea"/>
                <a:ea typeface="+mj-ea"/>
              </a:rPr>
              <a:t>5.3.1</a:t>
            </a:r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角度调制的基本</a:t>
            </a:r>
            <a:r>
              <a:rPr lang="zh-CN" altLang="en-US" sz="2400" b="1" dirty="0" smtClean="0">
                <a:solidFill>
                  <a:srgbClr val="C00000"/>
                </a:solidFill>
                <a:latin typeface="+mj-ea"/>
                <a:ea typeface="+mj-ea"/>
              </a:rPr>
              <a:t>概念</a:t>
            </a:r>
            <a:endParaRPr lang="en-US" altLang="zh-CN" sz="24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5.3.2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窄带调频（</a:t>
            </a: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NBFM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）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5.3.3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宽带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调频</a:t>
            </a:r>
            <a:endParaRPr lang="en-US" altLang="zh-CN" sz="2400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5.3.4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  <a:ea typeface="+mj-ea"/>
              </a:rPr>
              <a:t>调频信号的产生与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解调 </a:t>
            </a:r>
            <a:endParaRPr lang="zh-CN" altLang="en-US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700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260648"/>
            <a:ext cx="6858000" cy="762000"/>
          </a:xfrm>
          <a:noFill/>
          <a:ln/>
        </p:spPr>
        <p:txBody>
          <a:bodyPr/>
          <a:lstStyle/>
          <a:p>
            <a:r>
              <a:rPr lang="zh-CN" altLang="en-US" sz="3600" b="1" dirty="0" smtClean="0">
                <a:latin typeface="+mj-ea"/>
                <a:ea typeface="+mj-ea"/>
              </a:rPr>
              <a:t>常见</a:t>
            </a:r>
            <a:r>
              <a:rPr lang="zh-CN" altLang="en-US" sz="3600" b="1" dirty="0">
                <a:latin typeface="+mj-ea"/>
                <a:ea typeface="+mj-ea"/>
              </a:rPr>
              <a:t>的调制</a:t>
            </a:r>
            <a:r>
              <a:rPr lang="zh-CN" altLang="en-US" sz="3600" b="1" dirty="0" smtClean="0">
                <a:latin typeface="+mj-ea"/>
                <a:ea typeface="+mj-ea"/>
              </a:rPr>
              <a:t>方式</a:t>
            </a:r>
            <a:endParaRPr lang="zh-CN" altLang="en-US" sz="3600" b="1" dirty="0">
              <a:latin typeface="+mj-ea"/>
              <a:ea typeface="+mj-ea"/>
            </a:endParaRPr>
          </a:p>
        </p:txBody>
      </p:sp>
      <p:graphicFrame>
        <p:nvGraphicFramePr>
          <p:cNvPr id="153603" name="Group 3"/>
          <p:cNvGraphicFramePr>
            <a:graphicFrameLocks noGrp="1"/>
          </p:cNvGraphicFramePr>
          <p:nvPr/>
        </p:nvGraphicFramePr>
        <p:xfrm>
          <a:off x="381000" y="1371600"/>
          <a:ext cx="8610600" cy="4876802"/>
        </p:xfrm>
        <a:graphic>
          <a:graphicData uri="http://schemas.openxmlformats.org/drawingml/2006/table">
            <a:tbl>
              <a:tblPr/>
              <a:tblGrid>
                <a:gridCol w="731838"/>
                <a:gridCol w="1624012"/>
                <a:gridCol w="2681288"/>
                <a:gridCol w="3573462"/>
              </a:tblGrid>
              <a:tr h="56356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调 制 方 式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用途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750">
                <a:tc rowSpan="8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连续波调制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线性调制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常规双边带调幅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广播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1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抑制载波双边带调幅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立体声广播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7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单边带调幅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SSB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载波通信、无线电台、数传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7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残留边带调幅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VSB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电视广播、 数传、 传真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7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非线性调制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频率调制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FM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微波中继、卫星通信、广播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1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相位调制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PM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中间调制方式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7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数字调制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幅度键控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ASK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数据传输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1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相位键控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数据传输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1115616" y="1916832"/>
            <a:ext cx="4320480" cy="3240360"/>
          </a:xfrm>
          <a:prstGeom prst="rect">
            <a:avLst/>
          </a:prstGeom>
          <a:solidFill>
            <a:srgbClr val="33CCFF">
              <a:alpha val="12157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523214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什么是角度调制？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回顾：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/>
              <a:t>所谓调制，</a:t>
            </a:r>
            <a:r>
              <a:rPr lang="zh-CN" altLang="en-US" dirty="0"/>
              <a:t>用调制信号去控制</a:t>
            </a:r>
            <a:r>
              <a:rPr lang="zh-CN" altLang="en-US" dirty="0">
                <a:solidFill>
                  <a:srgbClr val="FF0000"/>
                </a:solidFill>
              </a:rPr>
              <a:t>载波的参数</a:t>
            </a:r>
            <a:r>
              <a:rPr lang="zh-CN" altLang="en-US" dirty="0"/>
              <a:t>的</a:t>
            </a:r>
            <a:r>
              <a:rPr lang="zh-CN" altLang="en-US" dirty="0" smtClean="0"/>
              <a:t>过程。</a:t>
            </a:r>
            <a:endParaRPr lang="en-US" altLang="zh-CN" dirty="0"/>
          </a:p>
          <a:p>
            <a:pPr lvl="1"/>
            <a:r>
              <a:rPr lang="zh-CN" altLang="en-US" dirty="0" smtClean="0"/>
              <a:t>所谓幅度调制，是把调制信号的信息载荷于载波的</a:t>
            </a:r>
            <a:r>
              <a:rPr lang="zh-CN" altLang="en-US" dirty="0" smtClean="0">
                <a:solidFill>
                  <a:srgbClr val="FF0000"/>
                </a:solidFill>
              </a:rPr>
              <a:t>幅度</a:t>
            </a:r>
            <a:r>
              <a:rPr lang="zh-CN" altLang="en-US" dirty="0" smtClean="0"/>
              <a:t>变化中。</a:t>
            </a:r>
            <a:endParaRPr lang="en-US" altLang="zh-CN" dirty="0" smtClean="0"/>
          </a:p>
          <a:p>
            <a:r>
              <a:rPr lang="zh-CN" altLang="en-US" dirty="0" smtClean="0"/>
              <a:t>正弦载波的参量：幅度、</a:t>
            </a:r>
            <a:r>
              <a:rPr lang="zh-CN" altLang="en-US" dirty="0" smtClean="0">
                <a:solidFill>
                  <a:srgbClr val="FF0000"/>
                </a:solidFill>
              </a:rPr>
              <a:t>频率、相位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频率调制</a:t>
            </a:r>
            <a:r>
              <a:rPr lang="zh-CN" altLang="en-US" dirty="0">
                <a:solidFill>
                  <a:srgbClr val="000000"/>
                </a:solidFill>
              </a:rPr>
              <a:t>，简称</a:t>
            </a:r>
            <a:r>
              <a:rPr lang="zh-CN" altLang="en-US" dirty="0">
                <a:solidFill>
                  <a:srgbClr val="0000FF"/>
                </a:solidFill>
              </a:rPr>
              <a:t>调频</a:t>
            </a:r>
            <a:r>
              <a:rPr lang="en-US" altLang="zh-CN" dirty="0">
                <a:solidFill>
                  <a:srgbClr val="0000FF"/>
                </a:solidFill>
              </a:rPr>
              <a:t>(FM</a:t>
            </a:r>
            <a:r>
              <a:rPr lang="en-US" altLang="zh-CN" dirty="0" smtClean="0">
                <a:solidFill>
                  <a:srgbClr val="0000FF"/>
                </a:solidFill>
              </a:rPr>
              <a:t>)</a:t>
            </a:r>
            <a:r>
              <a:rPr lang="zh-CN" altLang="en-US" dirty="0" smtClean="0"/>
              <a:t>：载波的频率随调制信号变化而变化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相位调制</a:t>
            </a:r>
            <a:r>
              <a:rPr lang="zh-CN" altLang="en-US" dirty="0" smtClean="0">
                <a:solidFill>
                  <a:srgbClr val="000000"/>
                </a:solidFill>
              </a:rPr>
              <a:t>，简称</a:t>
            </a:r>
            <a:r>
              <a:rPr lang="zh-CN" altLang="en-US" dirty="0">
                <a:solidFill>
                  <a:srgbClr val="0000FF"/>
                </a:solidFill>
              </a:rPr>
              <a:t>调相</a:t>
            </a:r>
            <a:r>
              <a:rPr lang="en-US" altLang="zh-CN" dirty="0">
                <a:solidFill>
                  <a:srgbClr val="0000FF"/>
                </a:solidFill>
              </a:rPr>
              <a:t>(PM</a:t>
            </a:r>
            <a:r>
              <a:rPr lang="en-US" altLang="zh-CN" dirty="0" smtClean="0">
                <a:solidFill>
                  <a:srgbClr val="0000FF"/>
                </a:solidFill>
              </a:rPr>
              <a:t>)</a:t>
            </a:r>
            <a:r>
              <a:rPr lang="zh-CN" altLang="en-US" dirty="0" smtClean="0"/>
              <a:t>：</a:t>
            </a:r>
            <a:r>
              <a:rPr lang="zh-CN" altLang="en-US" dirty="0"/>
              <a:t>载波</a:t>
            </a:r>
            <a:r>
              <a:rPr lang="zh-CN" altLang="en-US" dirty="0" smtClean="0"/>
              <a:t>的相位随调</a:t>
            </a:r>
            <a:r>
              <a:rPr lang="zh-CN" altLang="en-US" dirty="0"/>
              <a:t>制信号变化而</a:t>
            </a:r>
            <a:r>
              <a:rPr lang="zh-CN" altLang="en-US" dirty="0" smtClean="0"/>
              <a:t>变化</a:t>
            </a:r>
            <a:endParaRPr lang="zh-CN" altLang="en-US" dirty="0"/>
          </a:p>
          <a:p>
            <a:r>
              <a:rPr lang="zh-CN" altLang="en-US" dirty="0">
                <a:solidFill>
                  <a:srgbClr val="A50021"/>
                </a:solidFill>
              </a:rPr>
              <a:t>这两种调制中，载波的幅度都保持恒定，而频率和相位的变化都表现为载波瞬时相位的变化。</a:t>
            </a: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角度调制</a:t>
            </a:r>
            <a:r>
              <a:rPr lang="zh-CN" altLang="en-US" dirty="0" smtClean="0"/>
              <a:t>：频率调制和相位调制的总称。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特点</a:t>
            </a:r>
            <a:r>
              <a:rPr lang="zh-CN" altLang="en-US" dirty="0" smtClean="0"/>
              <a:t>：</a:t>
            </a:r>
          </a:p>
          <a:p>
            <a:pPr lvl="1"/>
            <a:r>
              <a:rPr lang="zh-CN" altLang="en-US" dirty="0" smtClean="0"/>
              <a:t>已调信号频谱不再是原调制信号频谱的线性搬移，而是</a:t>
            </a:r>
            <a:r>
              <a:rPr lang="zh-CN" altLang="en-US" dirty="0" smtClean="0">
                <a:solidFill>
                  <a:srgbClr val="FF0000"/>
                </a:solidFill>
              </a:rPr>
              <a:t>频谱的非线性变换</a:t>
            </a:r>
            <a:r>
              <a:rPr lang="zh-CN" altLang="en-US" dirty="0" smtClean="0"/>
              <a:t>，会产生与频谱搬移不同的新的频率成分，故又称为</a:t>
            </a:r>
            <a:r>
              <a:rPr lang="zh-CN" altLang="en-US" dirty="0" smtClean="0">
                <a:solidFill>
                  <a:srgbClr val="FF0000"/>
                </a:solidFill>
              </a:rPr>
              <a:t>非线性调制</a:t>
            </a:r>
            <a:r>
              <a:rPr lang="zh-CN" altLang="en-US" dirty="0" smtClean="0"/>
              <a:t>。</a:t>
            </a:r>
          </a:p>
          <a:p>
            <a:pPr lvl="1"/>
            <a:r>
              <a:rPr lang="zh-CN" altLang="en-US" dirty="0" smtClean="0"/>
              <a:t>与幅度调制技术相比，角度调制最突出的优势是其</a:t>
            </a:r>
            <a:r>
              <a:rPr lang="zh-CN" altLang="en-US" dirty="0" smtClean="0">
                <a:solidFill>
                  <a:srgbClr val="FF0000"/>
                </a:solidFill>
              </a:rPr>
              <a:t>较高的抗噪声性能</a:t>
            </a:r>
            <a:r>
              <a:rPr lang="zh-CN" altLang="en-US" dirty="0" smtClean="0"/>
              <a:t>。 但占用较宽的信号带宽。</a:t>
            </a:r>
            <a:endParaRPr lang="en-US" altLang="zh-CN" dirty="0" smtClean="0"/>
          </a:p>
          <a:p>
            <a:r>
              <a:rPr lang="en-US" altLang="zh-CN" dirty="0" smtClean="0"/>
              <a:t>FM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PM</a:t>
            </a:r>
            <a:r>
              <a:rPr lang="zh-CN" altLang="en-US" dirty="0" smtClean="0"/>
              <a:t>在通信系统中广泛使用。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FM</a:t>
            </a:r>
            <a:r>
              <a:rPr lang="zh-CN" altLang="en-US" dirty="0" smtClean="0"/>
              <a:t>：高保真音乐广播、电视伴音的传输、卫星通信、蜂窝电话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PM</a:t>
            </a:r>
            <a:r>
              <a:rPr lang="zh-CN" altLang="en-US" dirty="0" smtClean="0"/>
              <a:t>：除直接传输外，还用作产生</a:t>
            </a:r>
            <a:r>
              <a:rPr lang="en-US" altLang="zh-CN" dirty="0" smtClean="0"/>
              <a:t>FM</a:t>
            </a:r>
            <a:r>
              <a:rPr lang="zh-CN" altLang="en-US" dirty="0" smtClean="0"/>
              <a:t>的间接过度。</a:t>
            </a:r>
            <a:endParaRPr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2F42-927F-4FAF-802E-4F1EE670D830}" type="slidenum">
              <a:rPr lang="en-US" altLang="zh-CN" smtClean="0"/>
              <a:pPr/>
              <a:t>91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6C89E-EBD4-4629-9742-DA5631CE90F5}" type="slidenum">
              <a:rPr lang="en-US" altLang="zh-CN"/>
              <a:pPr/>
              <a:t>92</a:t>
            </a:fld>
            <a:endParaRPr lang="en-US" altLang="zh-CN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角度</a:t>
            </a:r>
            <a:r>
              <a:rPr lang="zh-CN" altLang="en-US" dirty="0"/>
              <a:t>调制信号的一般表达式为</a:t>
            </a:r>
          </a:p>
          <a:p>
            <a:pPr lvl="1"/>
            <a:endParaRPr lang="zh-CN" altLang="en-US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式</a:t>
            </a:r>
            <a:r>
              <a:rPr lang="zh-CN" altLang="en-US" dirty="0"/>
              <a:t>中，</a:t>
            </a:r>
            <a:r>
              <a:rPr lang="en-US" altLang="zh-CN" i="1" dirty="0"/>
              <a:t>A</a:t>
            </a:r>
            <a:r>
              <a:rPr lang="en-US" altLang="zh-CN" dirty="0"/>
              <a:t>  </a:t>
            </a:r>
            <a:r>
              <a:rPr lang="zh-CN" altLang="en-US" dirty="0"/>
              <a:t>－ 载波的恒定振幅； </a:t>
            </a:r>
          </a:p>
          <a:p>
            <a:pPr lvl="1">
              <a:lnSpc>
                <a:spcPct val="120000"/>
              </a:lnSpc>
            </a:pPr>
            <a:r>
              <a:rPr lang="en-US" altLang="zh-CN" dirty="0" smtClean="0"/>
              <a:t>[</a:t>
            </a:r>
            <a:r>
              <a:rPr lang="en-US" altLang="zh-CN" i="1" dirty="0">
                <a:sym typeface="Symbol" pitchFamily="18" charset="2"/>
              </a:rPr>
              <a:t></a:t>
            </a:r>
            <a:r>
              <a:rPr lang="en-US" altLang="zh-CN" baseline="-25000" dirty="0" err="1">
                <a:sym typeface="Symbol" pitchFamily="18" charset="2"/>
              </a:rPr>
              <a:t>c</a:t>
            </a:r>
            <a:r>
              <a:rPr lang="en-US" altLang="zh-CN" i="1" dirty="0" err="1">
                <a:sym typeface="Symbol" pitchFamily="18" charset="2"/>
              </a:rPr>
              <a:t>t</a:t>
            </a:r>
            <a:r>
              <a:rPr lang="en-US" altLang="zh-CN" dirty="0">
                <a:sym typeface="Symbol" pitchFamily="18" charset="2"/>
              </a:rPr>
              <a:t> +</a:t>
            </a:r>
            <a:r>
              <a:rPr lang="en-US" altLang="zh-CN" i="1" dirty="0">
                <a:sym typeface="Symbol" pitchFamily="18" charset="2"/>
              </a:rPr>
              <a:t>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t</a:t>
            </a:r>
            <a:r>
              <a:rPr lang="en-US" altLang="zh-CN" dirty="0">
                <a:sym typeface="Symbol" pitchFamily="18" charset="2"/>
              </a:rPr>
              <a:t>)</a:t>
            </a:r>
            <a:r>
              <a:rPr lang="en-US" altLang="zh-CN" dirty="0"/>
              <a:t>] </a:t>
            </a:r>
            <a:r>
              <a:rPr lang="zh-CN" altLang="en-US" dirty="0"/>
              <a:t>＝ </a:t>
            </a:r>
            <a:r>
              <a:rPr lang="zh-CN" altLang="en-US" i="1" dirty="0">
                <a:sym typeface="Symbol" pitchFamily="18" charset="2"/>
              </a:rPr>
              <a:t>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t</a:t>
            </a:r>
            <a:r>
              <a:rPr lang="en-US" altLang="zh-CN" dirty="0">
                <a:sym typeface="Symbol" pitchFamily="18" charset="2"/>
              </a:rPr>
              <a:t>)</a:t>
            </a:r>
            <a:r>
              <a:rPr lang="en-US" altLang="zh-CN" dirty="0"/>
              <a:t> </a:t>
            </a:r>
            <a:r>
              <a:rPr lang="zh-CN" altLang="en-US" dirty="0"/>
              <a:t>－ 信号的瞬时相位；</a:t>
            </a:r>
          </a:p>
          <a:p>
            <a:pPr lvl="1">
              <a:lnSpc>
                <a:spcPct val="120000"/>
              </a:lnSpc>
            </a:pPr>
            <a:r>
              <a:rPr lang="zh-CN" altLang="en-US" i="1" dirty="0" smtClean="0">
                <a:sym typeface="Symbol" pitchFamily="18" charset="2"/>
              </a:rPr>
              <a:t>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t</a:t>
            </a:r>
            <a:r>
              <a:rPr lang="en-US" altLang="zh-CN" dirty="0">
                <a:sym typeface="Symbol" pitchFamily="18" charset="2"/>
              </a:rPr>
              <a:t>) </a:t>
            </a:r>
            <a:r>
              <a:rPr lang="zh-CN" altLang="en-US" dirty="0">
                <a:sym typeface="Symbol" pitchFamily="18" charset="2"/>
              </a:rPr>
              <a:t>－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瞬时相位偏移</a:t>
            </a:r>
            <a:r>
              <a:rPr lang="zh-CN" altLang="en-US" dirty="0">
                <a:sym typeface="Symbol" pitchFamily="18" charset="2"/>
              </a:rPr>
              <a:t>。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d[</a:t>
            </a:r>
            <a:r>
              <a:rPr lang="en-US" altLang="zh-CN" i="1" dirty="0">
                <a:sym typeface="Symbol" pitchFamily="18" charset="2"/>
              </a:rPr>
              <a:t></a:t>
            </a:r>
            <a:r>
              <a:rPr lang="en-US" altLang="zh-CN" baseline="-25000" dirty="0" err="1">
                <a:sym typeface="Symbol" pitchFamily="18" charset="2"/>
              </a:rPr>
              <a:t>c</a:t>
            </a:r>
            <a:r>
              <a:rPr lang="en-US" altLang="zh-CN" i="1" dirty="0" err="1">
                <a:sym typeface="Symbol" pitchFamily="18" charset="2"/>
              </a:rPr>
              <a:t>t</a:t>
            </a:r>
            <a:r>
              <a:rPr lang="en-US" altLang="zh-CN" dirty="0">
                <a:sym typeface="Symbol" pitchFamily="18" charset="2"/>
              </a:rPr>
              <a:t> +</a:t>
            </a:r>
            <a:r>
              <a:rPr lang="en-US" altLang="zh-CN" i="1" dirty="0">
                <a:sym typeface="Symbol" pitchFamily="18" charset="2"/>
              </a:rPr>
              <a:t>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t</a:t>
            </a:r>
            <a:r>
              <a:rPr lang="en-US" altLang="zh-CN" dirty="0">
                <a:sym typeface="Symbol" pitchFamily="18" charset="2"/>
              </a:rPr>
              <a:t>)</a:t>
            </a:r>
            <a:r>
              <a:rPr lang="en-US" altLang="zh-CN" dirty="0"/>
              <a:t>]/</a:t>
            </a:r>
            <a:r>
              <a:rPr lang="en-US" altLang="zh-CN" dirty="0" err="1"/>
              <a:t>d</a:t>
            </a:r>
            <a:r>
              <a:rPr lang="en-US" altLang="zh-CN" i="1" dirty="0" err="1"/>
              <a:t>t</a:t>
            </a:r>
            <a:r>
              <a:rPr lang="en-US" altLang="zh-CN" dirty="0"/>
              <a:t> = </a:t>
            </a:r>
            <a:r>
              <a:rPr lang="en-US" altLang="zh-CN" i="1" dirty="0">
                <a:sym typeface="Symbol" pitchFamily="18" charset="2"/>
              </a:rPr>
              <a:t>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t</a:t>
            </a:r>
            <a:r>
              <a:rPr lang="en-US" altLang="zh-CN" dirty="0">
                <a:sym typeface="Symbol" pitchFamily="18" charset="2"/>
              </a:rPr>
              <a:t>)</a:t>
            </a:r>
            <a:r>
              <a:rPr lang="zh-CN" altLang="en-US" dirty="0"/>
              <a:t>－ 称为</a:t>
            </a:r>
            <a:r>
              <a:rPr lang="zh-CN" altLang="en-US" dirty="0">
                <a:sym typeface="Symbol" pitchFamily="18" charset="2"/>
              </a:rPr>
              <a:t>瞬时角频率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sym typeface="Symbol" pitchFamily="18" charset="2"/>
              </a:rPr>
              <a:t>d</a:t>
            </a:r>
            <a:r>
              <a:rPr lang="en-US" altLang="zh-CN" i="1" dirty="0">
                <a:sym typeface="Symbol" pitchFamily="18" charset="2"/>
              </a:rPr>
              <a:t></a:t>
            </a:r>
            <a:r>
              <a:rPr lang="en-US" altLang="zh-CN" dirty="0">
                <a:sym typeface="Symbol" pitchFamily="18" charset="2"/>
              </a:rPr>
              <a:t>(</a:t>
            </a:r>
            <a:r>
              <a:rPr lang="en-US" altLang="zh-CN" i="1" dirty="0">
                <a:sym typeface="Symbol" pitchFamily="18" charset="2"/>
              </a:rPr>
              <a:t>t</a:t>
            </a:r>
            <a:r>
              <a:rPr lang="en-US" altLang="zh-CN" dirty="0">
                <a:sym typeface="Symbol" pitchFamily="18" charset="2"/>
              </a:rPr>
              <a:t>)/</a:t>
            </a:r>
            <a:r>
              <a:rPr lang="en-US" altLang="zh-CN" dirty="0" err="1">
                <a:sym typeface="Symbol" pitchFamily="18" charset="2"/>
              </a:rPr>
              <a:t>d</a:t>
            </a:r>
            <a:r>
              <a:rPr lang="en-US" altLang="zh-CN" i="1" dirty="0" err="1">
                <a:sym typeface="Symbol" pitchFamily="18" charset="2"/>
              </a:rPr>
              <a:t>t</a:t>
            </a:r>
            <a:r>
              <a:rPr lang="en-US" altLang="zh-CN" dirty="0">
                <a:sym typeface="Symbol" pitchFamily="18" charset="2"/>
              </a:rPr>
              <a:t> </a:t>
            </a:r>
            <a:r>
              <a:rPr lang="zh-CN" altLang="en-US" dirty="0">
                <a:sym typeface="Symbol" pitchFamily="18" charset="2"/>
              </a:rPr>
              <a:t>－称为</a:t>
            </a:r>
            <a:r>
              <a:rPr lang="zh-CN" altLang="en-US" dirty="0">
                <a:solidFill>
                  <a:srgbClr val="FF0000"/>
                </a:solidFill>
                <a:sym typeface="Symbol" pitchFamily="18" charset="2"/>
              </a:rPr>
              <a:t>瞬时频偏</a:t>
            </a:r>
            <a:r>
              <a:rPr lang="zh-CN" altLang="en-US" dirty="0">
                <a:sym typeface="Symbol" pitchFamily="18" charset="2"/>
              </a:rPr>
              <a:t>。</a:t>
            </a:r>
          </a:p>
        </p:txBody>
      </p:sp>
      <p:graphicFrame>
        <p:nvGraphicFramePr>
          <p:cNvPr id="8295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159710"/>
              </p:ext>
            </p:extLst>
          </p:nvPr>
        </p:nvGraphicFramePr>
        <p:xfrm>
          <a:off x="1979712" y="1844824"/>
          <a:ext cx="4520658" cy="665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3" name="公式" r:id="rId3" imgW="1498600" imgH="228600" progId="Equation.3">
                  <p:embed/>
                </p:oleObj>
              </mc:Choice>
              <mc:Fallback>
                <p:oleObj name="公式" r:id="rId3" imgW="1498600" imgH="228600" progId="Equation.3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1844824"/>
                        <a:ext cx="4520658" cy="6652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1. </a:t>
            </a:r>
            <a:r>
              <a:rPr lang="en-US" altLang="zh-CN" dirty="0">
                <a:solidFill>
                  <a:srgbClr val="0000FF"/>
                </a:solidFill>
              </a:rPr>
              <a:t>FM</a:t>
            </a:r>
            <a:r>
              <a:rPr lang="zh-CN" altLang="en-US" dirty="0">
                <a:solidFill>
                  <a:srgbClr val="0000FF"/>
                </a:solidFill>
              </a:rPr>
              <a:t>和</a:t>
            </a:r>
            <a:r>
              <a:rPr lang="en-US" altLang="zh-CN" dirty="0">
                <a:solidFill>
                  <a:srgbClr val="0000FF"/>
                </a:solidFill>
              </a:rPr>
              <a:t>PM</a:t>
            </a:r>
            <a:r>
              <a:rPr lang="zh-CN" altLang="en-US" dirty="0">
                <a:solidFill>
                  <a:srgbClr val="0000FF"/>
                </a:solidFill>
              </a:rPr>
              <a:t>信号的一般</a:t>
            </a:r>
            <a:r>
              <a:rPr lang="zh-CN" altLang="en-US" dirty="0" smtClean="0">
                <a:solidFill>
                  <a:srgbClr val="0000FF"/>
                </a:solidFill>
              </a:rPr>
              <a:t>表达式</a:t>
            </a:r>
            <a:endParaRPr lang="zh-CN" altLang="en-US" dirty="0">
              <a:solidFill>
                <a:srgbClr val="0000FF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347864" y="2420888"/>
            <a:ext cx="43204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427984" y="2492896"/>
            <a:ext cx="201622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相位调制</a:t>
            </a:r>
            <a:r>
              <a:rPr lang="en-US" altLang="zh-CN" dirty="0" smtClean="0"/>
              <a:t>(PM)</a:t>
            </a:r>
            <a:endParaRPr lang="zh-CN" altLang="en-US" dirty="0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PM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FF0000"/>
                </a:solidFill>
              </a:rPr>
              <a:t>瞬时相位偏移</a:t>
            </a:r>
            <a:r>
              <a:rPr lang="zh-CN" altLang="en-US" dirty="0" smtClean="0"/>
              <a:t>随调制信号作</a:t>
            </a:r>
            <a:r>
              <a:rPr lang="zh-CN" altLang="en-US" dirty="0" smtClean="0">
                <a:solidFill>
                  <a:srgbClr val="FF0000"/>
                </a:solidFill>
              </a:rPr>
              <a:t>线性变化</a:t>
            </a:r>
            <a:r>
              <a:rPr lang="zh-CN" altLang="en-US" dirty="0" smtClean="0"/>
              <a:t>，即</a:t>
            </a:r>
          </a:p>
          <a:p>
            <a:pPr lvl="1"/>
            <a:endParaRPr lang="zh-CN" altLang="en-US" dirty="0" smtClean="0"/>
          </a:p>
          <a:p>
            <a:pPr lvl="1"/>
            <a:r>
              <a:rPr lang="zh-CN" altLang="en-US" dirty="0" smtClean="0"/>
              <a:t>式中</a:t>
            </a:r>
            <a:r>
              <a:rPr lang="en-US" altLang="zh-CN" i="1" dirty="0" err="1" smtClean="0">
                <a:solidFill>
                  <a:srgbClr val="0000FF"/>
                </a:solidFill>
              </a:rPr>
              <a:t>Kp</a:t>
            </a:r>
            <a:r>
              <a:rPr lang="en-US" altLang="zh-CN" dirty="0" smtClean="0">
                <a:solidFill>
                  <a:srgbClr val="0000FF"/>
                </a:solidFill>
              </a:rPr>
              <a:t> </a:t>
            </a:r>
            <a:r>
              <a:rPr lang="zh-CN" altLang="en-US" dirty="0" smtClean="0">
                <a:solidFill>
                  <a:srgbClr val="0000FF"/>
                </a:solidFill>
              </a:rPr>
              <a:t>－ 调相灵敏度</a:t>
            </a:r>
            <a:endParaRPr lang="en-US" altLang="zh-CN" dirty="0" smtClean="0"/>
          </a:p>
          <a:p>
            <a:pPr lvl="1"/>
            <a:r>
              <a:rPr lang="en-US" altLang="zh-CN" i="1" dirty="0" err="1" smtClean="0">
                <a:solidFill>
                  <a:srgbClr val="0000FF"/>
                </a:solidFill>
              </a:rPr>
              <a:t>Kp</a:t>
            </a:r>
            <a:r>
              <a:rPr lang="zh-CN" altLang="en-US" dirty="0" smtClean="0"/>
              <a:t>含义</a:t>
            </a:r>
            <a:r>
              <a:rPr lang="en-US" altLang="zh-CN" dirty="0" smtClean="0"/>
              <a:t>: </a:t>
            </a:r>
            <a:r>
              <a:rPr lang="zh-CN" altLang="en-US" dirty="0" smtClean="0"/>
              <a:t>单位调制信号幅度引起</a:t>
            </a:r>
            <a:r>
              <a:rPr lang="en-US" altLang="zh-CN" dirty="0" smtClean="0"/>
              <a:t>PM</a:t>
            </a:r>
            <a:r>
              <a:rPr lang="zh-CN" altLang="en-US" dirty="0" smtClean="0"/>
              <a:t>信号的相位偏移量，单位是</a:t>
            </a:r>
            <a:r>
              <a:rPr lang="en-US" altLang="zh-CN" dirty="0" err="1" smtClean="0"/>
              <a:t>rad</a:t>
            </a:r>
            <a:r>
              <a:rPr lang="en-US" altLang="zh-CN" dirty="0" smtClean="0"/>
              <a:t>/V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/>
              <a:t>代入一般表达式</a:t>
            </a:r>
          </a:p>
          <a:p>
            <a:r>
              <a:rPr lang="zh-CN" altLang="en-US" dirty="0" smtClean="0"/>
              <a:t>得到</a:t>
            </a:r>
            <a:r>
              <a:rPr lang="en-US" altLang="zh-CN" dirty="0" smtClean="0"/>
              <a:t>PM</a:t>
            </a:r>
            <a:r>
              <a:rPr lang="zh-CN" altLang="en-US" dirty="0" smtClean="0"/>
              <a:t>信号表达式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B6670-26D6-4A8A-8668-21C80B368F14}" type="slidenum">
              <a:rPr lang="en-US" altLang="zh-CN" smtClean="0"/>
              <a:pPr/>
              <a:t>93</a:t>
            </a:fld>
            <a:endParaRPr lang="en-US" altLang="zh-CN"/>
          </a:p>
        </p:txBody>
      </p:sp>
      <p:graphicFrame>
        <p:nvGraphicFramePr>
          <p:cNvPr id="83972" name="Object 4"/>
          <p:cNvGraphicFramePr>
            <a:graphicFrameLocks noChangeAspect="1"/>
          </p:cNvGraphicFramePr>
          <p:nvPr/>
        </p:nvGraphicFramePr>
        <p:xfrm>
          <a:off x="2944264" y="1700809"/>
          <a:ext cx="2213524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61" name="公式" r:id="rId3" imgW="914400" imgH="241300" progId="Equation.3">
                  <p:embed/>
                </p:oleObj>
              </mc:Choice>
              <mc:Fallback>
                <p:oleObj name="公式" r:id="rId3" imgW="914400" imgH="241300" progId="Equation.3">
                  <p:embed/>
                  <p:pic>
                    <p:nvPicPr>
                      <p:cNvPr id="0" name="Picture 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264" y="1700809"/>
                        <a:ext cx="2213524" cy="576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4" name="Object 6"/>
          <p:cNvGraphicFramePr>
            <a:graphicFrameLocks noChangeAspect="1"/>
          </p:cNvGraphicFramePr>
          <p:nvPr/>
        </p:nvGraphicFramePr>
        <p:xfrm>
          <a:off x="1619672" y="5013176"/>
          <a:ext cx="4983378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62" name="公式" r:id="rId5" imgW="1828800" imgH="241300" progId="Equation.3">
                  <p:embed/>
                </p:oleObj>
              </mc:Choice>
              <mc:Fallback>
                <p:oleObj name="公式" r:id="rId5" imgW="1828800" imgH="241300" progId="Equation.3">
                  <p:embed/>
                  <p:pic>
                    <p:nvPicPr>
                      <p:cNvPr id="0" name="Picture 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5013176"/>
                        <a:ext cx="4983378" cy="6480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6" name="Object 8"/>
          <p:cNvGraphicFramePr>
            <a:graphicFrameLocks noChangeAspect="1"/>
          </p:cNvGraphicFramePr>
          <p:nvPr/>
        </p:nvGraphicFramePr>
        <p:xfrm>
          <a:off x="3347864" y="3789040"/>
          <a:ext cx="3542061" cy="521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63" name="公式" r:id="rId7" imgW="1498600" imgH="228600" progId="Equation.3">
                  <p:embed/>
                </p:oleObj>
              </mc:Choice>
              <mc:Fallback>
                <p:oleObj name="公式" r:id="rId7" imgW="1498600" imgH="228600" progId="Equation.3">
                  <p:embed/>
                  <p:pic>
                    <p:nvPicPr>
                      <p:cNvPr id="0" name="Picture 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3789040"/>
                        <a:ext cx="3542061" cy="5212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椭圆 11"/>
          <p:cNvSpPr/>
          <p:nvPr/>
        </p:nvSpPr>
        <p:spPr>
          <a:xfrm>
            <a:off x="6012160" y="3789040"/>
            <a:ext cx="792088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4716016" y="2204864"/>
            <a:ext cx="1512168" cy="151216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3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频率调制</a:t>
            </a:r>
            <a:r>
              <a:rPr lang="en-US" altLang="zh-CN" smtClean="0"/>
              <a:t>(FM)</a:t>
            </a:r>
            <a:endParaRPr lang="zh-CN" altLang="en-US" dirty="0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FM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FF0000"/>
                </a:solidFill>
              </a:rPr>
              <a:t>瞬时频率偏移</a:t>
            </a:r>
            <a:r>
              <a:rPr lang="zh-CN" altLang="en-US" dirty="0" smtClean="0"/>
              <a:t>随调制信号</a:t>
            </a:r>
            <a:r>
              <a:rPr lang="zh-CN" altLang="en-US" dirty="0" smtClean="0">
                <a:solidFill>
                  <a:srgbClr val="FF0000"/>
                </a:solidFill>
              </a:rPr>
              <a:t>成比例变化</a:t>
            </a:r>
            <a:r>
              <a:rPr lang="zh-CN" altLang="en-US" dirty="0" smtClean="0"/>
              <a:t>，即</a:t>
            </a:r>
          </a:p>
          <a:p>
            <a:pPr lvl="1"/>
            <a:endParaRPr lang="zh-CN" altLang="en-US" dirty="0" smtClean="0"/>
          </a:p>
          <a:p>
            <a:pPr lvl="1"/>
            <a:r>
              <a:rPr lang="zh-CN" altLang="en-US" dirty="0" smtClean="0"/>
              <a:t>式中 </a:t>
            </a:r>
            <a:r>
              <a:rPr lang="en-US" altLang="zh-CN" i="1" dirty="0" err="1" smtClean="0"/>
              <a:t>K</a:t>
            </a:r>
            <a:r>
              <a:rPr lang="en-US" altLang="zh-CN" i="1" baseline="-25000" dirty="0" err="1" smtClean="0"/>
              <a:t>f</a:t>
            </a:r>
            <a:r>
              <a:rPr lang="zh-CN" altLang="en-US" dirty="0" smtClean="0"/>
              <a:t>－ 调频灵敏度，单位是</a:t>
            </a:r>
            <a:r>
              <a:rPr lang="en-US" altLang="zh-CN" dirty="0" err="1" smtClean="0"/>
              <a:t>rad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</a:t>
            </a:r>
            <a:r>
              <a:rPr lang="en-US" altLang="zh-CN" dirty="0" err="1" smtClean="0">
                <a:sym typeface="Symbol" pitchFamily="18" charset="2"/>
              </a:rPr>
              <a:t></a:t>
            </a:r>
            <a:r>
              <a:rPr lang="en-US" altLang="zh-CN" dirty="0" err="1" smtClean="0"/>
              <a:t>V</a:t>
            </a:r>
            <a:r>
              <a:rPr lang="en-US" altLang="zh-CN" dirty="0" smtClean="0"/>
              <a:t> </a:t>
            </a:r>
            <a:r>
              <a:rPr lang="zh-CN" altLang="en-US" dirty="0" smtClean="0"/>
              <a:t>。 </a:t>
            </a:r>
          </a:p>
          <a:p>
            <a:pPr lvl="1"/>
            <a:r>
              <a:rPr lang="zh-CN" altLang="en-US" dirty="0" smtClean="0"/>
              <a:t>这时</a:t>
            </a:r>
            <a:r>
              <a:rPr lang="zh-CN" altLang="en-US" dirty="0" smtClean="0">
                <a:solidFill>
                  <a:srgbClr val="0000FF"/>
                </a:solidFill>
              </a:rPr>
              <a:t>相位偏移</a:t>
            </a:r>
            <a:r>
              <a:rPr lang="zh-CN" altLang="en-US" dirty="0" smtClean="0"/>
              <a:t>为</a:t>
            </a:r>
          </a:p>
          <a:p>
            <a:pPr lvl="1"/>
            <a:endParaRPr lang="zh-CN" altLang="en-US" dirty="0" smtClean="0"/>
          </a:p>
          <a:p>
            <a:r>
              <a:rPr lang="zh-CN" altLang="en-US" dirty="0" smtClean="0"/>
              <a:t>将其代入一般表达式</a:t>
            </a:r>
          </a:p>
          <a:p>
            <a:r>
              <a:rPr lang="zh-CN" altLang="en-US" dirty="0" smtClean="0"/>
              <a:t>得到</a:t>
            </a:r>
            <a:r>
              <a:rPr lang="en-US" altLang="zh-CN" dirty="0" smtClean="0"/>
              <a:t>FM</a:t>
            </a:r>
            <a:r>
              <a:rPr lang="zh-CN" altLang="en-US" dirty="0" smtClean="0"/>
              <a:t>信号表达式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E4047-DEB0-408E-8BCF-D1FA09D3F593}" type="slidenum">
              <a:rPr lang="en-US" altLang="zh-CN" smtClean="0"/>
              <a:pPr/>
              <a:t>94</a:t>
            </a:fld>
            <a:endParaRPr lang="en-US" altLang="zh-CN"/>
          </a:p>
        </p:txBody>
      </p:sp>
      <p:graphicFrame>
        <p:nvGraphicFramePr>
          <p:cNvPr id="84996" name="Object 4"/>
          <p:cNvGraphicFramePr>
            <a:graphicFrameLocks noChangeAspect="1"/>
          </p:cNvGraphicFramePr>
          <p:nvPr/>
        </p:nvGraphicFramePr>
        <p:xfrm>
          <a:off x="3267075" y="1673225"/>
          <a:ext cx="18002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62" name="公式" r:id="rId3" imgW="1040948" imgH="393529" progId="Equation.3">
                  <p:embed/>
                </p:oleObj>
              </mc:Choice>
              <mc:Fallback>
                <p:oleObj name="公式" r:id="rId3" imgW="1040948" imgH="393529" progId="Equation.3">
                  <p:embed/>
                  <p:pic>
                    <p:nvPicPr>
                      <p:cNvPr id="0" name="Picture 4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7075" y="1673225"/>
                        <a:ext cx="1800225" cy="67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8" name="Object 6"/>
          <p:cNvGraphicFramePr>
            <a:graphicFrameLocks noChangeAspect="1"/>
          </p:cNvGraphicFramePr>
          <p:nvPr/>
        </p:nvGraphicFramePr>
        <p:xfrm>
          <a:off x="3563888" y="2852936"/>
          <a:ext cx="2592288" cy="691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63" r:id="rId5" imgW="1244600" imgH="330200" progId="Equation.DSMT4">
                  <p:embed/>
                </p:oleObj>
              </mc:Choice>
              <mc:Fallback>
                <p:oleObj r:id="rId5" imgW="1244600" imgH="330200" progId="Equation.DSMT4">
                  <p:embed/>
                  <p:pic>
                    <p:nvPicPr>
                      <p:cNvPr id="0" name="Picture 4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2852936"/>
                        <a:ext cx="2592288" cy="6914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0" name="Object 8"/>
          <p:cNvGraphicFramePr>
            <a:graphicFrameLocks noChangeAspect="1"/>
          </p:cNvGraphicFramePr>
          <p:nvPr/>
        </p:nvGraphicFramePr>
        <p:xfrm>
          <a:off x="1619672" y="5051324"/>
          <a:ext cx="4726735" cy="74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64" r:id="rId7" imgW="2120900" imgH="330200" progId="Equation.DSMT4">
                  <p:embed/>
                </p:oleObj>
              </mc:Choice>
              <mc:Fallback>
                <p:oleObj r:id="rId7" imgW="2120900" imgH="330200" progId="Equation.DSMT4">
                  <p:embed/>
                  <p:pic>
                    <p:nvPicPr>
                      <p:cNvPr id="0" name="Picture 4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5051324"/>
                        <a:ext cx="4726735" cy="7408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2" name="Object 10"/>
          <p:cNvGraphicFramePr>
            <a:graphicFrameLocks noChangeAspect="1"/>
          </p:cNvGraphicFramePr>
          <p:nvPr/>
        </p:nvGraphicFramePr>
        <p:xfrm>
          <a:off x="4067944" y="3916045"/>
          <a:ext cx="3168352" cy="466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65" name="公式" r:id="rId9" imgW="1498600" imgH="228600" progId="Equation.3">
                  <p:embed/>
                </p:oleObj>
              </mc:Choice>
              <mc:Fallback>
                <p:oleObj name="公式" r:id="rId9" imgW="1498600" imgH="228600" progId="Equation.3">
                  <p:embed/>
                  <p:pic>
                    <p:nvPicPr>
                      <p:cNvPr id="0" name="Picture 4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3916045"/>
                        <a:ext cx="3168352" cy="4662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椭圆 12"/>
          <p:cNvSpPr/>
          <p:nvPr/>
        </p:nvSpPr>
        <p:spPr>
          <a:xfrm>
            <a:off x="6444208" y="3933056"/>
            <a:ext cx="792088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4211960" y="3356992"/>
            <a:ext cx="2304256" cy="64807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5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4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4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5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5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2"/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比较上面两式：</a:t>
            </a:r>
          </a:p>
          <a:p>
            <a:r>
              <a:rPr lang="en-US" altLang="zh-CN" dirty="0" smtClean="0"/>
              <a:t>PM</a:t>
            </a:r>
            <a:r>
              <a:rPr lang="zh-CN" altLang="en-US" dirty="0" smtClean="0"/>
              <a:t>是相位偏移随调制信号</a:t>
            </a:r>
            <a:r>
              <a:rPr lang="en-US" altLang="zh-CN" i="1" dirty="0" smtClean="0"/>
              <a:t>m(t)</a:t>
            </a:r>
            <a:r>
              <a:rPr lang="zh-CN" altLang="en-US" dirty="0" smtClean="0">
                <a:solidFill>
                  <a:srgbClr val="FF0000"/>
                </a:solidFill>
              </a:rPr>
              <a:t>线性变化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FM</a:t>
            </a:r>
            <a:r>
              <a:rPr lang="zh-CN" altLang="en-US" dirty="0" smtClean="0"/>
              <a:t>是相位偏移随</a:t>
            </a:r>
            <a:r>
              <a:rPr lang="en-US" altLang="zh-CN" i="1" dirty="0" smtClean="0"/>
              <a:t>m(t)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积分呈线性变化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/>
              <a:t>如果预先不知道调制信号</a:t>
            </a:r>
            <a:r>
              <a:rPr lang="en-US" altLang="zh-CN" i="1" dirty="0" smtClean="0"/>
              <a:t>m(t)</a:t>
            </a:r>
            <a:r>
              <a:rPr lang="zh-CN" altLang="en-US" dirty="0" smtClean="0"/>
              <a:t>的具体形式，则无法判断已调信号是调相信号还是调频信号。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E225C-81C6-4A6C-97D1-F0128541CE97}" type="slidenum">
              <a:rPr lang="en-US" altLang="zh-CN" smtClean="0"/>
              <a:pPr/>
              <a:t>95</a:t>
            </a:fld>
            <a:endParaRPr lang="en-US" altLang="zh-CN"/>
          </a:p>
        </p:txBody>
      </p:sp>
      <p:graphicFrame>
        <p:nvGraphicFramePr>
          <p:cNvPr id="86020" name="Object 4"/>
          <p:cNvGraphicFramePr>
            <a:graphicFrameLocks noChangeAspect="1"/>
          </p:cNvGraphicFramePr>
          <p:nvPr/>
        </p:nvGraphicFramePr>
        <p:xfrm>
          <a:off x="1979712" y="1183306"/>
          <a:ext cx="4392488" cy="571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32" name="公式" r:id="rId3" imgW="1828800" imgH="241300" progId="Equation.3">
                  <p:embed/>
                </p:oleObj>
              </mc:Choice>
              <mc:Fallback>
                <p:oleObj name="公式" r:id="rId3" imgW="1828800" imgH="241300" progId="Equation.3">
                  <p:embed/>
                  <p:pic>
                    <p:nvPicPr>
                      <p:cNvPr id="0" name="Picture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1183306"/>
                        <a:ext cx="4392488" cy="5712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1" name="Object 5"/>
          <p:cNvGraphicFramePr>
            <a:graphicFrameLocks noChangeAspect="1"/>
          </p:cNvGraphicFramePr>
          <p:nvPr/>
        </p:nvGraphicFramePr>
        <p:xfrm>
          <a:off x="1907703" y="1844824"/>
          <a:ext cx="4510711" cy="707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33" r:id="rId5" imgW="2120900" imgH="330200" progId="Equation.DSMT4">
                  <p:embed/>
                </p:oleObj>
              </mc:Choice>
              <mc:Fallback>
                <p:oleObj r:id="rId5" imgW="2120900" imgH="330200" progId="Equation.DSMT4">
                  <p:embed/>
                  <p:pic>
                    <p:nvPicPr>
                      <p:cNvPr id="0" name="Picture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3" y="1844824"/>
                        <a:ext cx="4510711" cy="7070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PM</a:t>
            </a:r>
            <a:r>
              <a:rPr lang="zh-CN" altLang="en-US" dirty="0" smtClean="0"/>
              <a:t>与 </a:t>
            </a:r>
            <a:r>
              <a:rPr lang="en-US" altLang="zh-CN" dirty="0" smtClean="0"/>
              <a:t>FM</a:t>
            </a:r>
            <a:r>
              <a:rPr lang="zh-CN" altLang="en-US" dirty="0" smtClean="0"/>
              <a:t>的区别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/>
            <a:r>
              <a:rPr lang="en-US" altLang="zh-CN" sz="3400" b="1" dirty="0" smtClean="0">
                <a:solidFill>
                  <a:srgbClr val="0000FF"/>
                </a:solidFill>
                <a:latin typeface="+mj-ea"/>
                <a:ea typeface="+mj-ea"/>
              </a:rPr>
              <a:t>2. </a:t>
            </a:r>
            <a:r>
              <a:rPr lang="zh-CN" altLang="en-US" sz="3400" b="1" dirty="0" smtClean="0">
                <a:solidFill>
                  <a:srgbClr val="0000FF"/>
                </a:solidFill>
                <a:latin typeface="+mj-ea"/>
                <a:ea typeface="+mj-ea"/>
              </a:rPr>
              <a:t>单音调制</a:t>
            </a:r>
            <a:r>
              <a:rPr lang="en-US" altLang="zh-CN" sz="3400" b="1" dirty="0" smtClean="0">
                <a:solidFill>
                  <a:srgbClr val="0000FF"/>
                </a:solidFill>
                <a:latin typeface="+mj-ea"/>
                <a:ea typeface="+mj-ea"/>
              </a:rPr>
              <a:t>FM</a:t>
            </a:r>
            <a:r>
              <a:rPr lang="zh-CN" altLang="en-US" sz="3400" b="1" dirty="0" smtClean="0">
                <a:solidFill>
                  <a:srgbClr val="0000FF"/>
                </a:solidFill>
                <a:latin typeface="+mj-ea"/>
                <a:ea typeface="+mj-ea"/>
              </a:rPr>
              <a:t>与</a:t>
            </a:r>
            <a:r>
              <a:rPr lang="en-US" altLang="zh-CN" sz="3400" b="1" dirty="0" smtClean="0">
                <a:solidFill>
                  <a:srgbClr val="0000FF"/>
                </a:solidFill>
                <a:latin typeface="+mj-ea"/>
                <a:ea typeface="+mj-ea"/>
              </a:rPr>
              <a:t>PM</a:t>
            </a:r>
            <a:endParaRPr lang="zh-CN" altLang="en-US" sz="3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8064896" cy="525658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设调制信号为</a:t>
            </a:r>
            <a:r>
              <a:rPr lang="zh-CN" altLang="en-US" dirty="0" smtClean="0">
                <a:solidFill>
                  <a:srgbClr val="FF0000"/>
                </a:solidFill>
              </a:rPr>
              <a:t>单一频率</a:t>
            </a:r>
            <a:r>
              <a:rPr lang="zh-CN" altLang="en-US" dirty="0" smtClean="0"/>
              <a:t>的正弦波，即 </a:t>
            </a:r>
          </a:p>
          <a:p>
            <a:pPr lvl="2"/>
            <a:endParaRPr lang="zh-CN" altLang="en-US" dirty="0" smtClean="0"/>
          </a:p>
          <a:p>
            <a:r>
              <a:rPr lang="en-US" altLang="zh-CN" dirty="0" smtClean="0">
                <a:solidFill>
                  <a:srgbClr val="C00000"/>
                </a:solidFill>
              </a:rPr>
              <a:t>A. </a:t>
            </a:r>
            <a:r>
              <a:rPr lang="zh-CN" altLang="en-US" dirty="0" smtClean="0">
                <a:solidFill>
                  <a:srgbClr val="C00000"/>
                </a:solidFill>
              </a:rPr>
              <a:t>对载波进行相位调制 </a:t>
            </a:r>
          </a:p>
          <a:p>
            <a:pPr lvl="3"/>
            <a:endParaRPr lang="en-US" altLang="zh-CN" dirty="0" smtClean="0"/>
          </a:p>
          <a:p>
            <a:pPr lvl="3"/>
            <a:endParaRPr lang="zh-CN" altLang="en-US" dirty="0" smtClean="0"/>
          </a:p>
          <a:p>
            <a:r>
              <a:rPr lang="zh-CN" altLang="en-US" dirty="0" smtClean="0"/>
              <a:t>得到</a:t>
            </a:r>
          </a:p>
          <a:p>
            <a:pPr lvl="2"/>
            <a:endParaRPr lang="en-US" altLang="zh-CN" dirty="0" smtClean="0"/>
          </a:p>
          <a:p>
            <a:pPr lvl="2"/>
            <a:endParaRPr lang="zh-CN" altLang="en-US" dirty="0" smtClean="0"/>
          </a:p>
          <a:p>
            <a:r>
              <a:rPr lang="zh-CN" altLang="en-US" dirty="0" smtClean="0"/>
              <a:t>式中，</a:t>
            </a:r>
            <a:r>
              <a:rPr lang="en-US" altLang="zh-CN" i="1" dirty="0" smtClean="0"/>
              <a:t> m</a:t>
            </a:r>
            <a:r>
              <a:rPr lang="en-US" altLang="zh-CN" i="1" baseline="-25000" dirty="0" smtClean="0"/>
              <a:t>p</a:t>
            </a:r>
            <a:r>
              <a:rPr lang="en-US" altLang="zh-CN" dirty="0" smtClean="0"/>
              <a:t> = </a:t>
            </a:r>
            <a:r>
              <a:rPr lang="en-US" altLang="zh-CN" i="1" dirty="0" err="1" smtClean="0"/>
              <a:t>K</a:t>
            </a:r>
            <a:r>
              <a:rPr lang="en-US" altLang="zh-CN" i="1" baseline="-25000" dirty="0" err="1" smtClean="0"/>
              <a:t>p</a:t>
            </a:r>
            <a:r>
              <a:rPr lang="en-US" altLang="zh-CN" i="1" dirty="0" smtClean="0"/>
              <a:t> A</a:t>
            </a:r>
            <a:r>
              <a:rPr lang="en-US" altLang="zh-CN" i="1" baseline="-25000" dirty="0" smtClean="0"/>
              <a:t>m </a:t>
            </a:r>
            <a:r>
              <a:rPr lang="zh-CN" altLang="en-US" dirty="0" smtClean="0"/>
              <a:t>－ </a:t>
            </a:r>
            <a:r>
              <a:rPr lang="zh-CN" altLang="en-US" dirty="0" smtClean="0">
                <a:solidFill>
                  <a:srgbClr val="0000FF"/>
                </a:solidFill>
              </a:rPr>
              <a:t>调相指数</a:t>
            </a:r>
            <a:endParaRPr lang="en-US" altLang="zh-CN" dirty="0" smtClean="0"/>
          </a:p>
          <a:p>
            <a:r>
              <a:rPr lang="zh-CN" altLang="en-US" dirty="0" smtClean="0"/>
              <a:t>表示最大的相位偏移。</a:t>
            </a:r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E9A56-ADB4-4272-BE21-ACE7F6103ACE}" type="slidenum">
              <a:rPr lang="en-US" altLang="zh-CN" smtClean="0"/>
              <a:pPr/>
              <a:t>96</a:t>
            </a:fld>
            <a:endParaRPr lang="en-US" altLang="zh-CN"/>
          </a:p>
        </p:txBody>
      </p:sp>
      <p:graphicFrame>
        <p:nvGraphicFramePr>
          <p:cNvPr id="870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541987"/>
              </p:ext>
            </p:extLst>
          </p:nvPr>
        </p:nvGraphicFramePr>
        <p:xfrm>
          <a:off x="2267743" y="1700808"/>
          <a:ext cx="4132553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74" r:id="rId3" imgW="2032000" imgH="228600" progId="Equation.DSMT4">
                  <p:embed/>
                </p:oleObj>
              </mc:Choice>
              <mc:Fallback>
                <p:oleObj r:id="rId3" imgW="2032000" imgH="228600" progId="Equation.DSMT4">
                  <p:embed/>
                  <p:pic>
                    <p:nvPicPr>
                      <p:cNvPr id="0" name="Picture 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3" y="1700808"/>
                        <a:ext cx="4132553" cy="5040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7" name="Rectangle 7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8704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452246"/>
              </p:ext>
            </p:extLst>
          </p:nvPr>
        </p:nvGraphicFramePr>
        <p:xfrm>
          <a:off x="1691680" y="2959038"/>
          <a:ext cx="5396514" cy="701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75" name="公式" r:id="rId5" imgW="1828800" imgH="241300" progId="Equation.3">
                  <p:embed/>
                </p:oleObj>
              </mc:Choice>
              <mc:Fallback>
                <p:oleObj name="公式" r:id="rId5" imgW="1828800" imgH="241300" progId="Equation.3">
                  <p:embed/>
                  <p:pic>
                    <p:nvPicPr>
                      <p:cNvPr id="0" name="Picture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2959038"/>
                        <a:ext cx="5396514" cy="7017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50" name="Rectangle 10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55576" y="4221088"/>
            <a:ext cx="8064896" cy="720080"/>
            <a:chOff x="924" y="2387"/>
            <a:chExt cx="4309" cy="300"/>
          </a:xfrm>
        </p:grpSpPr>
        <p:graphicFrame>
          <p:nvGraphicFramePr>
            <p:cNvPr id="87046" name="Object 6"/>
            <p:cNvGraphicFramePr>
              <a:graphicFrameLocks noChangeAspect="1"/>
            </p:cNvGraphicFramePr>
            <p:nvPr/>
          </p:nvGraphicFramePr>
          <p:xfrm>
            <a:off x="924" y="2387"/>
            <a:ext cx="2381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776" r:id="rId7" imgW="2120900" imgH="241300" progId="Equation.DSMT4">
                    <p:embed/>
                  </p:oleObj>
                </mc:Choice>
                <mc:Fallback>
                  <p:oleObj r:id="rId7" imgW="2120900" imgH="241300" progId="Equation.DSMT4">
                    <p:embed/>
                    <p:pic>
                      <p:nvPicPr>
                        <p:cNvPr id="0" name="Picture 2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4" y="2387"/>
                          <a:ext cx="2381" cy="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049" name="Object 9"/>
            <p:cNvGraphicFramePr>
              <a:graphicFrameLocks noChangeAspect="1"/>
            </p:cNvGraphicFramePr>
            <p:nvPr/>
          </p:nvGraphicFramePr>
          <p:xfrm>
            <a:off x="3305" y="2387"/>
            <a:ext cx="1928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777" r:id="rId9" imgW="1536700" imgH="241300" progId="Equation.DSMT4">
                    <p:embed/>
                  </p:oleObj>
                </mc:Choice>
                <mc:Fallback>
                  <p:oleObj r:id="rId9" imgW="1536700" imgH="241300" progId="Equation.DSMT4">
                    <p:embed/>
                    <p:pic>
                      <p:nvPicPr>
                        <p:cNvPr id="0" name="Picture 2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5" y="2387"/>
                          <a:ext cx="1928" cy="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4" name="直接连接符 3"/>
          <p:cNvCxnSpPr/>
          <p:nvPr/>
        </p:nvCxnSpPr>
        <p:spPr>
          <a:xfrm>
            <a:off x="3347864" y="4869160"/>
            <a:ext cx="7200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948264" y="4869160"/>
            <a:ext cx="7200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7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7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>
                <a:solidFill>
                  <a:srgbClr val="C00000"/>
                </a:solidFill>
              </a:rPr>
              <a:t>B. </a:t>
            </a:r>
            <a:r>
              <a:rPr lang="zh-CN" altLang="en-US" sz="2800" dirty="0" smtClean="0">
                <a:solidFill>
                  <a:srgbClr val="C00000"/>
                </a:solidFill>
              </a:rPr>
              <a:t>对载波进行频率调制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代入</a:t>
            </a:r>
          </a:p>
          <a:p>
            <a:r>
              <a:rPr lang="zh-CN" altLang="en-US" dirty="0" smtClean="0"/>
              <a:t>得到</a:t>
            </a:r>
            <a:r>
              <a:rPr lang="en-US" altLang="zh-CN" dirty="0" smtClean="0"/>
              <a:t>FM</a:t>
            </a:r>
            <a:r>
              <a:rPr lang="zh-CN" altLang="en-US" dirty="0" smtClean="0"/>
              <a:t>信号的表达式</a:t>
            </a:r>
          </a:p>
          <a:p>
            <a:pPr lvl="1"/>
            <a:endParaRPr lang="en-US" altLang="zh-CN" dirty="0" smtClean="0"/>
          </a:p>
          <a:p>
            <a:pPr lvl="1"/>
            <a:endParaRPr lang="zh-CN" altLang="en-US" dirty="0" smtClean="0"/>
          </a:p>
          <a:p>
            <a:pPr lvl="1"/>
            <a:r>
              <a:rPr lang="zh-CN" altLang="en-US" dirty="0" smtClean="0"/>
              <a:t>式中                            </a:t>
            </a:r>
            <a:endParaRPr lang="en-US" altLang="zh-CN" dirty="0" smtClean="0"/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                                 </a:t>
            </a:r>
            <a:r>
              <a:rPr lang="zh-CN" altLang="en-US" dirty="0" smtClean="0">
                <a:solidFill>
                  <a:srgbClr val="0000FF"/>
                </a:solidFill>
              </a:rPr>
              <a:t>调频指数</a:t>
            </a:r>
            <a:r>
              <a:rPr lang="en-US" altLang="zh-CN" dirty="0" smtClean="0"/>
              <a:t>,</a:t>
            </a:r>
            <a:r>
              <a:rPr lang="zh-CN" altLang="en-US" dirty="0" smtClean="0"/>
              <a:t>表示最大的相位偏移</a:t>
            </a:r>
          </a:p>
          <a:p>
            <a:pPr lvl="1"/>
            <a:r>
              <a:rPr lang="zh-CN" altLang="en-US" dirty="0" smtClean="0"/>
              <a:t>	</a:t>
            </a:r>
          </a:p>
          <a:p>
            <a:pPr lvl="1"/>
            <a:r>
              <a:rPr lang="zh-CN" altLang="en-US" dirty="0" smtClean="0"/>
              <a:t>			－</a:t>
            </a:r>
            <a:r>
              <a:rPr lang="zh-CN" altLang="en-US" dirty="0" smtClean="0">
                <a:solidFill>
                  <a:srgbClr val="0000FF"/>
                </a:solidFill>
              </a:rPr>
              <a:t>最大角频偏 </a:t>
            </a:r>
          </a:p>
          <a:p>
            <a:pPr lvl="1"/>
            <a:r>
              <a:rPr lang="zh-CN" altLang="en-US" dirty="0" smtClean="0"/>
              <a:t>			－ </a:t>
            </a:r>
            <a:r>
              <a:rPr lang="zh-CN" altLang="en-US" dirty="0" smtClean="0">
                <a:solidFill>
                  <a:srgbClr val="0000FF"/>
                </a:solidFill>
              </a:rPr>
              <a:t>最大频偏</a:t>
            </a:r>
            <a:r>
              <a:rPr lang="zh-CN" altLang="en-US" dirty="0" smtClean="0"/>
              <a:t>。 	 </a:t>
            </a:r>
            <a:endParaRPr lang="zh-CN" altLang="en-US" dirty="0"/>
          </a:p>
        </p:txBody>
      </p:sp>
      <p:sp>
        <p:nvSpPr>
          <p:cNvPr id="1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94C9-9C72-44CA-B2B0-4E617E759BDC}" type="slidenum">
              <a:rPr lang="en-US" altLang="zh-CN" smtClean="0"/>
              <a:pPr/>
              <a:t>97</a:t>
            </a:fld>
            <a:endParaRPr lang="en-US" altLang="zh-CN"/>
          </a:p>
        </p:txBody>
      </p:sp>
      <p:graphicFrame>
        <p:nvGraphicFramePr>
          <p:cNvPr id="880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982334"/>
              </p:ext>
            </p:extLst>
          </p:nvPr>
        </p:nvGraphicFramePr>
        <p:xfrm>
          <a:off x="4427984" y="476672"/>
          <a:ext cx="4362877" cy="532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152" r:id="rId3" imgW="2032000" imgH="228600" progId="Equation.DSMT4">
                  <p:embed/>
                </p:oleObj>
              </mc:Choice>
              <mc:Fallback>
                <p:oleObj r:id="rId3" imgW="2032000" imgH="228600" progId="Equation.DSMT4">
                  <p:embed/>
                  <p:pic>
                    <p:nvPicPr>
                      <p:cNvPr id="0" name="Picture 3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476672"/>
                        <a:ext cx="4362877" cy="5321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0" name="Rectangle 6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8806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025914"/>
              </p:ext>
            </p:extLst>
          </p:nvPr>
        </p:nvGraphicFramePr>
        <p:xfrm>
          <a:off x="1619672" y="2132856"/>
          <a:ext cx="5493756" cy="75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153" r:id="rId5" imgW="2438400" imgH="330200" progId="Equation.DSMT4">
                  <p:embed/>
                </p:oleObj>
              </mc:Choice>
              <mc:Fallback>
                <p:oleObj r:id="rId5" imgW="2438400" imgH="330200" progId="Equation.DSMT4">
                  <p:embed/>
                  <p:pic>
                    <p:nvPicPr>
                      <p:cNvPr id="0" name="Picture 3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132856"/>
                        <a:ext cx="5493756" cy="7532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2" name="Rectangle 8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8807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210717"/>
              </p:ext>
            </p:extLst>
          </p:nvPr>
        </p:nvGraphicFramePr>
        <p:xfrm>
          <a:off x="1763688" y="1124743"/>
          <a:ext cx="4248472" cy="667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154" r:id="rId7" imgW="2120900" imgH="330200" progId="Equation.DSMT4">
                  <p:embed/>
                </p:oleObj>
              </mc:Choice>
              <mc:Fallback>
                <p:oleObj r:id="rId7" imgW="2120900" imgH="330200" progId="Equation.DSMT4">
                  <p:embed/>
                  <p:pic>
                    <p:nvPicPr>
                      <p:cNvPr id="0" name="Picture 3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124743"/>
                        <a:ext cx="4248472" cy="6670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4" name="Rectangle 10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8807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697339"/>
              </p:ext>
            </p:extLst>
          </p:nvPr>
        </p:nvGraphicFramePr>
        <p:xfrm>
          <a:off x="2483768" y="2996952"/>
          <a:ext cx="3312368" cy="51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155" r:id="rId9" imgW="1536700" imgH="241300" progId="Equation.DSMT4">
                  <p:embed/>
                </p:oleObj>
              </mc:Choice>
              <mc:Fallback>
                <p:oleObj r:id="rId9" imgW="1536700" imgH="241300" progId="Equation.DSMT4">
                  <p:embed/>
                  <p:pic>
                    <p:nvPicPr>
                      <p:cNvPr id="0" name="Picture 3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2996952"/>
                        <a:ext cx="3312368" cy="5145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6" name="Rectangle 12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8807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821356"/>
              </p:ext>
            </p:extLst>
          </p:nvPr>
        </p:nvGraphicFramePr>
        <p:xfrm>
          <a:off x="1259632" y="3728318"/>
          <a:ext cx="2808312" cy="859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156" r:id="rId11" imgW="1498600" imgH="457200" progId="Equation.DSMT4">
                  <p:embed/>
                </p:oleObj>
              </mc:Choice>
              <mc:Fallback>
                <p:oleObj r:id="rId11" imgW="1498600" imgH="457200" progId="Equation.DSMT4">
                  <p:embed/>
                  <p:pic>
                    <p:nvPicPr>
                      <p:cNvPr id="0" name="Picture 3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3728318"/>
                        <a:ext cx="2808312" cy="8592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8807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509391"/>
              </p:ext>
            </p:extLst>
          </p:nvPr>
        </p:nvGraphicFramePr>
        <p:xfrm>
          <a:off x="1475656" y="4725144"/>
          <a:ext cx="1711004" cy="543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157" r:id="rId13" imgW="748975" imgH="241195" progId="Equation.DSMT4">
                  <p:embed/>
                </p:oleObj>
              </mc:Choice>
              <mc:Fallback>
                <p:oleObj r:id="rId13" imgW="748975" imgH="241195" progId="Equation.DSMT4">
                  <p:embed/>
                  <p:pic>
                    <p:nvPicPr>
                      <p:cNvPr id="0" name="Picture 3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4725144"/>
                        <a:ext cx="1711004" cy="5434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8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8807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135243"/>
              </p:ext>
            </p:extLst>
          </p:nvPr>
        </p:nvGraphicFramePr>
        <p:xfrm>
          <a:off x="1475656" y="5373216"/>
          <a:ext cx="1634582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158" r:id="rId15" imgW="774364" imgH="241195" progId="Equation.DSMT4">
                  <p:embed/>
                </p:oleObj>
              </mc:Choice>
              <mc:Fallback>
                <p:oleObj r:id="rId15" imgW="774364" imgH="241195" progId="Equation.DSMT4">
                  <p:embed/>
                  <p:pic>
                    <p:nvPicPr>
                      <p:cNvPr id="0" name="Picture 3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5373216"/>
                        <a:ext cx="1634582" cy="5040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50534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8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8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8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8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8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8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8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8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8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8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8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8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8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  <a:p>
            <a:pPr lvl="2"/>
            <a:endParaRPr lang="zh-CN" altLang="en-US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3407A-D09E-4EE1-BF72-51FAAD764AF3}" type="slidenum">
              <a:rPr lang="en-US" altLang="zh-CN" smtClean="0"/>
              <a:pPr/>
              <a:t>98</a:t>
            </a:fld>
            <a:endParaRPr lang="en-US" altLang="zh-CN"/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0" y="20240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890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607099"/>
              </p:ext>
            </p:extLst>
          </p:nvPr>
        </p:nvGraphicFramePr>
        <p:xfrm>
          <a:off x="1259632" y="764704"/>
          <a:ext cx="6624736" cy="553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26" name="Visio" r:id="rId3" imgW="5098085" imgH="3763366" progId="Visio.Drawing.11">
                  <p:embed/>
                </p:oleObj>
              </mc:Choice>
              <mc:Fallback>
                <p:oleObj name="Visio" r:id="rId3" imgW="5098085" imgH="3763366" progId="Visio.Drawing.11">
                  <p:embed/>
                  <p:pic>
                    <p:nvPicPr>
                      <p:cNvPr id="0" name="Picture 1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764704"/>
                        <a:ext cx="6624736" cy="55381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l" rtl="0">
              <a:lnSpc>
                <a:spcPct val="90000"/>
              </a:lnSpc>
              <a:spcBef>
                <a:spcPct val="0"/>
              </a:spcBef>
            </a:pPr>
            <a:r>
              <a:rPr lang="en-US" altLang="zh-CN" sz="3400" b="1" dirty="0" smtClean="0">
                <a:latin typeface="+mj-ea"/>
                <a:ea typeface="+mj-ea"/>
              </a:rPr>
              <a:t>PM </a:t>
            </a:r>
            <a:r>
              <a:rPr lang="zh-CN" altLang="en-US" sz="3400" b="1" dirty="0" smtClean="0">
                <a:latin typeface="+mj-ea"/>
                <a:ea typeface="+mj-ea"/>
              </a:rPr>
              <a:t>信号和</a:t>
            </a:r>
            <a:r>
              <a:rPr lang="en-US" altLang="zh-CN" sz="3400" b="1" dirty="0" smtClean="0">
                <a:latin typeface="+mj-ea"/>
                <a:ea typeface="+mj-ea"/>
              </a:rPr>
              <a:t>FM </a:t>
            </a:r>
            <a:r>
              <a:rPr lang="zh-CN" altLang="en-US" sz="3400" b="1" dirty="0" smtClean="0">
                <a:latin typeface="+mj-ea"/>
                <a:ea typeface="+mj-ea"/>
              </a:rPr>
              <a:t>信号波形</a:t>
            </a:r>
            <a:endParaRPr lang="zh-CN" altLang="en-US" sz="3400" b="1" dirty="0"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72756" y="6390620"/>
            <a:ext cx="4148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(a) PM </a:t>
            </a:r>
            <a:r>
              <a:rPr lang="zh-CN" altLang="en-US" b="1" dirty="0">
                <a:solidFill>
                  <a:srgbClr val="0000FF"/>
                </a:solidFill>
              </a:rPr>
              <a:t>信号波形            </a:t>
            </a:r>
            <a:r>
              <a:rPr lang="en-US" altLang="zh-CN" b="1" dirty="0">
                <a:solidFill>
                  <a:srgbClr val="0000FF"/>
                </a:solidFill>
              </a:rPr>
              <a:t>(b) FM </a:t>
            </a:r>
            <a:r>
              <a:rPr lang="zh-CN" altLang="en-US" b="1" dirty="0">
                <a:solidFill>
                  <a:srgbClr val="0000FF"/>
                </a:solidFill>
              </a:rPr>
              <a:t>信号波形 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110410"/>
              </p:ext>
            </p:extLst>
          </p:nvPr>
        </p:nvGraphicFramePr>
        <p:xfrm>
          <a:off x="708560" y="2204864"/>
          <a:ext cx="3528392" cy="503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27" name="公式" r:id="rId5" imgW="1828800" imgH="241300" progId="Equation.3">
                  <p:embed/>
                </p:oleObj>
              </mc:Choice>
              <mc:Fallback>
                <p:oleObj name="公式" r:id="rId5" imgW="1828800" imgH="241300" progId="Equation.3">
                  <p:embed/>
                  <p:pic>
                    <p:nvPicPr>
                      <p:cNvPr id="0" name="Picture 1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560" y="2204864"/>
                        <a:ext cx="3528392" cy="5032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585864"/>
              </p:ext>
            </p:extLst>
          </p:nvPr>
        </p:nvGraphicFramePr>
        <p:xfrm>
          <a:off x="4932040" y="2145794"/>
          <a:ext cx="4142006" cy="635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28" r:id="rId7" imgW="2120900" imgH="330200" progId="Equation.DSMT4">
                  <p:embed/>
                </p:oleObj>
              </mc:Choice>
              <mc:Fallback>
                <p:oleObj r:id="rId7" imgW="2120900" imgH="330200" progId="Equation.DSMT4">
                  <p:embed/>
                  <p:pic>
                    <p:nvPicPr>
                      <p:cNvPr id="0" name="Picture 1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2145794"/>
                        <a:ext cx="4142006" cy="6351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比较下面两式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r>
              <a:rPr lang="zh-CN" altLang="en-US" dirty="0"/>
              <a:t>由于频率和相位之间存在微分与积分的关系，所以</a:t>
            </a:r>
            <a:r>
              <a:rPr lang="en-US" altLang="zh-CN" dirty="0"/>
              <a:t>FM</a:t>
            </a:r>
            <a:r>
              <a:rPr lang="zh-CN" altLang="en-US" dirty="0"/>
              <a:t>与</a:t>
            </a:r>
            <a:r>
              <a:rPr lang="en-US" altLang="zh-CN" dirty="0"/>
              <a:t>PM</a:t>
            </a:r>
            <a:r>
              <a:rPr lang="zh-CN" altLang="en-US" dirty="0"/>
              <a:t>之间是可以</a:t>
            </a:r>
            <a:r>
              <a:rPr lang="zh-CN" altLang="en-US" dirty="0">
                <a:solidFill>
                  <a:srgbClr val="FF0000"/>
                </a:solidFill>
              </a:rPr>
              <a:t>相互转换</a:t>
            </a:r>
            <a:r>
              <a:rPr lang="zh-CN" altLang="en-US" dirty="0"/>
              <a:t>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如果将调制信号先微分，而后进行调频，则得到的是调相波，这种方式叫</a:t>
            </a:r>
            <a:r>
              <a:rPr lang="zh-CN" altLang="en-US" dirty="0" smtClean="0">
                <a:solidFill>
                  <a:srgbClr val="0000FF"/>
                </a:solidFill>
              </a:rPr>
              <a:t>间接调相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同样，如果将调制信号先积分，而后进行调相，则得到的是调频波，这种方式叫</a:t>
            </a:r>
            <a:r>
              <a:rPr lang="zh-CN" altLang="en-US" dirty="0" smtClean="0">
                <a:solidFill>
                  <a:srgbClr val="0000FF"/>
                </a:solidFill>
              </a:rPr>
              <a:t>间接调频</a:t>
            </a:r>
            <a:r>
              <a:rPr lang="zh-CN" altLang="en-US" dirty="0" smtClean="0"/>
              <a:t>。 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C8B8-47AD-4EFB-AFEA-ADD5E3B66739}" type="slidenum">
              <a:rPr lang="en-US" altLang="zh-CN" smtClean="0"/>
              <a:pPr/>
              <a:t>99</a:t>
            </a:fld>
            <a:endParaRPr lang="en-US" altLang="zh-CN"/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01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907704" y="1772816"/>
            <a:ext cx="4824536" cy="1197998"/>
            <a:chOff x="1689" y="1945"/>
            <a:chExt cx="2212" cy="562"/>
          </a:xfrm>
        </p:grpSpPr>
        <p:graphicFrame>
          <p:nvGraphicFramePr>
            <p:cNvPr id="9011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2201368"/>
                </p:ext>
              </p:extLst>
            </p:nvPr>
          </p:nvGraphicFramePr>
          <p:xfrm>
            <a:off x="1810" y="1945"/>
            <a:ext cx="1786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632" name="公式" r:id="rId3" imgW="1828800" imgH="241300" progId="Equation.3">
                    <p:embed/>
                  </p:oleObj>
                </mc:Choice>
                <mc:Fallback>
                  <p:oleObj name="公式" r:id="rId3" imgW="1828800" imgH="241300" progId="Equation.3">
                    <p:embed/>
                    <p:pic>
                      <p:nvPicPr>
                        <p:cNvPr id="0" name="Picture 2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0" y="1945"/>
                          <a:ext cx="1786" cy="26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118" name="Object 6"/>
            <p:cNvGraphicFramePr>
              <a:graphicFrameLocks noChangeAspect="1"/>
            </p:cNvGraphicFramePr>
            <p:nvPr/>
          </p:nvGraphicFramePr>
          <p:xfrm>
            <a:off x="1689" y="2160"/>
            <a:ext cx="2212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633" r:id="rId5" imgW="2120900" imgH="330200" progId="Equation.DSMT4">
                    <p:embed/>
                  </p:oleObj>
                </mc:Choice>
                <mc:Fallback>
                  <p:oleObj r:id="rId5" imgW="2120900" imgH="330200" progId="Equation.DSMT4">
                    <p:embed/>
                    <p:pic>
                      <p:nvPicPr>
                        <p:cNvPr id="0" name="Picture 2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9" y="2160"/>
                          <a:ext cx="2212" cy="3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3. FM</a:t>
            </a:r>
            <a:r>
              <a:rPr lang="zh-CN" altLang="en-US" dirty="0">
                <a:solidFill>
                  <a:srgbClr val="0000FF"/>
                </a:solidFill>
              </a:rPr>
              <a:t>与</a:t>
            </a:r>
            <a:r>
              <a:rPr lang="en-US" altLang="zh-CN" dirty="0">
                <a:solidFill>
                  <a:srgbClr val="0000FF"/>
                </a:solidFill>
              </a:rPr>
              <a:t>PM</a:t>
            </a:r>
            <a:r>
              <a:rPr lang="zh-CN" altLang="en-US" dirty="0">
                <a:solidFill>
                  <a:srgbClr val="0000FF"/>
                </a:solidFill>
              </a:rPr>
              <a:t>之间的</a:t>
            </a:r>
            <a:r>
              <a:rPr lang="zh-CN" altLang="en-US" dirty="0" smtClean="0">
                <a:solidFill>
                  <a:srgbClr val="0000FF"/>
                </a:solidFill>
              </a:rPr>
              <a:t>关系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Computer_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TechComputer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TechComputer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D472324-6816-447D-A73C-4FA00160DF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 board design presentation (widescreen)</Template>
  <TotalTime>0</TotalTime>
  <Words>10760</Words>
  <Application>Microsoft Office PowerPoint</Application>
  <PresentationFormat>全屏显示(4:3)</PresentationFormat>
  <Paragraphs>1728</Paragraphs>
  <Slides>182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182</vt:i4>
      </vt:variant>
    </vt:vector>
  </HeadingPairs>
  <TitlesOfParts>
    <vt:vector size="189" baseType="lpstr">
      <vt:lpstr>TechComputer_16x9</vt:lpstr>
      <vt:lpstr>Equation</vt:lpstr>
      <vt:lpstr>MathType 6.0 Equation</vt:lpstr>
      <vt:lpstr>Visio</vt:lpstr>
      <vt:lpstr>公式</vt:lpstr>
      <vt:lpstr>图片</vt:lpstr>
      <vt:lpstr>文档</vt:lpstr>
      <vt:lpstr>通信原理</vt:lpstr>
      <vt:lpstr>第5章 模拟调制系统</vt:lpstr>
      <vt:lpstr>PowerPoint 演示文稿</vt:lpstr>
      <vt:lpstr>第5章 模拟调制系统</vt:lpstr>
      <vt:lpstr>问题：为什么要调制？</vt:lpstr>
      <vt:lpstr>PowerPoint 演示文稿</vt:lpstr>
      <vt:lpstr>基本概念1</vt:lpstr>
      <vt:lpstr>基本概念2</vt:lpstr>
      <vt:lpstr>常见的调制方式</vt:lpstr>
      <vt:lpstr>PowerPoint 演示文稿</vt:lpstr>
      <vt:lpstr>第5章 模拟调制系统</vt:lpstr>
      <vt:lpstr>5.1幅度调制（线性调制）的原理</vt:lpstr>
      <vt:lpstr>已调信号频谱</vt:lpstr>
      <vt:lpstr>第5章 模拟调制系统</vt:lpstr>
      <vt:lpstr>5.1.1调幅（AM）</vt:lpstr>
      <vt:lpstr>4. 波形图</vt:lpstr>
      <vt:lpstr>分析</vt:lpstr>
      <vt:lpstr>5. 频谱图</vt:lpstr>
      <vt:lpstr>6. AM信号的特性</vt:lpstr>
      <vt:lpstr>PowerPoint 演示文稿</vt:lpstr>
      <vt:lpstr>第5章 模拟调制系统</vt:lpstr>
      <vt:lpstr>双边带调制（DSB）</vt:lpstr>
      <vt:lpstr>PowerPoint 演示文稿</vt:lpstr>
      <vt:lpstr>第5章 模拟调制系统</vt:lpstr>
      <vt:lpstr>5.1.3 单边带调制（SSB）</vt:lpstr>
      <vt:lpstr>1. 滤波法和频域表示</vt:lpstr>
      <vt:lpstr>SSB信号的频域表示</vt:lpstr>
      <vt:lpstr>滤波法的技术难点</vt:lpstr>
      <vt:lpstr>滤波法的技术难点</vt:lpstr>
      <vt:lpstr>2. 相移法和SSB信号的时域表示</vt:lpstr>
      <vt:lpstr>单频调制信号为例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第5章 模拟调制系统</vt:lpstr>
      <vt:lpstr>5.1.4 残留边带（VSB）调制</vt:lpstr>
      <vt:lpstr>PowerPoint 演示文稿</vt:lpstr>
      <vt:lpstr>对残留边带滤波器特性的要求是什么？</vt:lpstr>
      <vt:lpstr>VSB信号解调</vt:lpstr>
      <vt:lpstr>PowerPoint 演示文稿</vt:lpstr>
      <vt:lpstr>PowerPoint 演示文稿</vt:lpstr>
      <vt:lpstr>PowerPoint 演示文稿</vt:lpstr>
      <vt:lpstr>第5章 模拟调制系统</vt:lpstr>
      <vt:lpstr>滤波法模型</vt:lpstr>
      <vt:lpstr>分析：</vt:lpstr>
      <vt:lpstr>移相法模型</vt:lpstr>
      <vt:lpstr>PowerPoint 演示文稿</vt:lpstr>
      <vt:lpstr>分析</vt:lpstr>
      <vt:lpstr>第5章 模拟调制系统</vt:lpstr>
      <vt:lpstr>相干解调 —— 同步检波</vt:lpstr>
      <vt:lpstr>相干解调器性能分析</vt:lpstr>
      <vt:lpstr>包络检波</vt:lpstr>
      <vt:lpstr>PowerPoint 演示文稿</vt:lpstr>
      <vt:lpstr>第5章 模拟调制系统</vt:lpstr>
      <vt:lpstr>第5章 模拟调制系统</vt:lpstr>
      <vt:lpstr>5.2.1 分析模型</vt:lpstr>
      <vt:lpstr>解调器输入</vt:lpstr>
      <vt:lpstr>输入噪声分析</vt:lpstr>
      <vt:lpstr>抗噪声性能的度量</vt:lpstr>
      <vt:lpstr>第5章 模拟调制系统</vt:lpstr>
      <vt:lpstr>5.2.2  DSB调制系统的性能</vt:lpstr>
      <vt:lpstr>PowerPoint 演示文稿</vt:lpstr>
      <vt:lpstr>3. 输出噪声信号功率计算</vt:lpstr>
      <vt:lpstr>4. 抗噪声性能分析</vt:lpstr>
      <vt:lpstr>PowerPoint 演示文稿</vt:lpstr>
      <vt:lpstr>第5章 模拟调制系统</vt:lpstr>
      <vt:lpstr>5.2.3 SSB调制系统的性能</vt:lpstr>
      <vt:lpstr>性能分析</vt:lpstr>
      <vt:lpstr>PowerPoint 演示文稿</vt:lpstr>
      <vt:lpstr>PowerPoint 演示文稿</vt:lpstr>
      <vt:lpstr>PowerPoint 演示文稿</vt:lpstr>
      <vt:lpstr>比较</vt:lpstr>
      <vt:lpstr>PowerPoint 演示文稿</vt:lpstr>
      <vt:lpstr>第5章 模拟调制系统</vt:lpstr>
      <vt:lpstr>AM检波的性能</vt:lpstr>
      <vt:lpstr>2. 包络检波器性能分析</vt:lpstr>
      <vt:lpstr>B. 输出信噪比计算</vt:lpstr>
      <vt:lpstr>包络计算</vt:lpstr>
      <vt:lpstr>输出信噪比计算</vt:lpstr>
      <vt:lpstr>A. 大信噪比情况</vt:lpstr>
      <vt:lpstr>PowerPoint 演示文稿</vt:lpstr>
      <vt:lpstr>PowerPoint 演示文稿</vt:lpstr>
      <vt:lpstr>小信噪比情况</vt:lpstr>
      <vt:lpstr>小信噪比情况</vt:lpstr>
      <vt:lpstr>PowerPoint 演示文稿</vt:lpstr>
      <vt:lpstr>包络检波总结</vt:lpstr>
      <vt:lpstr>第5章 模拟调制系统</vt:lpstr>
      <vt:lpstr>什么是角度调制？</vt:lpstr>
      <vt:lpstr>PowerPoint 演示文稿</vt:lpstr>
      <vt:lpstr>1. FM和PM信号的一般表达式</vt:lpstr>
      <vt:lpstr>相位调制(PM)</vt:lpstr>
      <vt:lpstr>频率调制(FM)</vt:lpstr>
      <vt:lpstr>PM与 FM的区别</vt:lpstr>
      <vt:lpstr>2. 单音调制FM与PM</vt:lpstr>
      <vt:lpstr>B. 对载波进行频率调制</vt:lpstr>
      <vt:lpstr>PM 信号和FM 信号波形</vt:lpstr>
      <vt:lpstr>3. FM与PM之间的关系</vt:lpstr>
      <vt:lpstr>方框图</vt:lpstr>
      <vt:lpstr>第5章 模拟调制系统</vt:lpstr>
      <vt:lpstr>5.3.2 窄带调频（NBFM）</vt:lpstr>
      <vt:lpstr>NBFM时域表示</vt:lpstr>
      <vt:lpstr>NBFM频域表示</vt:lpstr>
      <vt:lpstr>NBFM和AM信号频谱的比较</vt:lpstr>
      <vt:lpstr>NBFM和AM信号的比较</vt:lpstr>
      <vt:lpstr>NBFM和AM信号频谱图（单音）</vt:lpstr>
      <vt:lpstr>NBFM和AM信号矢量图</vt:lpstr>
      <vt:lpstr>NBFM应用</vt:lpstr>
      <vt:lpstr>第5章 模拟调制系统</vt:lpstr>
      <vt:lpstr>5.3.3 宽带调频（WBFM）</vt:lpstr>
      <vt:lpstr> 1. 单音宽带调频表示式</vt:lpstr>
      <vt:lpstr>PowerPoint 演示文稿</vt:lpstr>
      <vt:lpstr> </vt:lpstr>
      <vt:lpstr>时域表达式</vt:lpstr>
      <vt:lpstr>PowerPoint 演示文稿</vt:lpstr>
      <vt:lpstr>PowerPoint 演示文稿</vt:lpstr>
      <vt:lpstr>2. 调频信号的带宽</vt:lpstr>
      <vt:lpstr>|Jn (mf)|&gt;=0.1</vt:lpstr>
      <vt:lpstr>PowerPoint 演示文稿</vt:lpstr>
      <vt:lpstr>当任意限带信号调制时</vt:lpstr>
      <vt:lpstr>3. 调频信号的功率</vt:lpstr>
      <vt:lpstr>第5章 模拟调制系统</vt:lpstr>
      <vt:lpstr>调频信号的产生</vt:lpstr>
      <vt:lpstr>直接调频法</vt:lpstr>
      <vt:lpstr>直接调频法</vt:lpstr>
      <vt:lpstr>间接法调频</vt:lpstr>
      <vt:lpstr>第1步，间接法产生窄带调频信号</vt:lpstr>
      <vt:lpstr>第2步，倍频</vt:lpstr>
      <vt:lpstr>第2步，倍频</vt:lpstr>
      <vt:lpstr>典型实例：调频广播发射机</vt:lpstr>
      <vt:lpstr>典型方案</vt:lpstr>
      <vt:lpstr>例5-1</vt:lpstr>
      <vt:lpstr>PowerPoint 演示文稿</vt:lpstr>
      <vt:lpstr>调频信号的解调</vt:lpstr>
      <vt:lpstr>非相干解调----鉴频器</vt:lpstr>
      <vt:lpstr>振幅鉴频器</vt:lpstr>
      <vt:lpstr>PowerPoint 演示文稿</vt:lpstr>
      <vt:lpstr>相干解调</vt:lpstr>
      <vt:lpstr>PowerPoint 演示文稿</vt:lpstr>
      <vt:lpstr>第5章 模拟调制系统</vt:lpstr>
      <vt:lpstr>5.4调频系统的抗噪声性能</vt:lpstr>
      <vt:lpstr>5.4.1 输入信噪比</vt:lpstr>
      <vt:lpstr>然后，计算输出入信噪比</vt:lpstr>
      <vt:lpstr>5.4.2 大信噪比时的解调增益</vt:lpstr>
      <vt:lpstr>计算输出噪声平均功率</vt:lpstr>
      <vt:lpstr>PowerPoint 演示文稿</vt:lpstr>
      <vt:lpstr>PowerPoint 演示文稿</vt:lpstr>
      <vt:lpstr>鉴频器前、后的噪声功率谱密度</vt:lpstr>
      <vt:lpstr>低通滤波后噪声功率</vt:lpstr>
      <vt:lpstr>计算输出信噪比</vt:lpstr>
      <vt:lpstr>制度增益</vt:lpstr>
      <vt:lpstr>调频系统与调幅系统比较</vt:lpstr>
      <vt:lpstr>调频系统与调幅系统比较</vt:lpstr>
      <vt:lpstr>PowerPoint 演示文稿</vt:lpstr>
      <vt:lpstr>调频系统与调幅系统比较结论</vt:lpstr>
      <vt:lpstr>5.4.3  小信噪比时的门限效应</vt:lpstr>
      <vt:lpstr>小信噪比时的门限效应</vt:lpstr>
      <vt:lpstr>小信噪比时的门限效应</vt:lpstr>
      <vt:lpstr>5.4.4 预加重和去加重</vt:lpstr>
      <vt:lpstr>预加重和去加重</vt:lpstr>
      <vt:lpstr>加重原理</vt:lpstr>
      <vt:lpstr>加重原理</vt:lpstr>
      <vt:lpstr>性能</vt:lpstr>
      <vt:lpstr>实用电路</vt:lpstr>
      <vt:lpstr>第5章 模拟调制系统</vt:lpstr>
      <vt:lpstr>5.5  各种模拟调制系统的比较</vt:lpstr>
      <vt:lpstr>抗噪声性能比较</vt:lpstr>
      <vt:lpstr>频带利用率</vt:lpstr>
      <vt:lpstr>特点与应用</vt:lpstr>
      <vt:lpstr>特点与应用</vt:lpstr>
      <vt:lpstr>特点与应用2</vt:lpstr>
      <vt:lpstr>第5章 模拟调制系统</vt:lpstr>
      <vt:lpstr>5.6.1 频分复用（FDM）</vt:lpstr>
      <vt:lpstr>典型例子：多路载波电话系统</vt:lpstr>
      <vt:lpstr>典型例子：多路载波电话系统</vt:lpstr>
      <vt:lpstr>PowerPoint 演示文稿</vt:lpstr>
      <vt:lpstr>5.6.2  调频立体声广播 — 原理</vt:lpstr>
      <vt:lpstr>框图</vt:lpstr>
      <vt:lpstr>基带频谱结构 </vt:lpstr>
      <vt:lpstr>立体声广播信号的解调</vt:lpstr>
      <vt:lpstr>第5章 模拟调制系统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2012-07-22T06:18:58Z</dcterms:created>
  <dcterms:modified xsi:type="dcterms:W3CDTF">2014-03-13T05:10:37Z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TC029010269991</vt:lpwstr>
  </property>
</Properties>
</file>